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6" r:id="rId5"/>
    <p:sldId id="269" r:id="rId6"/>
    <p:sldId id="290" r:id="rId7"/>
    <p:sldId id="258" r:id="rId8"/>
    <p:sldId id="286" r:id="rId9"/>
    <p:sldId id="270" r:id="rId10"/>
    <p:sldId id="271" r:id="rId11"/>
    <p:sldId id="292" r:id="rId12"/>
    <p:sldId id="297" r:id="rId13"/>
    <p:sldId id="298" r:id="rId14"/>
    <p:sldId id="296" r:id="rId15"/>
    <p:sldId id="293" r:id="rId16"/>
    <p:sldId id="300" r:id="rId17"/>
    <p:sldId id="278" r:id="rId18"/>
    <p:sldId id="301" r:id="rId19"/>
    <p:sldId id="279" r:id="rId20"/>
    <p:sldId id="294" r:id="rId21"/>
    <p:sldId id="299" r:id="rId22"/>
    <p:sldId id="288" r:id="rId23"/>
    <p:sldId id="282" r:id="rId24"/>
    <p:sldId id="295" r:id="rId25"/>
    <p:sldId id="284" r:id="rId26"/>
    <p:sldId id="285" r:id="rId27"/>
    <p:sldId id="291" r:id="rId28"/>
    <p:sldId id="2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Owen" initials="JO" lastIdx="6" clrIdx="0"/>
  <p:cmAuthor id="2" name="Jill" initials="J" lastIdx="22" clrIdx="1"/>
  <p:cmAuthor id="3" name="Melissa Ittoo" initials="MI" lastIdx="1" clrIdx="2">
    <p:extLst>
      <p:ext uri="{19B8F6BF-5375-455C-9EA6-DF929625EA0E}">
        <p15:presenceInfo xmlns:p15="http://schemas.microsoft.com/office/powerpoint/2012/main" userId="S-1-5-21-2415493880-109480035-2096779868-5706" providerId="AD"/>
      </p:ext>
    </p:extLst>
  </p:cmAuthor>
  <p:cmAuthor id="4" name="Nick Davies" initials="ND" lastIdx="16" clrIdx="3">
    <p:extLst>
      <p:ext uri="{19B8F6BF-5375-455C-9EA6-DF929625EA0E}">
        <p15:presenceInfo xmlns:p15="http://schemas.microsoft.com/office/powerpoint/2012/main" userId="S::daviesn@instituteforgovernment.org.uk::5313b51b-6270-4036-b8b9-faffb9227857" providerId="AD"/>
      </p:ext>
    </p:extLst>
  </p:cmAuthor>
  <p:cmAuthor id="5" name="Rewati Shahani" initials="RS" lastIdx="139" clrIdx="4">
    <p:extLst>
      <p:ext uri="{19B8F6BF-5375-455C-9EA6-DF929625EA0E}">
        <p15:presenceInfo xmlns:p15="http://schemas.microsoft.com/office/powerpoint/2012/main" userId="3d60c091d00ad1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03B"/>
    <a:srgbClr val="D0006F"/>
    <a:srgbClr val="632674"/>
    <a:srgbClr val="84329B"/>
    <a:srgbClr val="4219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52" autoAdjust="0"/>
    <p:restoredTop sz="94669"/>
  </p:normalViewPr>
  <p:slideViewPr>
    <p:cSldViewPr snapToGrid="0" snapToObjects="1">
      <p:cViewPr varScale="1">
        <p:scale>
          <a:sx n="61" d="100"/>
          <a:sy n="61" d="100"/>
        </p:scale>
        <p:origin x="456"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B7A370-B997-CE4E-BD76-D20BCDA5BB7F}" type="datetimeFigureOut">
              <a:rPr lang="en-US" smtClean="0"/>
              <a:t>6/25/2020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89BDE0-849A-4348-9826-606F6EE3C061}"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59418-E079-AC42-BBE6-42C3004C9EDE}" type="datetimeFigureOut">
              <a:rPr lang="en-US" smtClean="0"/>
              <a:t>6/25/2020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D38C5-AB6E-BE4E-8C66-1B2BC66368E6}" type="slidenum">
              <a:rPr lang="en-US" smtClean="0"/>
              <a:t>‹#›</a:t>
            </a:fld>
            <a:endParaRPr lang="en-US"/>
          </a:p>
        </p:txBody>
      </p:sp>
    </p:spTree>
    <p:extLst>
      <p:ext uri="{BB962C8B-B14F-4D97-AF65-F5344CB8AC3E}">
        <p14:creationId xmlns:p14="http://schemas.microsoft.com/office/powerpoint/2010/main" val="202451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bg2"/>
        </a:solid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720002" y="3744000"/>
            <a:ext cx="6437327" cy="1604962"/>
          </a:xfrm>
        </p:spPr>
        <p:txBody>
          <a:bodyPr>
            <a:normAutofit/>
          </a:bodyPr>
          <a:lstStyle>
            <a:lvl1pPr>
              <a:spcAft>
                <a:spcPts val="0"/>
              </a:spcAft>
              <a:defRPr sz="2700" b="0"/>
            </a:lvl1pPr>
            <a:lvl2pPr>
              <a:spcAft>
                <a:spcPts val="0"/>
              </a:spcAft>
              <a:defRPr sz="2700" b="0"/>
            </a:lvl2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720000" y="2653203"/>
            <a:ext cx="6427960" cy="846921"/>
          </a:xfrm>
          <a:prstGeom prst="rect">
            <a:avLst/>
          </a:prstGeom>
        </p:spPr>
        <p:txBody>
          <a:bodyPr>
            <a:normAutofit/>
          </a:bodyPr>
          <a:lstStyle>
            <a:lvl1pPr marL="0" indent="0" algn="l">
              <a:lnSpc>
                <a:spcPts val="3240"/>
              </a:lnSpc>
              <a:spcAft>
                <a:spcPts val="0"/>
              </a:spcAft>
              <a:buNone/>
              <a:defRPr sz="27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720000" y="1494000"/>
            <a:ext cx="6427960" cy="1161176"/>
          </a:xfrm>
          <a:prstGeom prst="rect">
            <a:avLst/>
          </a:prstGeom>
        </p:spPr>
        <p:txBody>
          <a:bodyPr anchor="t">
            <a:normAutofit/>
          </a:bodyPr>
          <a:lstStyle>
            <a:lvl1pPr algn="l">
              <a:defRPr sz="4400"/>
            </a:lvl1pPr>
          </a:lstStyle>
          <a:p>
            <a:r>
              <a:rPr lang="en-US"/>
              <a:t>Click to edit Master title style</a:t>
            </a:r>
            <a:endParaRPr lang="en-US" dirty="0"/>
          </a:p>
        </p:txBody>
      </p:sp>
      <p:pic>
        <p:nvPicPr>
          <p:cNvPr id="11" name="Picture 10" descr="IfG_Logo_white_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82022" y="540003"/>
            <a:ext cx="2232000" cy="576415"/>
          </a:xfrm>
          <a:prstGeom prst="rect">
            <a:avLst/>
          </a:prstGeom>
        </p:spPr>
      </p:pic>
      <p:sp>
        <p:nvSpPr>
          <p:cNvPr id="18" name="Date Placeholder 17"/>
          <p:cNvSpPr>
            <a:spLocks noGrp="1"/>
          </p:cNvSpPr>
          <p:nvPr>
            <p:ph type="dt" sz="half" idx="11"/>
          </p:nvPr>
        </p:nvSpPr>
        <p:spPr>
          <a:xfrm>
            <a:off x="720000" y="6210003"/>
            <a:ext cx="2064000" cy="246861"/>
          </a:xfrm>
          <a:prstGeom prst="rect">
            <a:avLst/>
          </a:prstGeom>
        </p:spPr>
        <p:txBody>
          <a:bodyPr/>
          <a:lstStyle>
            <a:lvl1pPr>
              <a:defRPr cap="all" baseline="0"/>
            </a:lvl1pPr>
          </a:lstStyle>
          <a:p>
            <a:r>
              <a:rPr lang="en-US" b="1">
                <a:cs typeface="Calibri"/>
              </a:rPr>
              <a:t>01 January 2017</a:t>
            </a:r>
            <a:endParaRPr lang="en-US" dirty="0"/>
          </a:p>
        </p:txBody>
      </p:sp>
      <p:pic>
        <p:nvPicPr>
          <p:cNvPr id="21" name="Picture 20" descr="IFG_Report_Covers_Graphics_V5.ai"/>
          <p:cNvPicPr>
            <a:picLocks noChangeAspect="1"/>
          </p:cNvPicPr>
          <p:nvPr userDrawn="1"/>
        </p:nvPicPr>
        <p:blipFill rotWithShape="1">
          <a:blip r:embed="rId3">
            <a:extLst>
              <a:ext uri="{28A0092B-C50C-407E-A947-70E740481C1C}">
                <a14:useLocalDpi xmlns:a14="http://schemas.microsoft.com/office/drawing/2010/main" val="0"/>
              </a:ext>
            </a:extLst>
          </a:blip>
          <a:stretch/>
        </p:blipFill>
        <p:spPr>
          <a:xfrm>
            <a:off x="6399309" y="741600"/>
            <a:ext cx="5792691" cy="6116400"/>
          </a:xfrm>
          <a:prstGeom prst="rect">
            <a:avLst/>
          </a:prstGeom>
        </p:spPr>
      </p:pic>
    </p:spTree>
    <p:extLst>
      <p:ext uri="{BB962C8B-B14F-4D97-AF65-F5344CB8AC3E}">
        <p14:creationId xmlns:p14="http://schemas.microsoft.com/office/powerpoint/2010/main" val="6122173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572400"/>
            <a:ext cx="8640000" cy="9360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1728000"/>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00000"/>
            <a:ext cx="5181600" cy="4351338"/>
          </a:xfrm>
          <a:prstGeom prst="rect">
            <a:avLst/>
          </a:prstGeom>
        </p:spPr>
        <p:txBody>
          <a:bodyPr anchor="ctr"/>
          <a:lstStyle>
            <a:lvl1pPr algn="ctr">
              <a:defRPr b="0"/>
            </a:lvl1pPr>
          </a:lstStyle>
          <a:p>
            <a:pPr lvl="0"/>
            <a:r>
              <a:rPr lang="en-US"/>
              <a:t>Click to edit Master text styles</a:t>
            </a:r>
          </a:p>
        </p:txBody>
      </p:sp>
      <p:sp>
        <p:nvSpPr>
          <p:cNvPr id="21" name="Date Placeholder 35"/>
          <p:cNvSpPr txBox="1">
            <a:spLocks/>
          </p:cNvSpPr>
          <p:nvPr userDrawn="1"/>
        </p:nvSpPr>
        <p:spPr>
          <a:xfrm>
            <a:off x="7392000" y="6474615"/>
            <a:ext cx="2508504" cy="246860"/>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200" dirty="0">
                <a:solidFill>
                  <a:schemeClr val="tx1"/>
                </a:solidFill>
              </a:rPr>
              <a:t>© Institute</a:t>
            </a:r>
            <a:r>
              <a:rPr lang="en-GB" sz="1200" baseline="0" dirty="0">
                <a:solidFill>
                  <a:schemeClr val="tx1"/>
                </a:solidFill>
              </a:rPr>
              <a:t> for Government</a:t>
            </a:r>
            <a:endParaRPr lang="en-US" sz="1200" dirty="0">
              <a:solidFill>
                <a:schemeClr val="tx1"/>
              </a:solidFill>
            </a:endParaRPr>
          </a:p>
        </p:txBody>
      </p:sp>
      <p:sp>
        <p:nvSpPr>
          <p:cNvPr id="23" name="Slide Number Placeholder 37"/>
          <p:cNvSpPr>
            <a:spLocks noGrp="1"/>
          </p:cNvSpPr>
          <p:nvPr>
            <p:ph type="sldNum" sz="quarter" idx="4"/>
          </p:nvPr>
        </p:nvSpPr>
        <p:spPr>
          <a:xfrm>
            <a:off x="10160000" y="6474617"/>
            <a:ext cx="1193800" cy="246863"/>
          </a:xfrm>
          <a:prstGeom prst="rect">
            <a:avLst/>
          </a:prstGeom>
        </p:spPr>
        <p:txBody>
          <a:bodyPr vert="horz" lIns="0" tIns="0" rIns="0" bIns="0" rtlCol="0" anchor="t"/>
          <a:lstStyle>
            <a:lvl1pPr algn="r">
              <a:defRPr sz="1200">
                <a:solidFill>
                  <a:schemeClr val="tx1"/>
                </a:solidFill>
              </a:defRPr>
            </a:lvl1pPr>
          </a:lstStyle>
          <a:p>
            <a:r>
              <a:rPr lang="en-US" dirty="0"/>
              <a:t>Slide </a:t>
            </a:r>
            <a:fld id="{B6642011-B17D-4842-8338-74A6E0D021C3}" type="slidenum">
              <a:rPr lang="en-US" smtClean="0"/>
              <a:pPr/>
              <a:t>‹#›</a:t>
            </a:fld>
            <a:endParaRPr lang="en-US" dirty="0"/>
          </a:p>
        </p:txBody>
      </p:sp>
      <p:cxnSp>
        <p:nvCxnSpPr>
          <p:cNvPr id="16" name="Straight Connector 15"/>
          <p:cNvCxnSpPr>
            <a:cxnSpLocks/>
          </p:cNvCxnSpPr>
          <p:nvPr userDrawn="1"/>
        </p:nvCxnSpPr>
        <p:spPr>
          <a:xfrm>
            <a:off x="720000" y="525600"/>
            <a:ext cx="1075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9600" y="676800"/>
            <a:ext cx="1982400" cy="396564"/>
          </a:xfrm>
          <a:prstGeom prst="rect">
            <a:avLst/>
          </a:prstGeom>
        </p:spPr>
      </p:pic>
      <p:grpSp>
        <p:nvGrpSpPr>
          <p:cNvPr id="27" name="Group 26"/>
          <p:cNvGrpSpPr/>
          <p:nvPr userDrawn="1"/>
        </p:nvGrpSpPr>
        <p:grpSpPr>
          <a:xfrm>
            <a:off x="720000" y="5609561"/>
            <a:ext cx="11472000" cy="702000"/>
            <a:chOff x="540000" y="5609561"/>
            <a:chExt cx="8604000" cy="702000"/>
          </a:xfrm>
        </p:grpSpPr>
        <p:pic>
          <p:nvPicPr>
            <p:cNvPr id="28" name="Picture 27"/>
            <p:cNvPicPr>
              <a:picLocks noChangeAspect="1"/>
            </p:cNvPicPr>
            <p:nvPr userDrawn="1"/>
          </p:nvPicPr>
          <p:blipFill rotWithShape="1">
            <a:blip r:embed="rId3">
              <a:extLst>
                <a:ext uri="{28A0092B-C50C-407E-A947-70E740481C1C}">
                  <a14:useLocalDpi xmlns:a14="http://schemas.microsoft.com/office/drawing/2010/main" val="0"/>
                </a:ext>
              </a:extLst>
            </a:blip>
            <a:srcRect r="13717" b="52146"/>
            <a:stretch/>
          </p:blipFill>
          <p:spPr>
            <a:xfrm>
              <a:off x="7524223" y="5609561"/>
              <a:ext cx="1619777" cy="702000"/>
            </a:xfrm>
            <a:prstGeom prst="rect">
              <a:avLst/>
            </a:prstGeom>
          </p:spPr>
        </p:pic>
        <p:cxnSp>
          <p:nvCxnSpPr>
            <p:cNvPr id="29" name="Straight Connector 28"/>
            <p:cNvCxnSpPr>
              <a:cxnSpLocks/>
            </p:cNvCxnSpPr>
            <p:nvPr userDrawn="1"/>
          </p:nvCxnSpPr>
          <p:spPr>
            <a:xfrm>
              <a:off x="540000" y="6307200"/>
              <a:ext cx="860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5" name="Footer Placeholder 2"/>
          <p:cNvSpPr>
            <a:spLocks noGrp="1"/>
          </p:cNvSpPr>
          <p:nvPr>
            <p:ph type="ftr" sz="quarter" idx="3"/>
          </p:nvPr>
        </p:nvSpPr>
        <p:spPr>
          <a:xfrm>
            <a:off x="2463283" y="6476400"/>
            <a:ext cx="4416000" cy="246860"/>
          </a:xfrm>
          <a:prstGeom prst="rect">
            <a:avLst/>
          </a:prstGeom>
        </p:spPr>
        <p:txBody>
          <a:bodyPr vert="horz" lIns="0" tIns="0" rIns="0" bIns="0" rtlCol="0" anchor="t"/>
          <a:lstStyle>
            <a:lvl1pPr algn="l">
              <a:defRPr sz="1200" b="1" cap="all" baseline="0">
                <a:solidFill>
                  <a:schemeClr val="tx1"/>
                </a:solidFill>
              </a:defRPr>
            </a:lvl1pPr>
          </a:lstStyle>
          <a:p>
            <a:r>
              <a:rPr lang="en-GB" dirty="0">
                <a:cs typeface="Calibri"/>
              </a:rPr>
              <a:t>PRESENTATION TITLE HERE</a:t>
            </a:r>
            <a:endParaRPr lang="en-US" dirty="0"/>
          </a:p>
        </p:txBody>
      </p:sp>
      <p:sp>
        <p:nvSpPr>
          <p:cNvPr id="18" name="Date Placeholder 3"/>
          <p:cNvSpPr>
            <a:spLocks noGrp="1"/>
          </p:cNvSpPr>
          <p:nvPr>
            <p:ph type="dt" sz="half" idx="10"/>
          </p:nvPr>
        </p:nvSpPr>
        <p:spPr>
          <a:xfrm>
            <a:off x="720002" y="6476403"/>
            <a:ext cx="1628319" cy="246861"/>
          </a:xfrm>
          <a:prstGeom prst="rect">
            <a:avLst/>
          </a:prstGeom>
        </p:spPr>
        <p:txBody>
          <a:bodyPr vert="horz" lIns="0" tIns="0" rIns="0" bIns="0" rtlCol="0" anchor="t"/>
          <a:lstStyle>
            <a:lvl1pPr algn="l">
              <a:defRPr sz="1200" b="0">
                <a:solidFill>
                  <a:schemeClr val="tx1"/>
                </a:solidFill>
              </a:defRPr>
            </a:lvl1pPr>
          </a:lstStyle>
          <a:p>
            <a:r>
              <a:rPr lang="en-US" dirty="0"/>
              <a:t>01 January 2017</a:t>
            </a:r>
          </a:p>
        </p:txBody>
      </p:sp>
    </p:spTree>
    <p:extLst>
      <p:ext uri="{BB962C8B-B14F-4D97-AF65-F5344CB8AC3E}">
        <p14:creationId xmlns:p14="http://schemas.microsoft.com/office/powerpoint/2010/main" val="111118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0000" y="572400"/>
            <a:ext cx="8640000" cy="936000"/>
          </a:xfrm>
          <a:prstGeom prst="rect">
            <a:avLst/>
          </a:prstGeom>
        </p:spPr>
        <p:txBody>
          <a:bodyPr/>
          <a:lstStyle/>
          <a:p>
            <a:r>
              <a:rPr lang="en-US"/>
              <a:t>Click to edit Master title style</a:t>
            </a:r>
            <a:endParaRPr lang="en-US" dirty="0"/>
          </a:p>
        </p:txBody>
      </p:sp>
      <p:sp>
        <p:nvSpPr>
          <p:cNvPr id="19" name="Date Placeholder 35"/>
          <p:cNvSpPr txBox="1">
            <a:spLocks/>
          </p:cNvSpPr>
          <p:nvPr userDrawn="1"/>
        </p:nvSpPr>
        <p:spPr>
          <a:xfrm>
            <a:off x="7392000" y="6474615"/>
            <a:ext cx="2508504" cy="246860"/>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200" dirty="0">
                <a:solidFill>
                  <a:schemeClr val="tx1"/>
                </a:solidFill>
              </a:rPr>
              <a:t>© Institute</a:t>
            </a:r>
            <a:r>
              <a:rPr lang="en-GB" sz="1200" baseline="0" dirty="0">
                <a:solidFill>
                  <a:schemeClr val="tx1"/>
                </a:solidFill>
              </a:rPr>
              <a:t> for Government</a:t>
            </a:r>
            <a:endParaRPr lang="en-US" sz="1200" dirty="0">
              <a:solidFill>
                <a:schemeClr val="tx1"/>
              </a:solidFill>
            </a:endParaRPr>
          </a:p>
        </p:txBody>
      </p:sp>
      <p:sp>
        <p:nvSpPr>
          <p:cNvPr id="21" name="Slide Number Placeholder 37"/>
          <p:cNvSpPr>
            <a:spLocks noGrp="1"/>
          </p:cNvSpPr>
          <p:nvPr>
            <p:ph type="sldNum" sz="quarter" idx="4"/>
          </p:nvPr>
        </p:nvSpPr>
        <p:spPr>
          <a:xfrm>
            <a:off x="10160000" y="6474617"/>
            <a:ext cx="1193800" cy="246863"/>
          </a:xfrm>
          <a:prstGeom prst="rect">
            <a:avLst/>
          </a:prstGeom>
        </p:spPr>
        <p:txBody>
          <a:bodyPr vert="horz" lIns="0" tIns="0" rIns="0" bIns="0" rtlCol="0" anchor="t"/>
          <a:lstStyle>
            <a:lvl1pPr algn="r">
              <a:defRPr sz="1200">
                <a:solidFill>
                  <a:schemeClr val="tx1"/>
                </a:solidFill>
              </a:defRPr>
            </a:lvl1pPr>
          </a:lstStyle>
          <a:p>
            <a:r>
              <a:rPr lang="en-US" dirty="0"/>
              <a:t>Slide </a:t>
            </a:r>
            <a:fld id="{B6642011-B17D-4842-8338-74A6E0D021C3}" type="slidenum">
              <a:rPr lang="en-US" smtClean="0"/>
              <a:pPr/>
              <a:t>‹#›</a:t>
            </a:fld>
            <a:endParaRPr lang="en-US" dirty="0"/>
          </a:p>
        </p:txBody>
      </p:sp>
      <p:cxnSp>
        <p:nvCxnSpPr>
          <p:cNvPr id="14" name="Straight Connector 13"/>
          <p:cNvCxnSpPr>
            <a:cxnSpLocks/>
          </p:cNvCxnSpPr>
          <p:nvPr userDrawn="1"/>
        </p:nvCxnSpPr>
        <p:spPr>
          <a:xfrm>
            <a:off x="720000" y="525600"/>
            <a:ext cx="1075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9600" y="676800"/>
            <a:ext cx="1982400" cy="396564"/>
          </a:xfrm>
          <a:prstGeom prst="rect">
            <a:avLst/>
          </a:prstGeom>
        </p:spPr>
      </p:pic>
      <p:grpSp>
        <p:nvGrpSpPr>
          <p:cNvPr id="25" name="Group 24"/>
          <p:cNvGrpSpPr/>
          <p:nvPr userDrawn="1"/>
        </p:nvGrpSpPr>
        <p:grpSpPr>
          <a:xfrm>
            <a:off x="720000" y="5609561"/>
            <a:ext cx="11472000" cy="702000"/>
            <a:chOff x="540000" y="5609561"/>
            <a:chExt cx="8604000" cy="702000"/>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r="13717" b="52146"/>
            <a:stretch/>
          </p:blipFill>
          <p:spPr>
            <a:xfrm>
              <a:off x="7524223" y="5609561"/>
              <a:ext cx="1619777" cy="702000"/>
            </a:xfrm>
            <a:prstGeom prst="rect">
              <a:avLst/>
            </a:prstGeom>
          </p:spPr>
        </p:pic>
        <p:cxnSp>
          <p:nvCxnSpPr>
            <p:cNvPr id="27" name="Straight Connector 26"/>
            <p:cNvCxnSpPr>
              <a:cxnSpLocks/>
            </p:cNvCxnSpPr>
            <p:nvPr userDrawn="1"/>
          </p:nvCxnSpPr>
          <p:spPr>
            <a:xfrm>
              <a:off x="540000" y="6307200"/>
              <a:ext cx="860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3" name="Footer Placeholder 2"/>
          <p:cNvSpPr>
            <a:spLocks noGrp="1"/>
          </p:cNvSpPr>
          <p:nvPr>
            <p:ph type="ftr" sz="quarter" idx="3"/>
          </p:nvPr>
        </p:nvSpPr>
        <p:spPr>
          <a:xfrm>
            <a:off x="2463283" y="6476400"/>
            <a:ext cx="4416000" cy="246860"/>
          </a:xfrm>
          <a:prstGeom prst="rect">
            <a:avLst/>
          </a:prstGeom>
        </p:spPr>
        <p:txBody>
          <a:bodyPr vert="horz" lIns="0" tIns="0" rIns="0" bIns="0" rtlCol="0" anchor="t"/>
          <a:lstStyle>
            <a:lvl1pPr algn="l">
              <a:defRPr sz="1200" b="1" cap="all" baseline="0">
                <a:solidFill>
                  <a:schemeClr val="tx1"/>
                </a:solidFill>
              </a:defRPr>
            </a:lvl1pPr>
          </a:lstStyle>
          <a:p>
            <a:r>
              <a:rPr lang="en-GB" dirty="0">
                <a:cs typeface="Calibri"/>
              </a:rPr>
              <a:t>PRESENTATION TITLE HERE</a:t>
            </a:r>
            <a:endParaRPr lang="en-US" dirty="0"/>
          </a:p>
        </p:txBody>
      </p:sp>
      <p:sp>
        <p:nvSpPr>
          <p:cNvPr id="16" name="Date Placeholder 3"/>
          <p:cNvSpPr>
            <a:spLocks noGrp="1"/>
          </p:cNvSpPr>
          <p:nvPr>
            <p:ph type="dt" sz="half" idx="2"/>
          </p:nvPr>
        </p:nvSpPr>
        <p:spPr>
          <a:xfrm>
            <a:off x="720002" y="6476403"/>
            <a:ext cx="1628319" cy="246861"/>
          </a:xfrm>
          <a:prstGeom prst="rect">
            <a:avLst/>
          </a:prstGeom>
        </p:spPr>
        <p:txBody>
          <a:bodyPr vert="horz" lIns="0" tIns="0" rIns="0" bIns="0" rtlCol="0" anchor="t"/>
          <a:lstStyle>
            <a:lvl1pPr algn="l">
              <a:defRPr sz="1200" b="0">
                <a:solidFill>
                  <a:schemeClr val="tx1"/>
                </a:solidFill>
              </a:defRPr>
            </a:lvl1pPr>
          </a:lstStyle>
          <a:p>
            <a:r>
              <a:rPr lang="en-US" dirty="0"/>
              <a:t>01 January 2017</a:t>
            </a:r>
          </a:p>
        </p:txBody>
      </p:sp>
    </p:spTree>
    <p:extLst>
      <p:ext uri="{BB962C8B-B14F-4D97-AF65-F5344CB8AC3E}">
        <p14:creationId xmlns:p14="http://schemas.microsoft.com/office/powerpoint/2010/main" val="138932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8" name="Date Placeholder 35"/>
          <p:cNvSpPr txBox="1">
            <a:spLocks/>
          </p:cNvSpPr>
          <p:nvPr userDrawn="1"/>
        </p:nvSpPr>
        <p:spPr>
          <a:xfrm>
            <a:off x="7392000" y="6474615"/>
            <a:ext cx="2508504" cy="246860"/>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200" dirty="0">
                <a:solidFill>
                  <a:schemeClr val="tx1"/>
                </a:solidFill>
              </a:rPr>
              <a:t>© Institute</a:t>
            </a:r>
            <a:r>
              <a:rPr lang="en-GB" sz="1200" baseline="0" dirty="0">
                <a:solidFill>
                  <a:schemeClr val="tx1"/>
                </a:solidFill>
              </a:rPr>
              <a:t> for Government</a:t>
            </a:r>
            <a:endParaRPr lang="en-US" sz="1200" dirty="0">
              <a:solidFill>
                <a:schemeClr val="tx1"/>
              </a:solidFill>
            </a:endParaRPr>
          </a:p>
        </p:txBody>
      </p:sp>
      <p:sp>
        <p:nvSpPr>
          <p:cNvPr id="20" name="Slide Number Placeholder 37"/>
          <p:cNvSpPr>
            <a:spLocks noGrp="1"/>
          </p:cNvSpPr>
          <p:nvPr>
            <p:ph type="sldNum" sz="quarter" idx="4"/>
          </p:nvPr>
        </p:nvSpPr>
        <p:spPr>
          <a:xfrm>
            <a:off x="10160000" y="6474617"/>
            <a:ext cx="1193800" cy="246863"/>
          </a:xfrm>
          <a:prstGeom prst="rect">
            <a:avLst/>
          </a:prstGeom>
        </p:spPr>
        <p:txBody>
          <a:bodyPr vert="horz" lIns="0" tIns="0" rIns="0" bIns="0" rtlCol="0" anchor="t"/>
          <a:lstStyle>
            <a:lvl1pPr algn="r">
              <a:defRPr sz="1200">
                <a:solidFill>
                  <a:schemeClr val="tx1"/>
                </a:solidFill>
              </a:defRPr>
            </a:lvl1pPr>
          </a:lstStyle>
          <a:p>
            <a:r>
              <a:rPr lang="en-US" dirty="0"/>
              <a:t>Slide </a:t>
            </a:r>
            <a:fld id="{B6642011-B17D-4842-8338-74A6E0D021C3}" type="slidenum">
              <a:rPr lang="en-US" smtClean="0"/>
              <a:pPr/>
              <a:t>‹#›</a:t>
            </a:fld>
            <a:endParaRPr lang="en-US" dirty="0"/>
          </a:p>
        </p:txBody>
      </p:sp>
      <p:cxnSp>
        <p:nvCxnSpPr>
          <p:cNvPr id="13" name="Straight Connector 12"/>
          <p:cNvCxnSpPr>
            <a:cxnSpLocks/>
          </p:cNvCxnSpPr>
          <p:nvPr userDrawn="1"/>
        </p:nvCxnSpPr>
        <p:spPr>
          <a:xfrm>
            <a:off x="720000" y="525600"/>
            <a:ext cx="1075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9600" y="676800"/>
            <a:ext cx="1982400" cy="396564"/>
          </a:xfrm>
          <a:prstGeom prst="rect">
            <a:avLst/>
          </a:prstGeom>
        </p:spPr>
      </p:pic>
      <p:grpSp>
        <p:nvGrpSpPr>
          <p:cNvPr id="24" name="Group 23"/>
          <p:cNvGrpSpPr/>
          <p:nvPr userDrawn="1"/>
        </p:nvGrpSpPr>
        <p:grpSpPr>
          <a:xfrm>
            <a:off x="720000" y="5609561"/>
            <a:ext cx="11472000" cy="702000"/>
            <a:chOff x="540000" y="5609561"/>
            <a:chExt cx="8604000" cy="702000"/>
          </a:xfrm>
        </p:grpSpPr>
        <p:pic>
          <p:nvPicPr>
            <p:cNvPr id="25" name="Picture 24"/>
            <p:cNvPicPr>
              <a:picLocks noChangeAspect="1"/>
            </p:cNvPicPr>
            <p:nvPr userDrawn="1"/>
          </p:nvPicPr>
          <p:blipFill rotWithShape="1">
            <a:blip r:embed="rId3">
              <a:extLst>
                <a:ext uri="{28A0092B-C50C-407E-A947-70E740481C1C}">
                  <a14:useLocalDpi xmlns:a14="http://schemas.microsoft.com/office/drawing/2010/main" val="0"/>
                </a:ext>
              </a:extLst>
            </a:blip>
            <a:srcRect r="13717" b="52146"/>
            <a:stretch/>
          </p:blipFill>
          <p:spPr>
            <a:xfrm>
              <a:off x="7524223" y="5609561"/>
              <a:ext cx="1619777" cy="702000"/>
            </a:xfrm>
            <a:prstGeom prst="rect">
              <a:avLst/>
            </a:prstGeom>
          </p:spPr>
        </p:pic>
        <p:cxnSp>
          <p:nvCxnSpPr>
            <p:cNvPr id="26" name="Straight Connector 25"/>
            <p:cNvCxnSpPr>
              <a:cxnSpLocks/>
            </p:cNvCxnSpPr>
            <p:nvPr userDrawn="1"/>
          </p:nvCxnSpPr>
          <p:spPr>
            <a:xfrm>
              <a:off x="540000" y="6307200"/>
              <a:ext cx="860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2" name="Footer Placeholder 2"/>
          <p:cNvSpPr>
            <a:spLocks noGrp="1"/>
          </p:cNvSpPr>
          <p:nvPr>
            <p:ph type="ftr" sz="quarter" idx="3"/>
          </p:nvPr>
        </p:nvSpPr>
        <p:spPr>
          <a:xfrm>
            <a:off x="2463283" y="6476400"/>
            <a:ext cx="4416000" cy="246860"/>
          </a:xfrm>
          <a:prstGeom prst="rect">
            <a:avLst/>
          </a:prstGeom>
        </p:spPr>
        <p:txBody>
          <a:bodyPr vert="horz" lIns="0" tIns="0" rIns="0" bIns="0" rtlCol="0" anchor="t"/>
          <a:lstStyle>
            <a:lvl1pPr algn="l">
              <a:defRPr sz="1200" b="1" cap="all" baseline="0">
                <a:solidFill>
                  <a:schemeClr val="tx1"/>
                </a:solidFill>
              </a:defRPr>
            </a:lvl1pPr>
          </a:lstStyle>
          <a:p>
            <a:r>
              <a:rPr lang="en-GB" dirty="0">
                <a:cs typeface="Calibri"/>
              </a:rPr>
              <a:t>PRESENTATION TITLE HERE</a:t>
            </a:r>
            <a:endParaRPr lang="en-US" dirty="0"/>
          </a:p>
        </p:txBody>
      </p:sp>
      <p:sp>
        <p:nvSpPr>
          <p:cNvPr id="15" name="Date Placeholder 3"/>
          <p:cNvSpPr>
            <a:spLocks noGrp="1"/>
          </p:cNvSpPr>
          <p:nvPr>
            <p:ph type="dt" sz="half" idx="2"/>
          </p:nvPr>
        </p:nvSpPr>
        <p:spPr>
          <a:xfrm>
            <a:off x="720002" y="6476403"/>
            <a:ext cx="1628319" cy="246861"/>
          </a:xfrm>
          <a:prstGeom prst="rect">
            <a:avLst/>
          </a:prstGeom>
        </p:spPr>
        <p:txBody>
          <a:bodyPr vert="horz" lIns="0" tIns="0" rIns="0" bIns="0" rtlCol="0" anchor="t"/>
          <a:lstStyle>
            <a:lvl1pPr algn="l">
              <a:defRPr sz="1200" b="0">
                <a:solidFill>
                  <a:schemeClr val="tx1"/>
                </a:solidFill>
              </a:defRPr>
            </a:lvl1pPr>
          </a:lstStyle>
          <a:p>
            <a:r>
              <a:rPr lang="en-US" dirty="0"/>
              <a:t>01 January 2017</a:t>
            </a:r>
          </a:p>
        </p:txBody>
      </p:sp>
    </p:spTree>
    <p:extLst>
      <p:ext uri="{BB962C8B-B14F-4D97-AF65-F5344CB8AC3E}">
        <p14:creationId xmlns:p14="http://schemas.microsoft.com/office/powerpoint/2010/main" val="860153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A">
    <p:bg>
      <p:bgPr>
        <a:solidFill>
          <a:schemeClr val="bg2"/>
        </a:solid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720002" y="3744000"/>
            <a:ext cx="6437327" cy="1604962"/>
          </a:xfrm>
        </p:spPr>
        <p:txBody>
          <a:bodyPr>
            <a:normAutofit/>
          </a:bodyPr>
          <a:lstStyle>
            <a:lvl1pPr>
              <a:spcAft>
                <a:spcPts val="0"/>
              </a:spcAft>
              <a:defRPr sz="2700" b="0"/>
            </a:lvl1pPr>
            <a:lvl2pPr>
              <a:spcAft>
                <a:spcPts val="0"/>
              </a:spcAft>
              <a:defRPr sz="2700" b="0"/>
            </a:lvl2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720000" y="2653203"/>
            <a:ext cx="6427960" cy="846921"/>
          </a:xfrm>
          <a:prstGeom prst="rect">
            <a:avLst/>
          </a:prstGeom>
        </p:spPr>
        <p:txBody>
          <a:bodyPr>
            <a:normAutofit/>
          </a:bodyPr>
          <a:lstStyle>
            <a:lvl1pPr marL="0" indent="0" algn="l">
              <a:lnSpc>
                <a:spcPts val="3240"/>
              </a:lnSpc>
              <a:spcAft>
                <a:spcPts val="0"/>
              </a:spcAft>
              <a:buNone/>
              <a:defRPr sz="27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720000" y="1494000"/>
            <a:ext cx="6427960" cy="1161176"/>
          </a:xfrm>
          <a:prstGeom prst="rect">
            <a:avLst/>
          </a:prstGeom>
        </p:spPr>
        <p:txBody>
          <a:bodyPr anchor="t">
            <a:normAutofit/>
          </a:bodyPr>
          <a:lstStyle>
            <a:lvl1pPr algn="l">
              <a:defRPr sz="4400"/>
            </a:lvl1pPr>
          </a:lstStyle>
          <a:p>
            <a:r>
              <a:rPr lang="en-US"/>
              <a:t>Click to edit Master title style</a:t>
            </a:r>
            <a:endParaRPr lang="en-US" dirty="0"/>
          </a:p>
        </p:txBody>
      </p:sp>
      <p:pic>
        <p:nvPicPr>
          <p:cNvPr id="11" name="Picture 10" descr="IfG_Logo_white_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0000" y="540003"/>
            <a:ext cx="2870400" cy="575479"/>
          </a:xfrm>
          <a:prstGeom prst="rect">
            <a:avLst/>
          </a:prstGeom>
        </p:spPr>
      </p:pic>
      <p:sp>
        <p:nvSpPr>
          <p:cNvPr id="18" name="Date Placeholder 17"/>
          <p:cNvSpPr>
            <a:spLocks noGrp="1"/>
          </p:cNvSpPr>
          <p:nvPr>
            <p:ph type="dt" sz="half" idx="11"/>
          </p:nvPr>
        </p:nvSpPr>
        <p:spPr>
          <a:xfrm>
            <a:off x="720000" y="6210003"/>
            <a:ext cx="2064000" cy="246861"/>
          </a:xfrm>
          <a:prstGeom prst="rect">
            <a:avLst/>
          </a:prstGeom>
        </p:spPr>
        <p:txBody>
          <a:bodyPr/>
          <a:lstStyle>
            <a:lvl1pPr>
              <a:defRPr cap="all" baseline="0"/>
            </a:lvl1pPr>
          </a:lstStyle>
          <a:p>
            <a:r>
              <a:rPr lang="en-US" b="1">
                <a:cs typeface="Calibri"/>
              </a:rPr>
              <a:t>01 January 2017</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29197" y="3744000"/>
            <a:ext cx="9118947" cy="270056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B">
    <p:bg>
      <p:bgPr>
        <a:solidFill>
          <a:schemeClr val="tx1"/>
        </a:solid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720002" y="3744000"/>
            <a:ext cx="6437327" cy="1604962"/>
          </a:xfrm>
        </p:spPr>
        <p:txBody>
          <a:bodyPr>
            <a:normAutofit/>
          </a:bodyPr>
          <a:lstStyle>
            <a:lvl1pPr>
              <a:spcAft>
                <a:spcPts val="0"/>
              </a:spcAft>
              <a:defRPr sz="2700" b="0">
                <a:solidFill>
                  <a:schemeClr val="bg1"/>
                </a:solidFill>
              </a:defRPr>
            </a:lvl1pPr>
            <a:lvl2pPr>
              <a:spcAft>
                <a:spcPts val="0"/>
              </a:spcAft>
              <a:defRPr sz="2700" b="0">
                <a:solidFill>
                  <a:schemeClr val="bg1"/>
                </a:solidFill>
              </a:defRPr>
            </a:lvl2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720000" y="2653203"/>
            <a:ext cx="6427960" cy="846921"/>
          </a:xfrm>
          <a:prstGeom prst="rect">
            <a:avLst/>
          </a:prstGeom>
        </p:spPr>
        <p:txBody>
          <a:bodyPr>
            <a:normAutofit/>
          </a:bodyPr>
          <a:lstStyle>
            <a:lvl1pPr marL="0" indent="0" algn="l">
              <a:lnSpc>
                <a:spcPts val="3240"/>
              </a:lnSpc>
              <a:spcAft>
                <a:spcPts val="0"/>
              </a:spcAft>
              <a:buNone/>
              <a:defRPr sz="27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720000" y="1494000"/>
            <a:ext cx="6427960" cy="1161176"/>
          </a:xfrm>
          <a:prstGeom prst="rect">
            <a:avLst/>
          </a:prstGeom>
        </p:spPr>
        <p:txBody>
          <a:bodyPr anchor="t">
            <a:normAutofit/>
          </a:bodyPr>
          <a:lstStyle>
            <a:lvl1pPr algn="l">
              <a:defRPr sz="4400">
                <a:solidFill>
                  <a:schemeClr val="bg2"/>
                </a:solidFill>
              </a:defRPr>
            </a:lvl1pPr>
          </a:lstStyle>
          <a:p>
            <a:r>
              <a:rPr lang="en-US"/>
              <a:t>Click to edit Master title style</a:t>
            </a:r>
            <a:endParaRPr lang="en-US" dirty="0"/>
          </a:p>
        </p:txBody>
      </p:sp>
      <p:sp>
        <p:nvSpPr>
          <p:cNvPr id="18" name="Date Placeholder 17"/>
          <p:cNvSpPr>
            <a:spLocks noGrp="1"/>
          </p:cNvSpPr>
          <p:nvPr>
            <p:ph type="dt" sz="half" idx="11"/>
          </p:nvPr>
        </p:nvSpPr>
        <p:spPr>
          <a:xfrm>
            <a:off x="720000" y="6210003"/>
            <a:ext cx="2064000" cy="246861"/>
          </a:xfrm>
          <a:prstGeom prst="rect">
            <a:avLst/>
          </a:prstGeom>
        </p:spPr>
        <p:txBody>
          <a:bodyPr/>
          <a:lstStyle>
            <a:lvl1pPr>
              <a:defRPr b="1" cap="all" baseline="0">
                <a:solidFill>
                  <a:schemeClr val="bg1"/>
                </a:solidFill>
              </a:defRPr>
            </a:lvl1pPr>
          </a:lstStyle>
          <a:p>
            <a:r>
              <a:rPr lang="en-US">
                <a:cs typeface="Calibri"/>
              </a:rPr>
              <a:t>01 January 2017</a:t>
            </a:r>
            <a:endParaRPr lang="en-US" dirty="0"/>
          </a:p>
        </p:txBody>
      </p:sp>
      <p:pic>
        <p:nvPicPr>
          <p:cNvPr id="8" name="Picture 7" descr="IfG_Logo_grey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0000" y="540003"/>
            <a:ext cx="2870400" cy="575479"/>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29197" y="3744000"/>
            <a:ext cx="9118947" cy="270056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A">
    <p:bg>
      <p:bgPr>
        <a:solidFill>
          <a:schemeClr val="bg2"/>
        </a:solid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720002" y="3744000"/>
            <a:ext cx="6437327" cy="1604962"/>
          </a:xfrm>
        </p:spPr>
        <p:txBody>
          <a:bodyPr>
            <a:normAutofit/>
          </a:bodyPr>
          <a:lstStyle>
            <a:lvl1pPr>
              <a:spcAft>
                <a:spcPts val="0"/>
              </a:spcAft>
              <a:defRPr sz="2700" b="0"/>
            </a:lvl1pPr>
            <a:lvl2pPr>
              <a:spcAft>
                <a:spcPts val="0"/>
              </a:spcAft>
              <a:defRPr sz="2700" b="0"/>
            </a:lvl2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720000" y="2653203"/>
            <a:ext cx="6427960" cy="846921"/>
          </a:xfrm>
          <a:prstGeom prst="rect">
            <a:avLst/>
          </a:prstGeom>
        </p:spPr>
        <p:txBody>
          <a:bodyPr>
            <a:normAutofit/>
          </a:bodyPr>
          <a:lstStyle>
            <a:lvl1pPr marL="0" indent="0" algn="l">
              <a:lnSpc>
                <a:spcPts val="3240"/>
              </a:lnSpc>
              <a:spcAft>
                <a:spcPts val="0"/>
              </a:spcAft>
              <a:buNone/>
              <a:defRPr sz="27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720000" y="1494000"/>
            <a:ext cx="6427960" cy="1161176"/>
          </a:xfrm>
          <a:prstGeom prst="rect">
            <a:avLst/>
          </a:prstGeom>
        </p:spPr>
        <p:txBody>
          <a:bodyPr anchor="t">
            <a:normAutofit/>
          </a:bodyPr>
          <a:lstStyle>
            <a:lvl1pPr algn="l">
              <a:defRPr sz="4400"/>
            </a:lvl1pPr>
          </a:lstStyle>
          <a:p>
            <a:r>
              <a:rPr lang="en-US"/>
              <a:t>Click to edit Master title style</a:t>
            </a:r>
            <a:endParaRPr lang="en-US" dirty="0"/>
          </a:p>
        </p:txBody>
      </p:sp>
      <p:pic>
        <p:nvPicPr>
          <p:cNvPr id="11" name="Picture 10" descr="IfG_Logo_white_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0000" y="540003"/>
            <a:ext cx="2870400" cy="575479"/>
          </a:xfrm>
          <a:prstGeom prst="rect">
            <a:avLst/>
          </a:prstGeom>
        </p:spPr>
      </p:pic>
      <p:sp>
        <p:nvSpPr>
          <p:cNvPr id="18" name="Date Placeholder 17"/>
          <p:cNvSpPr>
            <a:spLocks noGrp="1"/>
          </p:cNvSpPr>
          <p:nvPr>
            <p:ph type="dt" sz="half" idx="11"/>
          </p:nvPr>
        </p:nvSpPr>
        <p:spPr>
          <a:xfrm>
            <a:off x="720000" y="6210003"/>
            <a:ext cx="2064000" cy="246861"/>
          </a:xfrm>
          <a:prstGeom prst="rect">
            <a:avLst/>
          </a:prstGeom>
        </p:spPr>
        <p:txBody>
          <a:bodyPr/>
          <a:lstStyle>
            <a:lvl1pPr>
              <a:defRPr cap="all" baseline="0"/>
            </a:lvl1pPr>
          </a:lstStyle>
          <a:p>
            <a:r>
              <a:rPr lang="en-US" b="1">
                <a:cs typeface="Calibri"/>
              </a:rPr>
              <a:t>01 January 2017</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B">
    <p:bg>
      <p:bgPr>
        <a:solidFill>
          <a:schemeClr val="tx1"/>
        </a:solid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720002" y="3744000"/>
            <a:ext cx="6437327" cy="1604962"/>
          </a:xfrm>
        </p:spPr>
        <p:txBody>
          <a:bodyPr>
            <a:normAutofit/>
          </a:bodyPr>
          <a:lstStyle>
            <a:lvl1pPr>
              <a:spcAft>
                <a:spcPts val="0"/>
              </a:spcAft>
              <a:defRPr sz="2700" b="0">
                <a:solidFill>
                  <a:schemeClr val="bg1"/>
                </a:solidFill>
              </a:defRPr>
            </a:lvl1pPr>
            <a:lvl2pPr>
              <a:spcAft>
                <a:spcPts val="0"/>
              </a:spcAft>
              <a:defRPr sz="2700" b="0">
                <a:solidFill>
                  <a:schemeClr val="bg1"/>
                </a:solidFill>
              </a:defRPr>
            </a:lvl2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720000" y="2653203"/>
            <a:ext cx="6427960" cy="846921"/>
          </a:xfrm>
          <a:prstGeom prst="rect">
            <a:avLst/>
          </a:prstGeom>
        </p:spPr>
        <p:txBody>
          <a:bodyPr>
            <a:normAutofit/>
          </a:bodyPr>
          <a:lstStyle>
            <a:lvl1pPr marL="0" indent="0" algn="l">
              <a:lnSpc>
                <a:spcPts val="3240"/>
              </a:lnSpc>
              <a:spcAft>
                <a:spcPts val="0"/>
              </a:spcAft>
              <a:buNone/>
              <a:defRPr sz="27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720000" y="1494000"/>
            <a:ext cx="6427960" cy="1161176"/>
          </a:xfrm>
          <a:prstGeom prst="rect">
            <a:avLst/>
          </a:prstGeom>
        </p:spPr>
        <p:txBody>
          <a:bodyPr anchor="t">
            <a:normAutofit/>
          </a:bodyPr>
          <a:lstStyle>
            <a:lvl1pPr algn="l">
              <a:defRPr sz="4400">
                <a:solidFill>
                  <a:schemeClr val="bg2"/>
                </a:solidFill>
              </a:defRPr>
            </a:lvl1pPr>
          </a:lstStyle>
          <a:p>
            <a:r>
              <a:rPr lang="en-US"/>
              <a:t>Click to edit Master title style</a:t>
            </a:r>
            <a:endParaRPr lang="en-US" dirty="0"/>
          </a:p>
        </p:txBody>
      </p:sp>
      <p:sp>
        <p:nvSpPr>
          <p:cNvPr id="18" name="Date Placeholder 17"/>
          <p:cNvSpPr>
            <a:spLocks noGrp="1"/>
          </p:cNvSpPr>
          <p:nvPr>
            <p:ph type="dt" sz="half" idx="11"/>
          </p:nvPr>
        </p:nvSpPr>
        <p:spPr>
          <a:xfrm>
            <a:off x="720000" y="6210003"/>
            <a:ext cx="2064000" cy="246861"/>
          </a:xfrm>
          <a:prstGeom prst="rect">
            <a:avLst/>
          </a:prstGeom>
        </p:spPr>
        <p:txBody>
          <a:bodyPr/>
          <a:lstStyle>
            <a:lvl1pPr>
              <a:defRPr b="1" cap="all" baseline="0">
                <a:solidFill>
                  <a:schemeClr val="bg1"/>
                </a:solidFill>
              </a:defRPr>
            </a:lvl1pPr>
          </a:lstStyle>
          <a:p>
            <a:r>
              <a:rPr lang="en-US">
                <a:cs typeface="Calibri"/>
              </a:rPr>
              <a:t>01 January 2017</a:t>
            </a:r>
            <a:endParaRPr lang="en-US" dirty="0"/>
          </a:p>
        </p:txBody>
      </p:sp>
      <p:pic>
        <p:nvPicPr>
          <p:cNvPr id="8" name="Picture 7" descr="IfG_Logo_grey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0000" y="540003"/>
            <a:ext cx="2870400" cy="57547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Slide ">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0000" y="3024000"/>
            <a:ext cx="6104365" cy="221058"/>
          </a:xfrm>
          <a:prstGeom prst="rect">
            <a:avLst/>
          </a:prstGeom>
        </p:spPr>
        <p:txBody>
          <a:bodyPr>
            <a:normAutofit/>
          </a:bodyPr>
          <a:lstStyle>
            <a:lvl1pPr marL="0" indent="0" algn="l">
              <a:lnSpc>
                <a:spcPts val="1560"/>
              </a:lnSpc>
              <a:spcAft>
                <a:spcPts val="0"/>
              </a:spcAft>
              <a:buNone/>
              <a:defRPr sz="13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720000" y="1494000"/>
            <a:ext cx="6427960" cy="1161176"/>
          </a:xfrm>
          <a:prstGeom prst="rect">
            <a:avLst/>
          </a:prstGeom>
        </p:spPr>
        <p:txBody>
          <a:bodyPr anchor="t">
            <a:normAutofit/>
          </a:bodyPr>
          <a:lstStyle>
            <a:lvl1pPr algn="l">
              <a:defRPr sz="4400"/>
            </a:lvl1pPr>
          </a:lstStyle>
          <a:p>
            <a:r>
              <a:rPr lang="en-US"/>
              <a:t>Click to edit Master title style</a:t>
            </a:r>
            <a:endParaRPr lang="en-US" dirty="0"/>
          </a:p>
        </p:txBody>
      </p:sp>
      <p:pic>
        <p:nvPicPr>
          <p:cNvPr id="8" name="Picture 7" descr="IFG_Report_Covers_Graphics_V5.ai"/>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6399309" y="741600"/>
            <a:ext cx="5792691" cy="6116400"/>
          </a:xfrm>
          <a:prstGeom prst="rect">
            <a:avLst/>
          </a:prstGeom>
        </p:spPr>
      </p:pic>
      <p:sp>
        <p:nvSpPr>
          <p:cNvPr id="11" name="Text Placeholder 10"/>
          <p:cNvSpPr>
            <a:spLocks noGrp="1"/>
          </p:cNvSpPr>
          <p:nvPr>
            <p:ph type="body" sz="quarter" idx="10"/>
          </p:nvPr>
        </p:nvSpPr>
        <p:spPr>
          <a:xfrm>
            <a:off x="720000" y="3312000"/>
            <a:ext cx="6104365" cy="3177700"/>
          </a:xfrm>
        </p:spPr>
        <p:txBody>
          <a:bodyPr>
            <a:noAutofit/>
          </a:bodyPr>
          <a:lstStyle>
            <a:lvl1pPr marL="252000" indent="-252000">
              <a:lnSpc>
                <a:spcPts val="1600"/>
              </a:lnSpc>
              <a:buSzPct val="130000"/>
              <a:buFontTx/>
              <a:buBlip>
                <a:blip r:embed="rId3"/>
              </a:buBlip>
              <a:defRPr sz="1300" b="0"/>
            </a:lvl1pPr>
            <a:lvl2pPr marL="252000" indent="-252000">
              <a:lnSpc>
                <a:spcPts val="1600"/>
              </a:lnSpc>
              <a:buSzPct val="95000"/>
              <a:buFontTx/>
              <a:buBlip>
                <a:blip r:embed="rId4"/>
              </a:buBlip>
              <a:defRPr sz="1300"/>
            </a:lvl2pPr>
            <a:lvl3pPr marL="252000" indent="-252000">
              <a:lnSpc>
                <a:spcPts val="1600"/>
              </a:lnSpc>
              <a:buFontTx/>
              <a:buBlip>
                <a:blip r:embed="rId5"/>
              </a:buBlip>
              <a:defRPr sz="1300"/>
            </a:lvl3pPr>
            <a:lvl4pPr marL="252000" indent="-252000">
              <a:lnSpc>
                <a:spcPts val="1600"/>
              </a:lnSpc>
              <a:buFontTx/>
              <a:buBlip>
                <a:blip r:embed="rId6"/>
              </a:buBlip>
              <a:defRPr sz="1300"/>
            </a:lvl4pPr>
            <a:lvl5pPr marL="252000" indent="-252000">
              <a:lnSpc>
                <a:spcPts val="1600"/>
              </a:lnSpc>
              <a:buSzPct val="90000"/>
              <a:buFontTx/>
              <a:buBlip>
                <a:blip r:embed="rId7"/>
              </a:buBlip>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IfG_Logo_white_1.eps">
            <a:extLst>
              <a:ext uri="{FF2B5EF4-FFF2-40B4-BE49-F238E27FC236}">
                <a16:creationId xmlns:a16="http://schemas.microsoft.com/office/drawing/2014/main" id="{7A75C5DA-470B-4A65-A6B6-26B44A581C8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82021" y="540003"/>
            <a:ext cx="2232000" cy="576415"/>
          </a:xfrm>
          <a:prstGeom prst="rect">
            <a:avLst/>
          </a:prstGeom>
        </p:spPr>
      </p:pic>
    </p:spTree>
    <p:extLst>
      <p:ext uri="{BB962C8B-B14F-4D97-AF65-F5344CB8AC3E}">
        <p14:creationId xmlns:p14="http://schemas.microsoft.com/office/powerpoint/2010/main" val="37742040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hank You Slide ">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0000" y="3024000"/>
            <a:ext cx="6104365" cy="221058"/>
          </a:xfrm>
          <a:prstGeom prst="rect">
            <a:avLst/>
          </a:prstGeom>
        </p:spPr>
        <p:txBody>
          <a:bodyPr>
            <a:normAutofit/>
          </a:bodyPr>
          <a:lstStyle>
            <a:lvl1pPr marL="0" indent="0" algn="l">
              <a:lnSpc>
                <a:spcPts val="1560"/>
              </a:lnSpc>
              <a:spcAft>
                <a:spcPts val="0"/>
              </a:spcAft>
              <a:buNone/>
              <a:defRPr sz="13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720000" y="1494000"/>
            <a:ext cx="6427960" cy="1161176"/>
          </a:xfrm>
          <a:prstGeom prst="rect">
            <a:avLst/>
          </a:prstGeom>
        </p:spPr>
        <p:txBody>
          <a:bodyPr anchor="t">
            <a:normAutofit/>
          </a:bodyPr>
          <a:lstStyle>
            <a:lvl1pPr algn="l">
              <a:defRPr sz="4400"/>
            </a:lvl1pPr>
          </a:lstStyle>
          <a:p>
            <a:r>
              <a:rPr lang="en-US"/>
              <a:t>Click to edit Master title style</a:t>
            </a:r>
            <a:endParaRPr lang="en-US" dirty="0"/>
          </a:p>
        </p:txBody>
      </p:sp>
      <p:pic>
        <p:nvPicPr>
          <p:cNvPr id="8" name="Picture 7" descr="IFG_Report_Covers_Graphics_V5.ai"/>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6399309" y="741600"/>
            <a:ext cx="5792691" cy="6116400"/>
          </a:xfrm>
          <a:prstGeom prst="rect">
            <a:avLst/>
          </a:prstGeom>
        </p:spPr>
      </p:pic>
      <p:sp>
        <p:nvSpPr>
          <p:cNvPr id="11" name="Text Placeholder 10"/>
          <p:cNvSpPr>
            <a:spLocks noGrp="1"/>
          </p:cNvSpPr>
          <p:nvPr>
            <p:ph type="body" sz="quarter" idx="10"/>
          </p:nvPr>
        </p:nvSpPr>
        <p:spPr>
          <a:xfrm>
            <a:off x="720000" y="3312000"/>
            <a:ext cx="6104365" cy="3177700"/>
          </a:xfrm>
        </p:spPr>
        <p:txBody>
          <a:bodyPr>
            <a:noAutofit/>
          </a:bodyPr>
          <a:lstStyle>
            <a:lvl1pPr marL="252000" indent="-252000">
              <a:lnSpc>
                <a:spcPts val="1600"/>
              </a:lnSpc>
              <a:buSzPct val="130000"/>
              <a:buFontTx/>
              <a:buBlip>
                <a:blip r:embed="rId3"/>
              </a:buBlip>
              <a:defRPr sz="1300" b="0"/>
            </a:lvl1pPr>
            <a:lvl2pPr marL="252000" indent="-252000">
              <a:lnSpc>
                <a:spcPts val="1600"/>
              </a:lnSpc>
              <a:buSzPct val="95000"/>
              <a:buFontTx/>
              <a:buBlip>
                <a:blip r:embed="rId4"/>
              </a:buBlip>
              <a:defRPr sz="1300"/>
            </a:lvl2pPr>
            <a:lvl3pPr marL="252000" indent="-252000">
              <a:lnSpc>
                <a:spcPts val="1600"/>
              </a:lnSpc>
              <a:buFontTx/>
              <a:buBlip>
                <a:blip r:embed="rId5"/>
              </a:buBlip>
              <a:defRPr sz="1300"/>
            </a:lvl3pPr>
            <a:lvl4pPr marL="252000" indent="-252000">
              <a:lnSpc>
                <a:spcPts val="1600"/>
              </a:lnSpc>
              <a:buFontTx/>
              <a:buBlip>
                <a:blip r:embed="rId6"/>
              </a:buBlip>
              <a:defRPr sz="1300"/>
            </a:lvl4pPr>
            <a:lvl5pPr marL="252000" indent="-252000">
              <a:lnSpc>
                <a:spcPts val="1600"/>
              </a:lnSpc>
              <a:buSzPct val="90000"/>
              <a:buFontTx/>
              <a:buBlip>
                <a:blip r:embed="rId7"/>
              </a:buBlip>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IfG_Logo_white_1.eps">
            <a:extLst>
              <a:ext uri="{FF2B5EF4-FFF2-40B4-BE49-F238E27FC236}">
                <a16:creationId xmlns:a16="http://schemas.microsoft.com/office/drawing/2014/main" id="{9E83035B-2C27-4D22-B78F-CC42819BFE9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82021" y="540003"/>
            <a:ext cx="2232000" cy="57641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tx1"/>
        </a:solid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720002" y="3744000"/>
            <a:ext cx="6437327" cy="1604962"/>
          </a:xfrm>
        </p:spPr>
        <p:txBody>
          <a:bodyPr>
            <a:normAutofit/>
          </a:bodyPr>
          <a:lstStyle>
            <a:lvl1pPr>
              <a:spcAft>
                <a:spcPts val="0"/>
              </a:spcAft>
              <a:defRPr sz="2700" b="0">
                <a:solidFill>
                  <a:schemeClr val="bg1"/>
                </a:solidFill>
              </a:defRPr>
            </a:lvl1pPr>
            <a:lvl2pPr>
              <a:spcAft>
                <a:spcPts val="0"/>
              </a:spcAft>
              <a:defRPr sz="2700" b="0">
                <a:solidFill>
                  <a:schemeClr val="bg1"/>
                </a:solidFill>
              </a:defRPr>
            </a:lvl2pPr>
          </a:lstStyle>
          <a:p>
            <a:pPr lvl="0"/>
            <a:r>
              <a:rPr lang="en-US"/>
              <a:t>Click to edit Master text styles</a:t>
            </a:r>
          </a:p>
          <a:p>
            <a:pPr lvl="1"/>
            <a:r>
              <a:rPr lang="en-US"/>
              <a:t>Second level</a:t>
            </a:r>
          </a:p>
        </p:txBody>
      </p:sp>
      <p:sp>
        <p:nvSpPr>
          <p:cNvPr id="3" name="Subtitle 2"/>
          <p:cNvSpPr>
            <a:spLocks noGrp="1"/>
          </p:cNvSpPr>
          <p:nvPr>
            <p:ph type="subTitle" idx="1"/>
          </p:nvPr>
        </p:nvSpPr>
        <p:spPr>
          <a:xfrm>
            <a:off x="720000" y="2653203"/>
            <a:ext cx="6427960" cy="846921"/>
          </a:xfrm>
          <a:prstGeom prst="rect">
            <a:avLst/>
          </a:prstGeom>
        </p:spPr>
        <p:txBody>
          <a:bodyPr>
            <a:normAutofit/>
          </a:bodyPr>
          <a:lstStyle>
            <a:lvl1pPr marL="0" indent="0" algn="l">
              <a:lnSpc>
                <a:spcPts val="3240"/>
              </a:lnSpc>
              <a:spcAft>
                <a:spcPts val="0"/>
              </a:spcAft>
              <a:buNone/>
              <a:defRPr sz="27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720000" y="1494000"/>
            <a:ext cx="6427960" cy="1161176"/>
          </a:xfrm>
          <a:prstGeom prst="rect">
            <a:avLst/>
          </a:prstGeom>
        </p:spPr>
        <p:txBody>
          <a:bodyPr anchor="t">
            <a:normAutofit/>
          </a:bodyPr>
          <a:lstStyle>
            <a:lvl1pPr algn="l">
              <a:defRPr sz="4400">
                <a:solidFill>
                  <a:schemeClr val="bg2"/>
                </a:solidFill>
              </a:defRPr>
            </a:lvl1pPr>
          </a:lstStyle>
          <a:p>
            <a:r>
              <a:rPr lang="en-US"/>
              <a:t>Click to edit Master title style</a:t>
            </a:r>
            <a:endParaRPr lang="en-US" dirty="0"/>
          </a:p>
        </p:txBody>
      </p:sp>
      <p:pic>
        <p:nvPicPr>
          <p:cNvPr id="9" name="Picture 8" descr="IFG_Report_Covers_Graphics_V5.ai"/>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6399309" y="741600"/>
            <a:ext cx="5792691" cy="6116400"/>
          </a:xfrm>
          <a:prstGeom prst="rect">
            <a:avLst/>
          </a:prstGeom>
        </p:spPr>
      </p:pic>
      <p:sp>
        <p:nvSpPr>
          <p:cNvPr id="18" name="Date Placeholder 17"/>
          <p:cNvSpPr>
            <a:spLocks noGrp="1"/>
          </p:cNvSpPr>
          <p:nvPr>
            <p:ph type="dt" sz="half" idx="11"/>
          </p:nvPr>
        </p:nvSpPr>
        <p:spPr>
          <a:xfrm>
            <a:off x="720000" y="6210003"/>
            <a:ext cx="2064000" cy="246861"/>
          </a:xfrm>
          <a:prstGeom prst="rect">
            <a:avLst/>
          </a:prstGeom>
        </p:spPr>
        <p:txBody>
          <a:bodyPr/>
          <a:lstStyle>
            <a:lvl1pPr>
              <a:defRPr b="1" cap="all" baseline="0">
                <a:solidFill>
                  <a:schemeClr val="bg1"/>
                </a:solidFill>
              </a:defRPr>
            </a:lvl1pPr>
          </a:lstStyle>
          <a:p>
            <a:r>
              <a:rPr lang="en-US">
                <a:cs typeface="Calibri"/>
              </a:rPr>
              <a:t>01 January 2017</a:t>
            </a:r>
            <a:endParaRPr lang="en-US" dirty="0"/>
          </a:p>
        </p:txBody>
      </p:sp>
      <p:pic>
        <p:nvPicPr>
          <p:cNvPr id="8" name="Picture 7" descr="IfG_Logo_grey_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07902" y="540003"/>
            <a:ext cx="2202498" cy="575479"/>
          </a:xfrm>
          <a:prstGeom prst="rect">
            <a:avLst/>
          </a:prstGeom>
        </p:spPr>
      </p:pic>
    </p:spTree>
    <p:extLst>
      <p:ext uri="{BB962C8B-B14F-4D97-AF65-F5344CB8AC3E}">
        <p14:creationId xmlns:p14="http://schemas.microsoft.com/office/powerpoint/2010/main" val="345753445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2" name="Title 1"/>
          <p:cNvSpPr>
            <a:spLocks noGrp="1"/>
          </p:cNvSpPr>
          <p:nvPr>
            <p:ph type="title"/>
          </p:nvPr>
        </p:nvSpPr>
        <p:spPr>
          <a:xfrm>
            <a:off x="720000" y="572400"/>
            <a:ext cx="8640000" cy="900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720000" y="1728003"/>
            <a:ext cx="10560725" cy="35428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5"/>
          <p:cNvSpPr txBox="1">
            <a:spLocks/>
          </p:cNvSpPr>
          <p:nvPr userDrawn="1"/>
        </p:nvSpPr>
        <p:spPr>
          <a:xfrm>
            <a:off x="7392000" y="6474615"/>
            <a:ext cx="2508504" cy="246860"/>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50" dirty="0">
                <a:solidFill>
                  <a:schemeClr val="tx1"/>
                </a:solidFill>
                <a:latin typeface="+mn-lt"/>
                <a:ea typeface="Open Sans" panose="020B0606030504020204" pitchFamily="34" charset="0"/>
                <a:cs typeface="Open Sans" panose="020B0606030504020204" pitchFamily="34" charset="0"/>
              </a:rPr>
              <a:t>© Institute</a:t>
            </a:r>
            <a:r>
              <a:rPr lang="en-GB" sz="1050" baseline="0" dirty="0">
                <a:solidFill>
                  <a:schemeClr val="tx1"/>
                </a:solidFill>
                <a:latin typeface="+mn-lt"/>
                <a:ea typeface="Open Sans" panose="020B0606030504020204" pitchFamily="34" charset="0"/>
                <a:cs typeface="Open Sans" panose="020B0606030504020204" pitchFamily="34" charset="0"/>
              </a:rPr>
              <a:t> for Government</a:t>
            </a:r>
            <a:endParaRPr lang="en-US" sz="1050" dirty="0">
              <a:solidFill>
                <a:schemeClr val="tx1"/>
              </a:solidFill>
              <a:latin typeface="+mn-lt"/>
              <a:ea typeface="Open Sans" panose="020B0606030504020204" pitchFamily="34" charset="0"/>
              <a:cs typeface="Open Sans" panose="020B0606030504020204" pitchFamily="34" charset="0"/>
            </a:endParaRPr>
          </a:p>
        </p:txBody>
      </p:sp>
      <p:cxnSp>
        <p:nvCxnSpPr>
          <p:cNvPr id="16" name="Straight Connector 15"/>
          <p:cNvCxnSpPr>
            <a:cxnSpLocks/>
          </p:cNvCxnSpPr>
          <p:nvPr userDrawn="1"/>
        </p:nvCxnSpPr>
        <p:spPr>
          <a:xfrm>
            <a:off x="720000" y="525600"/>
            <a:ext cx="1075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20000" y="5609561"/>
            <a:ext cx="11472000" cy="702000"/>
            <a:chOff x="540000" y="5609561"/>
            <a:chExt cx="8604000" cy="70200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r="13717" b="52146"/>
            <a:stretch/>
          </p:blipFill>
          <p:spPr>
            <a:xfrm>
              <a:off x="7524223" y="5609561"/>
              <a:ext cx="1619777" cy="702000"/>
            </a:xfrm>
            <a:prstGeom prst="rect">
              <a:avLst/>
            </a:prstGeom>
          </p:spPr>
        </p:pic>
        <p:cxnSp>
          <p:nvCxnSpPr>
            <p:cNvPr id="17" name="Straight Connector 16"/>
            <p:cNvCxnSpPr>
              <a:cxnSpLocks/>
            </p:cNvCxnSpPr>
            <p:nvPr userDrawn="1"/>
          </p:nvCxnSpPr>
          <p:spPr>
            <a:xfrm>
              <a:off x="540000" y="6307200"/>
              <a:ext cx="860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2466" y="72492"/>
            <a:ext cx="1533889" cy="396000"/>
          </a:xfrm>
          <a:prstGeom prst="rect">
            <a:avLst/>
          </a:prstGeom>
        </p:spPr>
      </p:pic>
      <p:sp>
        <p:nvSpPr>
          <p:cNvPr id="26" name="Slide Number Placeholder 37"/>
          <p:cNvSpPr>
            <a:spLocks noGrp="1"/>
          </p:cNvSpPr>
          <p:nvPr userDrawn="1">
            <p:ph type="sldNum" sz="quarter" idx="4"/>
          </p:nvPr>
        </p:nvSpPr>
        <p:spPr>
          <a:xfrm>
            <a:off x="10275020" y="6474617"/>
            <a:ext cx="1078781" cy="246863"/>
          </a:xfrm>
          <a:prstGeom prst="rect">
            <a:avLst/>
          </a:prstGeom>
        </p:spPr>
        <p:txBody>
          <a:bodyPr vert="horz" lIns="0" tIns="0" rIns="0" bIns="0" rtlCol="0" anchor="t"/>
          <a:lstStyle>
            <a:lvl1pPr algn="r">
              <a:defRPr sz="1200">
                <a:solidFill>
                  <a:schemeClr val="tx1"/>
                </a:solidFill>
              </a:defRPr>
            </a:lvl1pPr>
          </a:lstStyle>
          <a:p>
            <a:r>
              <a:rPr lang="en-US" dirty="0"/>
              <a:t>Slide </a:t>
            </a:r>
            <a:fld id="{B6642011-B17D-4842-8338-74A6E0D021C3}" type="slidenum">
              <a:rPr lang="en-US" smtClean="0"/>
              <a:pPr/>
              <a:t>‹#›</a:t>
            </a:fld>
            <a:endParaRPr lang="en-US" dirty="0"/>
          </a:p>
        </p:txBody>
      </p:sp>
      <p:sp>
        <p:nvSpPr>
          <p:cNvPr id="20" name="Footer Placeholder 2"/>
          <p:cNvSpPr>
            <a:spLocks noGrp="1"/>
          </p:cNvSpPr>
          <p:nvPr>
            <p:ph type="ftr" sz="quarter" idx="3"/>
          </p:nvPr>
        </p:nvSpPr>
        <p:spPr>
          <a:xfrm>
            <a:off x="2463283" y="6476400"/>
            <a:ext cx="4416000" cy="246860"/>
          </a:xfrm>
          <a:prstGeom prst="rect">
            <a:avLst/>
          </a:prstGeom>
        </p:spPr>
        <p:txBody>
          <a:bodyPr vert="horz" lIns="0" tIns="0" rIns="0" bIns="0" rtlCol="0" anchor="t"/>
          <a:lstStyle>
            <a:lvl1pPr marL="171450" indent="-171450" algn="l">
              <a:buClr>
                <a:schemeClr val="bg2"/>
              </a:buClr>
              <a:buFont typeface="Calibri" panose="020F0502020204030204" pitchFamily="34" charset="0"/>
              <a:buChar char="l"/>
              <a:defRPr sz="1200" b="1" cap="all" baseline="0">
                <a:solidFill>
                  <a:schemeClr val="tx1"/>
                </a:solidFill>
              </a:defRPr>
            </a:lvl1pPr>
          </a:lstStyle>
          <a:p>
            <a:pPr marL="0" indent="0">
              <a:buSzPct val="100000"/>
              <a:buFont typeface="Calibri" panose="020F0502020204030204" pitchFamily="34" charset="0"/>
              <a:buNone/>
            </a:pPr>
            <a:r>
              <a:rPr lang="en-GB"/>
              <a:t>PRESENTATION TITLE HERE</a:t>
            </a:r>
            <a:endParaRPr lang="en-US" dirty="0"/>
          </a:p>
        </p:txBody>
      </p:sp>
      <p:sp>
        <p:nvSpPr>
          <p:cNvPr id="21" name="Date Placeholder 3"/>
          <p:cNvSpPr>
            <a:spLocks noGrp="1"/>
          </p:cNvSpPr>
          <p:nvPr>
            <p:ph type="dt" sz="half" idx="2"/>
          </p:nvPr>
        </p:nvSpPr>
        <p:spPr>
          <a:xfrm>
            <a:off x="720002" y="6476403"/>
            <a:ext cx="1628319" cy="246861"/>
          </a:xfrm>
          <a:prstGeom prst="rect">
            <a:avLst/>
          </a:prstGeom>
        </p:spPr>
        <p:txBody>
          <a:bodyPr vert="horz" lIns="0" tIns="0" rIns="0" bIns="0" rtlCol="0" anchor="t"/>
          <a:lstStyle>
            <a:lvl1pPr algn="l">
              <a:defRPr sz="1200" b="0">
                <a:solidFill>
                  <a:schemeClr val="tx1"/>
                </a:solidFill>
              </a:defRPr>
            </a:lvl1pPr>
          </a:lstStyle>
          <a:p>
            <a:r>
              <a:rPr lang="en-US" dirty="0"/>
              <a:t>01 January 2017</a:t>
            </a:r>
          </a:p>
        </p:txBody>
      </p:sp>
    </p:spTree>
    <p:extLst>
      <p:ext uri="{BB962C8B-B14F-4D97-AF65-F5344CB8AC3E}">
        <p14:creationId xmlns:p14="http://schemas.microsoft.com/office/powerpoint/2010/main" val="9659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
    <p:spTree>
      <p:nvGrpSpPr>
        <p:cNvPr id="1" name=""/>
        <p:cNvGrpSpPr/>
        <p:nvPr/>
      </p:nvGrpSpPr>
      <p:grpSpPr>
        <a:xfrm>
          <a:off x="0" y="0"/>
          <a:ext cx="0" cy="0"/>
          <a:chOff x="0" y="0"/>
          <a:chExt cx="0" cy="0"/>
        </a:xfrm>
      </p:grpSpPr>
      <p:sp>
        <p:nvSpPr>
          <p:cNvPr id="2" name="Title 1"/>
          <p:cNvSpPr>
            <a:spLocks noGrp="1"/>
          </p:cNvSpPr>
          <p:nvPr>
            <p:ph type="title"/>
          </p:nvPr>
        </p:nvSpPr>
        <p:spPr>
          <a:xfrm>
            <a:off x="720000" y="572400"/>
            <a:ext cx="8640000" cy="900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720002" y="1728003"/>
            <a:ext cx="8891999" cy="3542855"/>
          </a:xfrm>
          <a:prstGeom prst="rect">
            <a:avLst/>
          </a:prstGeom>
        </p:spPr>
        <p:txBody>
          <a:bodyPr/>
          <a:lstStyle>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Date Placeholder 35"/>
          <p:cNvSpPr txBox="1">
            <a:spLocks/>
          </p:cNvSpPr>
          <p:nvPr userDrawn="1"/>
        </p:nvSpPr>
        <p:spPr>
          <a:xfrm>
            <a:off x="7392000" y="6474615"/>
            <a:ext cx="2508504" cy="246860"/>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200" dirty="0">
                <a:solidFill>
                  <a:schemeClr val="tx1"/>
                </a:solidFill>
              </a:rPr>
              <a:t>© Institute</a:t>
            </a:r>
            <a:r>
              <a:rPr lang="en-GB" sz="1200" baseline="0" dirty="0">
                <a:solidFill>
                  <a:schemeClr val="tx1"/>
                </a:solidFill>
              </a:rPr>
              <a:t> for Government</a:t>
            </a:r>
            <a:endParaRPr lang="en-US" sz="1200" dirty="0">
              <a:solidFill>
                <a:schemeClr val="tx1"/>
              </a:solidFill>
            </a:endParaRPr>
          </a:p>
        </p:txBody>
      </p:sp>
      <p:sp>
        <p:nvSpPr>
          <p:cNvPr id="22" name="Slide Number Placeholder 37"/>
          <p:cNvSpPr>
            <a:spLocks noGrp="1"/>
          </p:cNvSpPr>
          <p:nvPr>
            <p:ph type="sldNum" sz="quarter" idx="4"/>
          </p:nvPr>
        </p:nvSpPr>
        <p:spPr>
          <a:xfrm>
            <a:off x="10160000" y="6474617"/>
            <a:ext cx="1193800" cy="246863"/>
          </a:xfrm>
          <a:prstGeom prst="rect">
            <a:avLst/>
          </a:prstGeom>
        </p:spPr>
        <p:txBody>
          <a:bodyPr vert="horz" lIns="0" tIns="0" rIns="0" bIns="0" rtlCol="0" anchor="t"/>
          <a:lstStyle>
            <a:lvl1pPr algn="r">
              <a:defRPr sz="1200">
                <a:solidFill>
                  <a:schemeClr val="tx1"/>
                </a:solidFill>
              </a:defRPr>
            </a:lvl1pPr>
          </a:lstStyle>
          <a:p>
            <a:r>
              <a:rPr lang="en-US" dirty="0"/>
              <a:t>Slide </a:t>
            </a:r>
            <a:fld id="{B6642011-B17D-4842-8338-74A6E0D021C3}" type="slidenum">
              <a:rPr lang="en-US" smtClean="0"/>
              <a:pPr/>
              <a:t>‹#›</a:t>
            </a:fld>
            <a:endParaRPr lang="en-US" dirty="0"/>
          </a:p>
        </p:txBody>
      </p:sp>
      <p:cxnSp>
        <p:nvCxnSpPr>
          <p:cNvPr id="13" name="Straight Connector 12"/>
          <p:cNvCxnSpPr>
            <a:cxnSpLocks/>
          </p:cNvCxnSpPr>
          <p:nvPr userDrawn="1"/>
        </p:nvCxnSpPr>
        <p:spPr>
          <a:xfrm>
            <a:off x="720000" y="525600"/>
            <a:ext cx="1075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userDrawn="1"/>
        </p:nvGrpSpPr>
        <p:grpSpPr>
          <a:xfrm>
            <a:off x="720000" y="5609561"/>
            <a:ext cx="11472000" cy="702000"/>
            <a:chOff x="540000" y="5609561"/>
            <a:chExt cx="8604000" cy="702000"/>
          </a:xfrm>
        </p:grpSpPr>
        <p:pic>
          <p:nvPicPr>
            <p:cNvPr id="28" name="Picture 27"/>
            <p:cNvPicPr>
              <a:picLocks noChangeAspect="1"/>
            </p:cNvPicPr>
            <p:nvPr userDrawn="1"/>
          </p:nvPicPr>
          <p:blipFill rotWithShape="1">
            <a:blip r:embed="rId2">
              <a:extLst>
                <a:ext uri="{28A0092B-C50C-407E-A947-70E740481C1C}">
                  <a14:useLocalDpi xmlns:a14="http://schemas.microsoft.com/office/drawing/2010/main" val="0"/>
                </a:ext>
              </a:extLst>
            </a:blip>
            <a:srcRect r="13717" b="52146"/>
            <a:stretch/>
          </p:blipFill>
          <p:spPr>
            <a:xfrm>
              <a:off x="7524223" y="5609561"/>
              <a:ext cx="1619777" cy="702000"/>
            </a:xfrm>
            <a:prstGeom prst="rect">
              <a:avLst/>
            </a:prstGeom>
          </p:spPr>
        </p:pic>
        <p:cxnSp>
          <p:nvCxnSpPr>
            <p:cNvPr id="29" name="Straight Connector 28"/>
            <p:cNvCxnSpPr>
              <a:cxnSpLocks/>
            </p:cNvCxnSpPr>
            <p:nvPr userDrawn="1"/>
          </p:nvCxnSpPr>
          <p:spPr>
            <a:xfrm>
              <a:off x="540000" y="6307200"/>
              <a:ext cx="860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5" name="Footer Placeholder 2"/>
          <p:cNvSpPr>
            <a:spLocks noGrp="1"/>
          </p:cNvSpPr>
          <p:nvPr>
            <p:ph type="ftr" sz="quarter" idx="3"/>
          </p:nvPr>
        </p:nvSpPr>
        <p:spPr>
          <a:xfrm>
            <a:off x="2463283" y="6476400"/>
            <a:ext cx="4416000" cy="246860"/>
          </a:xfrm>
          <a:prstGeom prst="rect">
            <a:avLst/>
          </a:prstGeom>
        </p:spPr>
        <p:txBody>
          <a:bodyPr vert="horz" lIns="0" tIns="0" rIns="0" bIns="0" rtlCol="0" anchor="t"/>
          <a:lstStyle>
            <a:lvl1pPr algn="l">
              <a:defRPr sz="1200" b="1" cap="all" baseline="0">
                <a:solidFill>
                  <a:schemeClr val="tx1"/>
                </a:solidFill>
              </a:defRPr>
            </a:lvl1pPr>
          </a:lstStyle>
          <a:p>
            <a:r>
              <a:rPr lang="en-GB" dirty="0">
                <a:cs typeface="Calibri"/>
              </a:rPr>
              <a:t>PRESENTATION TITLE HERE</a:t>
            </a:r>
            <a:endParaRPr lang="en-US" dirty="0"/>
          </a:p>
        </p:txBody>
      </p:sp>
      <p:sp>
        <p:nvSpPr>
          <p:cNvPr id="16" name="Date Placeholder 3"/>
          <p:cNvSpPr>
            <a:spLocks noGrp="1"/>
          </p:cNvSpPr>
          <p:nvPr>
            <p:ph type="dt" sz="half" idx="2"/>
          </p:nvPr>
        </p:nvSpPr>
        <p:spPr>
          <a:xfrm>
            <a:off x="720002" y="6476403"/>
            <a:ext cx="1628319" cy="246861"/>
          </a:xfrm>
          <a:prstGeom prst="rect">
            <a:avLst/>
          </a:prstGeom>
        </p:spPr>
        <p:txBody>
          <a:bodyPr vert="horz" lIns="0" tIns="0" rIns="0" bIns="0" rtlCol="0" anchor="t"/>
          <a:lstStyle>
            <a:lvl1pPr algn="l">
              <a:defRPr sz="1200" b="0">
                <a:solidFill>
                  <a:schemeClr val="tx1"/>
                </a:solidFill>
              </a:defRPr>
            </a:lvl1pPr>
          </a:lstStyle>
          <a:p>
            <a:r>
              <a:rPr lang="en-US" dirty="0"/>
              <a:t>01 January 2017</a:t>
            </a:r>
          </a:p>
        </p:txBody>
      </p:sp>
      <p:pic>
        <p:nvPicPr>
          <p:cNvPr id="17" name="Picture 16">
            <a:extLst>
              <a:ext uri="{FF2B5EF4-FFF2-40B4-BE49-F238E27FC236}">
                <a16:creationId xmlns:a16="http://schemas.microsoft.com/office/drawing/2014/main" id="{056DAA7D-87AD-4CBB-918B-8B34BFF86C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2466" y="72492"/>
            <a:ext cx="1533889" cy="396000"/>
          </a:xfrm>
          <a:prstGeom prst="rect">
            <a:avLst/>
          </a:prstGeom>
        </p:spPr>
      </p:pic>
    </p:spTree>
    <p:extLst>
      <p:ext uri="{BB962C8B-B14F-4D97-AF65-F5344CB8AC3E}">
        <p14:creationId xmlns:p14="http://schemas.microsoft.com/office/powerpoint/2010/main" val="284107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996800" y="1728003"/>
            <a:ext cx="6816000" cy="2956671"/>
          </a:xfrm>
          <a:prstGeom prst="rect">
            <a:avLst/>
          </a:prstGeom>
        </p:spPr>
        <p:txBody>
          <a:bodyPr/>
          <a:lstStyle>
            <a:lvl1pPr>
              <a:defRPr>
                <a:solidFill>
                  <a:schemeClr val="bg1"/>
                </a:solidFill>
              </a:defRPr>
            </a:lvl1pPr>
            <a:lvl2pPr>
              <a:spcBef>
                <a:spcPts val="1800"/>
              </a:spcBef>
              <a:spcAft>
                <a:spcPts val="0"/>
              </a:spcAft>
              <a:defRPr sz="2700">
                <a:solidFill>
                  <a:schemeClr val="bg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pic>
        <p:nvPicPr>
          <p:cNvPr id="12" name="Picture 11"/>
          <p:cNvPicPr>
            <a:picLocks noChangeAspect="1"/>
          </p:cNvPicPr>
          <p:nvPr userDrawn="1"/>
        </p:nvPicPr>
        <p:blipFill>
          <a:blip r:embed="rId2"/>
          <a:stretch>
            <a:fillRect/>
          </a:stretch>
        </p:blipFill>
        <p:spPr>
          <a:xfrm>
            <a:off x="1238400" y="1634759"/>
            <a:ext cx="558800" cy="457200"/>
          </a:xfrm>
          <a:prstGeom prst="rect">
            <a:avLst/>
          </a:prstGeom>
        </p:spPr>
      </p:pic>
      <p:pic>
        <p:nvPicPr>
          <p:cNvPr id="20" name="Picture 19"/>
          <p:cNvPicPr>
            <a:picLocks noChangeAspect="1"/>
          </p:cNvPicPr>
          <p:nvPr userDrawn="1"/>
        </p:nvPicPr>
        <p:blipFill>
          <a:blip r:embed="rId3"/>
          <a:stretch>
            <a:fillRect/>
          </a:stretch>
        </p:blipFill>
        <p:spPr>
          <a:xfrm>
            <a:off x="7065600" y="3765600"/>
            <a:ext cx="558800" cy="457200"/>
          </a:xfrm>
          <a:prstGeom prst="rect">
            <a:avLst/>
          </a:prstGeom>
        </p:spPr>
      </p:pic>
      <p:pic>
        <p:nvPicPr>
          <p:cNvPr id="21" name="Picture 20" descr="IfG_Logo_white_1.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72469" y="93859"/>
            <a:ext cx="1508490" cy="397446"/>
          </a:xfrm>
          <a:prstGeom prst="rect">
            <a:avLst/>
          </a:prstGeom>
        </p:spPr>
      </p:pic>
      <p:sp>
        <p:nvSpPr>
          <p:cNvPr id="26" name="Date Placeholder 35"/>
          <p:cNvSpPr txBox="1">
            <a:spLocks/>
          </p:cNvSpPr>
          <p:nvPr userDrawn="1"/>
        </p:nvSpPr>
        <p:spPr>
          <a:xfrm>
            <a:off x="7392000" y="6474615"/>
            <a:ext cx="2508504" cy="246860"/>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200" dirty="0">
                <a:solidFill>
                  <a:schemeClr val="bg1"/>
                </a:solidFill>
              </a:rPr>
              <a:t>© Institute</a:t>
            </a:r>
            <a:r>
              <a:rPr lang="en-GB" sz="1200" baseline="0" dirty="0">
                <a:solidFill>
                  <a:schemeClr val="bg1"/>
                </a:solidFill>
              </a:rPr>
              <a:t> for Government</a:t>
            </a:r>
            <a:endParaRPr lang="en-US" sz="1200" dirty="0">
              <a:solidFill>
                <a:schemeClr val="bg1"/>
              </a:solidFill>
            </a:endParaRPr>
          </a:p>
        </p:txBody>
      </p:sp>
      <p:sp>
        <p:nvSpPr>
          <p:cNvPr id="28" name="Slide Number Placeholder 37"/>
          <p:cNvSpPr>
            <a:spLocks noGrp="1"/>
          </p:cNvSpPr>
          <p:nvPr>
            <p:ph type="sldNum" sz="quarter" idx="4"/>
          </p:nvPr>
        </p:nvSpPr>
        <p:spPr>
          <a:xfrm>
            <a:off x="10160000" y="6474617"/>
            <a:ext cx="1193800" cy="246863"/>
          </a:xfrm>
          <a:prstGeom prst="rect">
            <a:avLst/>
          </a:prstGeom>
        </p:spPr>
        <p:txBody>
          <a:bodyPr vert="horz" lIns="0" tIns="0" rIns="0" bIns="0" rtlCol="0" anchor="t"/>
          <a:lstStyle>
            <a:lvl1pPr algn="r">
              <a:defRPr sz="1200">
                <a:solidFill>
                  <a:schemeClr val="bg1"/>
                </a:solidFill>
              </a:defRPr>
            </a:lvl1pPr>
          </a:lstStyle>
          <a:p>
            <a:r>
              <a:rPr lang="en-US" dirty="0"/>
              <a:t>Slide </a:t>
            </a:r>
            <a:fld id="{B6642011-B17D-4842-8338-74A6E0D021C3}" type="slidenum">
              <a:rPr lang="en-US" smtClean="0"/>
              <a:pPr/>
              <a:t>‹#›</a:t>
            </a:fld>
            <a:endParaRPr lang="en-US" dirty="0"/>
          </a:p>
        </p:txBody>
      </p:sp>
      <p:cxnSp>
        <p:nvCxnSpPr>
          <p:cNvPr id="14" name="Straight Connector 13"/>
          <p:cNvCxnSpPr>
            <a:cxnSpLocks/>
          </p:cNvCxnSpPr>
          <p:nvPr userDrawn="1"/>
        </p:nvCxnSpPr>
        <p:spPr>
          <a:xfrm>
            <a:off x="720000" y="525600"/>
            <a:ext cx="1075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a:xfrm>
            <a:off x="720000" y="5609561"/>
            <a:ext cx="11472000" cy="702000"/>
            <a:chOff x="540000" y="5609561"/>
            <a:chExt cx="8604000" cy="702000"/>
          </a:xfrm>
        </p:grpSpPr>
        <p:pic>
          <p:nvPicPr>
            <p:cNvPr id="25" name="Picture 24"/>
            <p:cNvPicPr>
              <a:picLocks noChangeAspect="1"/>
            </p:cNvPicPr>
            <p:nvPr userDrawn="1"/>
          </p:nvPicPr>
          <p:blipFill rotWithShape="1">
            <a:blip r:embed="rId5">
              <a:extLst>
                <a:ext uri="{28A0092B-C50C-407E-A947-70E740481C1C}">
                  <a14:useLocalDpi xmlns:a14="http://schemas.microsoft.com/office/drawing/2010/main" val="0"/>
                </a:ext>
              </a:extLst>
            </a:blip>
            <a:srcRect r="13717" b="52146"/>
            <a:stretch/>
          </p:blipFill>
          <p:spPr>
            <a:xfrm>
              <a:off x="7524223" y="5609561"/>
              <a:ext cx="1619777" cy="702000"/>
            </a:xfrm>
            <a:prstGeom prst="rect">
              <a:avLst/>
            </a:prstGeom>
          </p:spPr>
        </p:pic>
        <p:cxnSp>
          <p:nvCxnSpPr>
            <p:cNvPr id="31" name="Straight Connector 30"/>
            <p:cNvCxnSpPr>
              <a:cxnSpLocks/>
            </p:cNvCxnSpPr>
            <p:nvPr userDrawn="1"/>
          </p:nvCxnSpPr>
          <p:spPr>
            <a:xfrm>
              <a:off x="540000" y="6307200"/>
              <a:ext cx="860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5" name="Footer Placeholder 2"/>
          <p:cNvSpPr>
            <a:spLocks noGrp="1"/>
          </p:cNvSpPr>
          <p:nvPr>
            <p:ph type="ftr" sz="quarter" idx="3"/>
          </p:nvPr>
        </p:nvSpPr>
        <p:spPr>
          <a:xfrm>
            <a:off x="2463283" y="6476400"/>
            <a:ext cx="4416000" cy="246860"/>
          </a:xfrm>
          <a:prstGeom prst="rect">
            <a:avLst/>
          </a:prstGeom>
        </p:spPr>
        <p:txBody>
          <a:bodyPr vert="horz" lIns="0" tIns="0" rIns="0" bIns="0" rtlCol="0" anchor="t"/>
          <a:lstStyle>
            <a:lvl1pPr algn="l">
              <a:defRPr sz="1200" b="1" cap="all" baseline="0">
                <a:solidFill>
                  <a:schemeClr val="bg1"/>
                </a:solidFill>
              </a:defRPr>
            </a:lvl1pPr>
          </a:lstStyle>
          <a:p>
            <a:r>
              <a:rPr lang="en-GB"/>
              <a:t>PRESENTATION TITLE HERE</a:t>
            </a:r>
            <a:endParaRPr lang="en-US" dirty="0"/>
          </a:p>
        </p:txBody>
      </p:sp>
      <p:sp>
        <p:nvSpPr>
          <p:cNvPr id="16" name="Date Placeholder 3"/>
          <p:cNvSpPr>
            <a:spLocks noGrp="1"/>
          </p:cNvSpPr>
          <p:nvPr>
            <p:ph type="dt" sz="half" idx="2"/>
          </p:nvPr>
        </p:nvSpPr>
        <p:spPr>
          <a:xfrm>
            <a:off x="720002" y="6476403"/>
            <a:ext cx="1628319" cy="246861"/>
          </a:xfrm>
          <a:prstGeom prst="rect">
            <a:avLst/>
          </a:prstGeom>
        </p:spPr>
        <p:txBody>
          <a:bodyPr vert="horz" lIns="0" tIns="0" rIns="0" bIns="0" rtlCol="0" anchor="t"/>
          <a:lstStyle>
            <a:lvl1pPr algn="l">
              <a:defRPr sz="1200" b="0">
                <a:solidFill>
                  <a:schemeClr val="bg1"/>
                </a:solidFill>
              </a:defRPr>
            </a:lvl1pPr>
          </a:lstStyle>
          <a:p>
            <a:r>
              <a:rPr lang="en-US"/>
              <a:t>01 January 2017</a:t>
            </a:r>
            <a:endParaRPr lang="en-US" dirty="0"/>
          </a:p>
        </p:txBody>
      </p:sp>
    </p:spTree>
    <p:extLst>
      <p:ext uri="{BB962C8B-B14F-4D97-AF65-F5344CB8AC3E}">
        <p14:creationId xmlns:p14="http://schemas.microsoft.com/office/powerpoint/2010/main" val="6732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Pullout ">
    <p:spTree>
      <p:nvGrpSpPr>
        <p:cNvPr id="1" name=""/>
        <p:cNvGrpSpPr/>
        <p:nvPr/>
      </p:nvGrpSpPr>
      <p:grpSpPr>
        <a:xfrm>
          <a:off x="0" y="0"/>
          <a:ext cx="0" cy="0"/>
          <a:chOff x="0" y="0"/>
          <a:chExt cx="0" cy="0"/>
        </a:xfrm>
      </p:grpSpPr>
      <p:sp>
        <p:nvSpPr>
          <p:cNvPr id="23" name="Text Placeholder 22"/>
          <p:cNvSpPr>
            <a:spLocks noGrp="1"/>
          </p:cNvSpPr>
          <p:nvPr>
            <p:ph type="body" sz="quarter" idx="10" hasCustomPrompt="1"/>
          </p:nvPr>
        </p:nvSpPr>
        <p:spPr>
          <a:xfrm>
            <a:off x="8486400" y="2433599"/>
            <a:ext cx="2985600" cy="2340000"/>
          </a:xfrm>
          <a:prstGeom prst="snipRoundRect">
            <a:avLst>
              <a:gd name="adj1" fmla="val 0"/>
              <a:gd name="adj2" fmla="val 16667"/>
            </a:avLst>
          </a:prstGeom>
          <a:solidFill>
            <a:schemeClr val="bg2"/>
          </a:solidFill>
        </p:spPr>
        <p:txBody>
          <a:bodyPr lIns="108000" tIns="108000" rIns="36000" bIns="36000"/>
          <a:lstStyle>
            <a:lvl1pPr>
              <a:lnSpc>
                <a:spcPts val="7900"/>
              </a:lnSpc>
              <a:spcAft>
                <a:spcPts val="0"/>
              </a:spcAft>
              <a:defRPr sz="7900"/>
            </a:lvl1pPr>
            <a:lvl2pPr>
              <a:lnSpc>
                <a:spcPts val="2160"/>
              </a:lnSpc>
              <a:spcAft>
                <a:spcPts val="0"/>
              </a:spcAft>
              <a:defRPr sz="1800"/>
            </a:lvl2pPr>
            <a:lvl3pPr>
              <a:lnSpc>
                <a:spcPts val="2160"/>
              </a:lnSpc>
              <a:spcAft>
                <a:spcPts val="0"/>
              </a:spcAft>
              <a:defRPr sz="1800"/>
            </a:lvl3pPr>
            <a:lvl4pPr>
              <a:defRPr sz="1800"/>
            </a:lvl4pPr>
            <a:lvl5pPr>
              <a:defRPr sz="1800"/>
            </a:lvl5pPr>
          </a:lstStyle>
          <a:p>
            <a:pPr lvl="0"/>
            <a:r>
              <a:rPr lang="en-US" dirty="0"/>
              <a:t>00%</a:t>
            </a:r>
          </a:p>
          <a:p>
            <a:pPr lvl="1"/>
            <a:r>
              <a:rPr lang="en-US" dirty="0"/>
              <a:t>Second level</a:t>
            </a:r>
          </a:p>
          <a:p>
            <a:pPr lvl="2"/>
            <a:r>
              <a:rPr lang="en-US" dirty="0"/>
              <a:t>Third level</a:t>
            </a:r>
          </a:p>
        </p:txBody>
      </p:sp>
      <p:sp>
        <p:nvSpPr>
          <p:cNvPr id="2" name="Title 1"/>
          <p:cNvSpPr>
            <a:spLocks noGrp="1"/>
          </p:cNvSpPr>
          <p:nvPr>
            <p:ph type="title"/>
          </p:nvPr>
        </p:nvSpPr>
        <p:spPr>
          <a:xfrm>
            <a:off x="720000" y="572400"/>
            <a:ext cx="8640000" cy="900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720000" y="1728000"/>
            <a:ext cx="7325400" cy="3919200"/>
          </a:xfrm>
          <a:prstGeom prst="rect">
            <a:avLst/>
          </a:prstGeom>
        </p:spPr>
        <p:txBody>
          <a:bodyPr/>
          <a:lstStyle>
            <a:lvl2pPr>
              <a:lnSpc>
                <a:spcPts val="2200"/>
              </a:lnSpc>
              <a:defRPr sz="1800"/>
            </a:lvl2pPr>
            <a:lvl3pPr>
              <a:lnSpc>
                <a:spcPts val="2200"/>
              </a:lnSpc>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35"/>
          <p:cNvSpPr txBox="1">
            <a:spLocks/>
          </p:cNvSpPr>
          <p:nvPr userDrawn="1"/>
        </p:nvSpPr>
        <p:spPr>
          <a:xfrm>
            <a:off x="7392000" y="6474615"/>
            <a:ext cx="2508504" cy="246860"/>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200" dirty="0">
                <a:solidFill>
                  <a:schemeClr val="tx1"/>
                </a:solidFill>
              </a:rPr>
              <a:t>© Institute</a:t>
            </a:r>
            <a:r>
              <a:rPr lang="en-GB" sz="1200" baseline="0" dirty="0">
                <a:solidFill>
                  <a:schemeClr val="tx1"/>
                </a:solidFill>
              </a:rPr>
              <a:t> for Government</a:t>
            </a:r>
            <a:endParaRPr lang="en-US" sz="1200" dirty="0">
              <a:solidFill>
                <a:schemeClr val="tx1"/>
              </a:solidFill>
            </a:endParaRPr>
          </a:p>
        </p:txBody>
      </p:sp>
      <p:sp>
        <p:nvSpPr>
          <p:cNvPr id="27" name="Slide Number Placeholder 37"/>
          <p:cNvSpPr>
            <a:spLocks noGrp="1"/>
          </p:cNvSpPr>
          <p:nvPr>
            <p:ph type="sldNum" sz="quarter" idx="4"/>
          </p:nvPr>
        </p:nvSpPr>
        <p:spPr>
          <a:xfrm>
            <a:off x="10160000" y="6474617"/>
            <a:ext cx="1193800" cy="246863"/>
          </a:xfrm>
          <a:prstGeom prst="rect">
            <a:avLst/>
          </a:prstGeom>
        </p:spPr>
        <p:txBody>
          <a:bodyPr vert="horz" lIns="0" tIns="0" rIns="0" bIns="0" rtlCol="0" anchor="t"/>
          <a:lstStyle>
            <a:lvl1pPr algn="r">
              <a:defRPr sz="1200">
                <a:solidFill>
                  <a:schemeClr val="tx1"/>
                </a:solidFill>
              </a:defRPr>
            </a:lvl1pPr>
          </a:lstStyle>
          <a:p>
            <a:r>
              <a:rPr lang="en-US" dirty="0"/>
              <a:t>Slide </a:t>
            </a:r>
            <a:fld id="{B6642011-B17D-4842-8338-74A6E0D021C3}" type="slidenum">
              <a:rPr lang="en-US" smtClean="0"/>
              <a:pPr/>
              <a:t>‹#›</a:t>
            </a:fld>
            <a:endParaRPr lang="en-US" dirty="0"/>
          </a:p>
        </p:txBody>
      </p:sp>
      <p:cxnSp>
        <p:nvCxnSpPr>
          <p:cNvPr id="14" name="Straight Connector 13"/>
          <p:cNvCxnSpPr>
            <a:cxnSpLocks/>
          </p:cNvCxnSpPr>
          <p:nvPr userDrawn="1"/>
        </p:nvCxnSpPr>
        <p:spPr>
          <a:xfrm>
            <a:off x="720000" y="525600"/>
            <a:ext cx="1075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9600" y="676800"/>
            <a:ext cx="1982400" cy="396564"/>
          </a:xfrm>
          <a:prstGeom prst="rect">
            <a:avLst/>
          </a:prstGeom>
        </p:spPr>
      </p:pic>
      <p:grpSp>
        <p:nvGrpSpPr>
          <p:cNvPr id="22" name="Group 21"/>
          <p:cNvGrpSpPr/>
          <p:nvPr userDrawn="1"/>
        </p:nvGrpSpPr>
        <p:grpSpPr>
          <a:xfrm>
            <a:off x="720000" y="5609561"/>
            <a:ext cx="11472000" cy="702000"/>
            <a:chOff x="540000" y="5609561"/>
            <a:chExt cx="8604000" cy="702000"/>
          </a:xfrm>
        </p:grpSpPr>
        <p:pic>
          <p:nvPicPr>
            <p:cNvPr id="24" name="Picture 23"/>
            <p:cNvPicPr>
              <a:picLocks noChangeAspect="1"/>
            </p:cNvPicPr>
            <p:nvPr userDrawn="1"/>
          </p:nvPicPr>
          <p:blipFill rotWithShape="1">
            <a:blip r:embed="rId3">
              <a:extLst>
                <a:ext uri="{28A0092B-C50C-407E-A947-70E740481C1C}">
                  <a14:useLocalDpi xmlns:a14="http://schemas.microsoft.com/office/drawing/2010/main" val="0"/>
                </a:ext>
              </a:extLst>
            </a:blip>
            <a:srcRect r="13717" b="52146"/>
            <a:stretch/>
          </p:blipFill>
          <p:spPr>
            <a:xfrm>
              <a:off x="7524223" y="5609561"/>
              <a:ext cx="1619777" cy="702000"/>
            </a:xfrm>
            <a:prstGeom prst="rect">
              <a:avLst/>
            </a:prstGeom>
          </p:spPr>
        </p:pic>
        <p:cxnSp>
          <p:nvCxnSpPr>
            <p:cNvPr id="31" name="Straight Connector 30"/>
            <p:cNvCxnSpPr>
              <a:cxnSpLocks/>
            </p:cNvCxnSpPr>
            <p:nvPr userDrawn="1"/>
          </p:nvCxnSpPr>
          <p:spPr>
            <a:xfrm>
              <a:off x="540000" y="6307200"/>
              <a:ext cx="860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6" name="Footer Placeholder 2"/>
          <p:cNvSpPr>
            <a:spLocks noGrp="1"/>
          </p:cNvSpPr>
          <p:nvPr>
            <p:ph type="ftr" sz="quarter" idx="3"/>
          </p:nvPr>
        </p:nvSpPr>
        <p:spPr>
          <a:xfrm>
            <a:off x="2463283" y="6476400"/>
            <a:ext cx="4416000" cy="246860"/>
          </a:xfrm>
          <a:prstGeom prst="rect">
            <a:avLst/>
          </a:prstGeom>
        </p:spPr>
        <p:txBody>
          <a:bodyPr vert="horz" lIns="0" tIns="0" rIns="0" bIns="0" rtlCol="0" anchor="t"/>
          <a:lstStyle>
            <a:lvl1pPr algn="l">
              <a:defRPr sz="1200" b="1" cap="all" baseline="0">
                <a:solidFill>
                  <a:schemeClr val="tx1"/>
                </a:solidFill>
              </a:defRPr>
            </a:lvl1pPr>
          </a:lstStyle>
          <a:p>
            <a:r>
              <a:rPr lang="en-GB" dirty="0">
                <a:cs typeface="Calibri"/>
              </a:rPr>
              <a:t>PRESENTATION TITLE HERE</a:t>
            </a:r>
            <a:endParaRPr lang="en-US" dirty="0"/>
          </a:p>
        </p:txBody>
      </p:sp>
      <p:sp>
        <p:nvSpPr>
          <p:cNvPr id="17" name="Date Placeholder 3"/>
          <p:cNvSpPr>
            <a:spLocks noGrp="1"/>
          </p:cNvSpPr>
          <p:nvPr>
            <p:ph type="dt" sz="half" idx="2"/>
          </p:nvPr>
        </p:nvSpPr>
        <p:spPr>
          <a:xfrm>
            <a:off x="720002" y="6476403"/>
            <a:ext cx="1628319" cy="246861"/>
          </a:xfrm>
          <a:prstGeom prst="rect">
            <a:avLst/>
          </a:prstGeom>
        </p:spPr>
        <p:txBody>
          <a:bodyPr vert="horz" lIns="0" tIns="0" rIns="0" bIns="0" rtlCol="0" anchor="t"/>
          <a:lstStyle>
            <a:lvl1pPr algn="l">
              <a:defRPr sz="1200" b="0">
                <a:solidFill>
                  <a:schemeClr val="tx1"/>
                </a:solidFill>
              </a:defRPr>
            </a:lvl1pPr>
          </a:lstStyle>
          <a:p>
            <a:r>
              <a:rPr lang="en-US" dirty="0"/>
              <a:t>01 January 2017</a:t>
            </a:r>
          </a:p>
        </p:txBody>
      </p:sp>
    </p:spTree>
    <p:extLst>
      <p:ext uri="{BB962C8B-B14F-4D97-AF65-F5344CB8AC3E}">
        <p14:creationId xmlns:p14="http://schemas.microsoft.com/office/powerpoint/2010/main" val="2399737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720000" y="572400"/>
            <a:ext cx="8640000" cy="900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720000" y="1728000"/>
            <a:ext cx="7252800" cy="174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p:cNvSpPr>
            <a:spLocks noGrp="1"/>
          </p:cNvSpPr>
          <p:nvPr>
            <p:ph type="chart" sz="quarter" idx="11"/>
          </p:nvPr>
        </p:nvSpPr>
        <p:spPr>
          <a:xfrm>
            <a:off x="720000" y="3528000"/>
            <a:ext cx="7252800" cy="2628000"/>
          </a:xfrm>
        </p:spPr>
        <p:txBody>
          <a:bodyPr anchor="ctr"/>
          <a:lstStyle>
            <a:lvl1pPr algn="ctr">
              <a:defRPr b="0"/>
            </a:lvl1pPr>
          </a:lstStyle>
          <a:p>
            <a:r>
              <a:rPr lang="en-US"/>
              <a:t>Click icon to add chart</a:t>
            </a:r>
            <a:endParaRPr lang="en-GB" dirty="0"/>
          </a:p>
        </p:txBody>
      </p:sp>
      <p:sp>
        <p:nvSpPr>
          <p:cNvPr id="25" name="Date Placeholder 35"/>
          <p:cNvSpPr txBox="1">
            <a:spLocks/>
          </p:cNvSpPr>
          <p:nvPr userDrawn="1"/>
        </p:nvSpPr>
        <p:spPr>
          <a:xfrm>
            <a:off x="7392000" y="6474615"/>
            <a:ext cx="2508504" cy="246860"/>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200" dirty="0">
                <a:solidFill>
                  <a:schemeClr val="tx1"/>
                </a:solidFill>
              </a:rPr>
              <a:t>© Institute</a:t>
            </a:r>
            <a:r>
              <a:rPr lang="en-GB" sz="1200" baseline="0" dirty="0">
                <a:solidFill>
                  <a:schemeClr val="tx1"/>
                </a:solidFill>
              </a:rPr>
              <a:t> for Government</a:t>
            </a:r>
            <a:endParaRPr lang="en-US" sz="1200" dirty="0">
              <a:solidFill>
                <a:schemeClr val="tx1"/>
              </a:solidFill>
            </a:endParaRPr>
          </a:p>
        </p:txBody>
      </p:sp>
      <p:sp>
        <p:nvSpPr>
          <p:cNvPr id="27" name="Slide Number Placeholder 37"/>
          <p:cNvSpPr>
            <a:spLocks noGrp="1"/>
          </p:cNvSpPr>
          <p:nvPr>
            <p:ph type="sldNum" sz="quarter" idx="4"/>
          </p:nvPr>
        </p:nvSpPr>
        <p:spPr>
          <a:xfrm>
            <a:off x="10160000" y="6474617"/>
            <a:ext cx="1193800" cy="246863"/>
          </a:xfrm>
          <a:prstGeom prst="rect">
            <a:avLst/>
          </a:prstGeom>
        </p:spPr>
        <p:txBody>
          <a:bodyPr vert="horz" lIns="0" tIns="0" rIns="0" bIns="0" rtlCol="0" anchor="t"/>
          <a:lstStyle>
            <a:lvl1pPr algn="r">
              <a:defRPr sz="1200">
                <a:solidFill>
                  <a:schemeClr val="tx1"/>
                </a:solidFill>
              </a:defRPr>
            </a:lvl1pPr>
          </a:lstStyle>
          <a:p>
            <a:r>
              <a:rPr lang="en-US" dirty="0"/>
              <a:t>Slide </a:t>
            </a:r>
            <a:fld id="{B6642011-B17D-4842-8338-74A6E0D021C3}" type="slidenum">
              <a:rPr lang="en-US" smtClean="0"/>
              <a:pPr/>
              <a:t>‹#›</a:t>
            </a:fld>
            <a:endParaRPr lang="en-US" dirty="0"/>
          </a:p>
        </p:txBody>
      </p:sp>
      <p:cxnSp>
        <p:nvCxnSpPr>
          <p:cNvPr id="14" name="Straight Connector 13"/>
          <p:cNvCxnSpPr>
            <a:cxnSpLocks/>
          </p:cNvCxnSpPr>
          <p:nvPr userDrawn="1"/>
        </p:nvCxnSpPr>
        <p:spPr>
          <a:xfrm>
            <a:off x="720000" y="525600"/>
            <a:ext cx="10752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9600" y="676800"/>
            <a:ext cx="1982400" cy="396564"/>
          </a:xfrm>
          <a:prstGeom prst="rect">
            <a:avLst/>
          </a:prstGeom>
        </p:spPr>
      </p:pic>
      <p:grpSp>
        <p:nvGrpSpPr>
          <p:cNvPr id="22" name="Group 21"/>
          <p:cNvGrpSpPr/>
          <p:nvPr userDrawn="1"/>
        </p:nvGrpSpPr>
        <p:grpSpPr>
          <a:xfrm>
            <a:off x="720000" y="5609561"/>
            <a:ext cx="11472000" cy="702000"/>
            <a:chOff x="540000" y="5609561"/>
            <a:chExt cx="8604000" cy="70200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r="13717" b="52146"/>
            <a:stretch/>
          </p:blipFill>
          <p:spPr>
            <a:xfrm>
              <a:off x="7524223" y="5609561"/>
              <a:ext cx="1619777" cy="702000"/>
            </a:xfrm>
            <a:prstGeom prst="rect">
              <a:avLst/>
            </a:prstGeom>
          </p:spPr>
        </p:pic>
        <p:cxnSp>
          <p:nvCxnSpPr>
            <p:cNvPr id="24" name="Straight Connector 23"/>
            <p:cNvCxnSpPr>
              <a:cxnSpLocks/>
            </p:cNvCxnSpPr>
            <p:nvPr userDrawn="1"/>
          </p:nvCxnSpPr>
          <p:spPr>
            <a:xfrm>
              <a:off x="540000" y="6307200"/>
              <a:ext cx="860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6" name="Footer Placeholder 2"/>
          <p:cNvSpPr>
            <a:spLocks noGrp="1"/>
          </p:cNvSpPr>
          <p:nvPr>
            <p:ph type="ftr" sz="quarter" idx="3"/>
          </p:nvPr>
        </p:nvSpPr>
        <p:spPr>
          <a:xfrm>
            <a:off x="2463283" y="6476400"/>
            <a:ext cx="4416000" cy="246860"/>
          </a:xfrm>
          <a:prstGeom prst="rect">
            <a:avLst/>
          </a:prstGeom>
        </p:spPr>
        <p:txBody>
          <a:bodyPr vert="horz" lIns="0" tIns="0" rIns="0" bIns="0" rtlCol="0" anchor="t"/>
          <a:lstStyle>
            <a:lvl1pPr algn="l">
              <a:defRPr sz="1200" b="1" cap="all" baseline="0">
                <a:solidFill>
                  <a:schemeClr val="tx1"/>
                </a:solidFill>
              </a:defRPr>
            </a:lvl1pPr>
          </a:lstStyle>
          <a:p>
            <a:r>
              <a:rPr lang="en-GB" dirty="0">
                <a:cs typeface="Calibri"/>
              </a:rPr>
              <a:t>PRESENTATION TITLE HERE</a:t>
            </a:r>
            <a:endParaRPr lang="en-US" dirty="0"/>
          </a:p>
        </p:txBody>
      </p:sp>
      <p:sp>
        <p:nvSpPr>
          <p:cNvPr id="17" name="Date Placeholder 3"/>
          <p:cNvSpPr>
            <a:spLocks noGrp="1"/>
          </p:cNvSpPr>
          <p:nvPr>
            <p:ph type="dt" sz="half" idx="2"/>
          </p:nvPr>
        </p:nvSpPr>
        <p:spPr>
          <a:xfrm>
            <a:off x="720002" y="6476403"/>
            <a:ext cx="1628319" cy="246861"/>
          </a:xfrm>
          <a:prstGeom prst="rect">
            <a:avLst/>
          </a:prstGeom>
        </p:spPr>
        <p:txBody>
          <a:bodyPr vert="horz" lIns="0" tIns="0" rIns="0" bIns="0" rtlCol="0" anchor="t"/>
          <a:lstStyle>
            <a:lvl1pPr algn="l">
              <a:defRPr sz="1200" b="0">
                <a:solidFill>
                  <a:schemeClr val="tx1"/>
                </a:solidFill>
              </a:defRPr>
            </a:lvl1pPr>
          </a:lstStyle>
          <a:p>
            <a:r>
              <a:rPr lang="en-US" dirty="0"/>
              <a:t>01 January 2017</a:t>
            </a:r>
          </a:p>
        </p:txBody>
      </p:sp>
    </p:spTree>
    <p:extLst>
      <p:ext uri="{BB962C8B-B14F-4D97-AF65-F5344CB8AC3E}">
        <p14:creationId xmlns:p14="http://schemas.microsoft.com/office/powerpoint/2010/main" val="28205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Title Placeholder 34"/>
          <p:cNvSpPr>
            <a:spLocks noGrp="1"/>
          </p:cNvSpPr>
          <p:nvPr>
            <p:ph type="title"/>
          </p:nvPr>
        </p:nvSpPr>
        <p:spPr>
          <a:xfrm>
            <a:off x="720000" y="573569"/>
            <a:ext cx="8640000" cy="936000"/>
          </a:xfrm>
          <a:prstGeom prst="rect">
            <a:avLst/>
          </a:prstGeom>
        </p:spPr>
        <p:txBody>
          <a:bodyPr vert="horz" lIns="0" tIns="0" rIns="0" bIns="0" rtlCol="0" anchor="t">
            <a:normAutofit/>
          </a:bodyPr>
          <a:lstStyle/>
          <a:p>
            <a:r>
              <a:rPr lang="en-US"/>
              <a:t>Click to edit Master title style</a:t>
            </a:r>
            <a:endParaRPr lang="en-US" dirty="0"/>
          </a:p>
        </p:txBody>
      </p:sp>
      <p:sp>
        <p:nvSpPr>
          <p:cNvPr id="38" name="Slide Number Placeholder 37"/>
          <p:cNvSpPr>
            <a:spLocks noGrp="1"/>
          </p:cNvSpPr>
          <p:nvPr>
            <p:ph type="sldNum" sz="quarter" idx="4"/>
          </p:nvPr>
        </p:nvSpPr>
        <p:spPr>
          <a:xfrm>
            <a:off x="10160000" y="6476403"/>
            <a:ext cx="1193800" cy="246863"/>
          </a:xfrm>
          <a:prstGeom prst="rect">
            <a:avLst/>
          </a:prstGeom>
        </p:spPr>
        <p:txBody>
          <a:bodyPr vert="horz" lIns="0" tIns="0" rIns="0" bIns="0" rtlCol="0" anchor="t"/>
          <a:lstStyle>
            <a:lvl1pPr algn="r">
              <a:defRPr sz="1200">
                <a:solidFill>
                  <a:schemeClr val="tx1"/>
                </a:solidFill>
              </a:defRPr>
            </a:lvl1pPr>
          </a:lstStyle>
          <a:p>
            <a:r>
              <a:rPr lang="en-US" dirty="0"/>
              <a:t>Slide </a:t>
            </a:r>
            <a:fld id="{B6642011-B17D-4842-8338-74A6E0D021C3}" type="slidenum">
              <a:rPr lang="en-US" smtClean="0"/>
              <a:pPr/>
              <a:t>‹#›</a:t>
            </a:fld>
            <a:endParaRPr lang="en-US" dirty="0"/>
          </a:p>
        </p:txBody>
      </p:sp>
      <p:sp>
        <p:nvSpPr>
          <p:cNvPr id="39" name="Text Placeholder 38"/>
          <p:cNvSpPr>
            <a:spLocks noGrp="1"/>
          </p:cNvSpPr>
          <p:nvPr>
            <p:ph type="body" idx="1"/>
          </p:nvPr>
        </p:nvSpPr>
        <p:spPr>
          <a:xfrm>
            <a:off x="720000" y="1728000"/>
            <a:ext cx="10669784" cy="3672590"/>
          </a:xfrm>
          <a:prstGeom prst="rect">
            <a:avLst/>
          </a:prstGeom>
        </p:spPr>
        <p:txBody>
          <a:bodyPr vert="horz" lIns="0" tIns="0" rIns="0" bIns="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p:cNvSpPr>
            <a:spLocks noGrp="1"/>
          </p:cNvSpPr>
          <p:nvPr>
            <p:ph type="ftr" sz="quarter" idx="3"/>
          </p:nvPr>
        </p:nvSpPr>
        <p:spPr>
          <a:xfrm>
            <a:off x="2463283" y="6476400"/>
            <a:ext cx="4416000" cy="246860"/>
          </a:xfrm>
          <a:prstGeom prst="rect">
            <a:avLst/>
          </a:prstGeom>
        </p:spPr>
        <p:txBody>
          <a:bodyPr vert="horz" lIns="0" tIns="0" rIns="0" bIns="0" rtlCol="0" anchor="t"/>
          <a:lstStyle>
            <a:lvl1pPr algn="l">
              <a:defRPr sz="1200" b="1" cap="all" baseline="0">
                <a:solidFill>
                  <a:schemeClr val="tx1"/>
                </a:solidFill>
              </a:defRPr>
            </a:lvl1pPr>
          </a:lstStyle>
          <a:p>
            <a:r>
              <a:rPr lang="en-GB" dirty="0">
                <a:cs typeface="Calibri"/>
              </a:rPr>
              <a:t>PRESENTATION TITLE HERE</a:t>
            </a:r>
            <a:endParaRPr lang="en-US" dirty="0"/>
          </a:p>
        </p:txBody>
      </p:sp>
      <p:sp>
        <p:nvSpPr>
          <p:cNvPr id="8" name="Date Placeholder 3"/>
          <p:cNvSpPr>
            <a:spLocks noGrp="1"/>
          </p:cNvSpPr>
          <p:nvPr>
            <p:ph type="dt" sz="half" idx="2"/>
          </p:nvPr>
        </p:nvSpPr>
        <p:spPr>
          <a:xfrm>
            <a:off x="720002" y="6476403"/>
            <a:ext cx="1628319" cy="246861"/>
          </a:xfrm>
          <a:prstGeom prst="rect">
            <a:avLst/>
          </a:prstGeom>
        </p:spPr>
        <p:txBody>
          <a:bodyPr vert="horz" lIns="0" tIns="0" rIns="0" bIns="0" rtlCol="0" anchor="t"/>
          <a:lstStyle>
            <a:lvl1pPr algn="l">
              <a:defRPr sz="1200" b="0">
                <a:solidFill>
                  <a:schemeClr val="tx1"/>
                </a:solidFill>
              </a:defRPr>
            </a:lvl1pPr>
          </a:lstStyle>
          <a:p>
            <a:r>
              <a:rPr lang="en-US" dirty="0"/>
              <a:t>01 January 2017</a:t>
            </a:r>
          </a:p>
        </p:txBody>
      </p:sp>
    </p:spTree>
    <p:extLst>
      <p:ext uri="{BB962C8B-B14F-4D97-AF65-F5344CB8AC3E}">
        <p14:creationId xmlns:p14="http://schemas.microsoft.com/office/powerpoint/2010/main" val="1542586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6" r:id="rId4"/>
    <p:sldLayoutId id="2147483650" r:id="rId5"/>
    <p:sldLayoutId id="2147483661" r:id="rId6"/>
    <p:sldLayoutId id="2147483659" r:id="rId7"/>
    <p:sldLayoutId id="2147483658" r:id="rId8"/>
    <p:sldLayoutId id="2147483657" r:id="rId9"/>
    <p:sldLayoutId id="2147483652" r:id="rId10"/>
    <p:sldLayoutId id="2147483654" r:id="rId11"/>
    <p:sldLayoutId id="2147483655" r:id="rId12"/>
    <p:sldLayoutId id="2147483663" r:id="rId13"/>
    <p:sldLayoutId id="2147483664" r:id="rId14"/>
    <p:sldLayoutId id="2147483665" r:id="rId15"/>
    <p:sldLayoutId id="2147483666" r:id="rId16"/>
  </p:sldLayoutIdLst>
  <p:hf hdr="0"/>
  <p:txStyles>
    <p:titleStyle>
      <a:lvl1pPr algn="l" defTabSz="914377" rtl="0" eaLnBrk="1" latinLnBrk="0" hangingPunct="1">
        <a:lnSpc>
          <a:spcPts val="4000"/>
        </a:lnSpc>
        <a:spcBef>
          <a:spcPct val="0"/>
        </a:spcBef>
        <a:buNone/>
        <a:defRPr sz="3600" b="1" kern="1200">
          <a:solidFill>
            <a:schemeClr val="tx1"/>
          </a:solidFill>
          <a:latin typeface="+mj-lt"/>
          <a:ea typeface="+mj-ea"/>
          <a:cs typeface="+mj-cs"/>
        </a:defRPr>
      </a:lvl1pPr>
    </p:titleStyle>
    <p:bodyStyle>
      <a:lvl1pPr marL="0" indent="0" algn="l" defTabSz="914377" rtl="0" eaLnBrk="1" latinLnBrk="0" hangingPunct="1">
        <a:lnSpc>
          <a:spcPts val="3000"/>
        </a:lnSpc>
        <a:spcBef>
          <a:spcPts val="0"/>
        </a:spcBef>
        <a:spcAft>
          <a:spcPts val="600"/>
        </a:spcAft>
        <a:buFont typeface="Arial"/>
        <a:buNone/>
        <a:defRPr sz="2700" b="1" kern="1200">
          <a:solidFill>
            <a:schemeClr val="tx1"/>
          </a:solidFill>
          <a:latin typeface="+mn-lt"/>
          <a:ea typeface="+mn-ea"/>
          <a:cs typeface="+mn-cs"/>
        </a:defRPr>
      </a:lvl1pPr>
      <a:lvl2pPr marL="0" indent="0" algn="l" defTabSz="914377" rtl="0" eaLnBrk="1" latinLnBrk="0" hangingPunct="1">
        <a:lnSpc>
          <a:spcPts val="2200"/>
        </a:lnSpc>
        <a:spcBef>
          <a:spcPts val="0"/>
        </a:spcBef>
        <a:spcAft>
          <a:spcPts val="800"/>
        </a:spcAft>
        <a:buFont typeface="Arial"/>
        <a:buNone/>
        <a:defRPr sz="1800" kern="1200">
          <a:solidFill>
            <a:schemeClr val="tx1"/>
          </a:solidFill>
          <a:latin typeface="+mn-lt"/>
          <a:ea typeface="+mn-ea"/>
          <a:cs typeface="+mn-cs"/>
        </a:defRPr>
      </a:lvl2pPr>
      <a:lvl3pPr marL="179996" indent="-179996" algn="l" defTabSz="914377" rtl="0" eaLnBrk="1" latinLnBrk="0" hangingPunct="1">
        <a:lnSpc>
          <a:spcPts val="216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3pPr>
      <a:lvl4pPr marL="359991" indent="-179996" algn="l" defTabSz="914377" rtl="0" eaLnBrk="1" latinLnBrk="0" hangingPunct="1">
        <a:lnSpc>
          <a:spcPts val="216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4pPr>
      <a:lvl5pPr marL="539987" indent="-179996" algn="l" defTabSz="914377" rtl="0" eaLnBrk="1" latinLnBrk="0" hangingPunct="1">
        <a:lnSpc>
          <a:spcPts val="216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37"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publications/the-outsourcing-playbook" TargetMode="External"/><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hyperlink" Target="http://www.instituteforgovernment.org.uk/our-work/policy-making/government-outsourcing" TargetMode="External"/><Relationship Id="rId5" Type="http://schemas.openxmlformats.org/officeDocument/2006/relationships/hyperlink" Target="https://www.instituteforgovernment.org.uk/sites/default/files/publications/government-outsourcing-reform-WEB_0.pdf" TargetMode="External"/><Relationship Id="rId4" Type="http://schemas.openxmlformats.org/officeDocument/2006/relationships/hyperlink" Target="https://www.nao.org.uk/wp-content/uploads/2016/01/Use-of-consultants-and-temporary-labour.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13876" y="3744000"/>
            <a:ext cx="6437327" cy="1604962"/>
          </a:xfrm>
        </p:spPr>
        <p:txBody>
          <a:bodyPr/>
          <a:lstStyle/>
          <a:p>
            <a:r>
              <a:rPr lang="en-GB" dirty="0"/>
              <a:t>Joe Owen</a:t>
            </a:r>
          </a:p>
          <a:p>
            <a:r>
              <a:rPr lang="en-GB" dirty="0"/>
              <a:t>Jill Rutter</a:t>
            </a:r>
          </a:p>
        </p:txBody>
      </p:sp>
      <p:sp>
        <p:nvSpPr>
          <p:cNvPr id="5" name="Subtitle 4"/>
          <p:cNvSpPr>
            <a:spLocks noGrp="1"/>
          </p:cNvSpPr>
          <p:nvPr>
            <p:ph type="subTitle" idx="1"/>
          </p:nvPr>
        </p:nvSpPr>
        <p:spPr>
          <a:xfrm>
            <a:off x="513876" y="2229742"/>
            <a:ext cx="5181531" cy="846921"/>
          </a:xfrm>
        </p:spPr>
        <p:txBody>
          <a:bodyPr/>
          <a:lstStyle/>
          <a:p>
            <a:r>
              <a:rPr lang="en-GB" dirty="0"/>
              <a:t>A guide for working with consultants in government</a:t>
            </a:r>
          </a:p>
        </p:txBody>
      </p:sp>
      <p:sp>
        <p:nvSpPr>
          <p:cNvPr id="4" name="Title 3"/>
          <p:cNvSpPr>
            <a:spLocks noGrp="1"/>
          </p:cNvSpPr>
          <p:nvPr>
            <p:ph type="ctrTitle"/>
          </p:nvPr>
        </p:nvSpPr>
        <p:spPr>
          <a:xfrm>
            <a:off x="513873" y="1494000"/>
            <a:ext cx="5181532" cy="1161176"/>
          </a:xfrm>
        </p:spPr>
        <p:txBody>
          <a:bodyPr/>
          <a:lstStyle/>
          <a:p>
            <a:r>
              <a:rPr lang="en-GB" dirty="0"/>
              <a:t>Managing Consultants</a:t>
            </a:r>
          </a:p>
        </p:txBody>
      </p:sp>
      <p:sp>
        <p:nvSpPr>
          <p:cNvPr id="7" name="Date Placeholder 6"/>
          <p:cNvSpPr>
            <a:spLocks noGrp="1"/>
          </p:cNvSpPr>
          <p:nvPr>
            <p:ph type="dt" sz="half" idx="11"/>
          </p:nvPr>
        </p:nvSpPr>
        <p:spPr/>
        <p:txBody>
          <a:bodyPr/>
          <a:lstStyle/>
          <a:p>
            <a:r>
              <a:rPr lang="en-US" dirty="0"/>
              <a:t>JUNE 2020 </a:t>
            </a:r>
          </a:p>
        </p:txBody>
      </p:sp>
    </p:spTree>
    <p:extLst>
      <p:ext uri="{BB962C8B-B14F-4D97-AF65-F5344CB8AC3E}">
        <p14:creationId xmlns:p14="http://schemas.microsoft.com/office/powerpoint/2010/main" val="942983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1" y="572400"/>
            <a:ext cx="9694533" cy="900000"/>
          </a:xfrm>
        </p:spPr>
        <p:txBody>
          <a:bodyPr>
            <a:noAutofit/>
          </a:bodyPr>
          <a:lstStyle/>
          <a:p>
            <a:r>
              <a:rPr lang="en-US" sz="2800" dirty="0">
                <a:solidFill>
                  <a:schemeClr val="bg2"/>
                </a:solidFill>
                <a:latin typeface="+mn-lt"/>
                <a:ea typeface="Open Sans" panose="020B0606030504020204" pitchFamily="34" charset="0"/>
                <a:cs typeface="Open Sans" panose="020B0606030504020204" pitchFamily="34" charset="0"/>
              </a:rPr>
              <a:t>But there are bad reasons to seek external support</a:t>
            </a:r>
          </a:p>
        </p:txBody>
      </p:sp>
      <p:sp>
        <p:nvSpPr>
          <p:cNvPr id="16" name="Footer Placeholder 12"/>
          <p:cNvSpPr>
            <a:spLocks noGrp="1"/>
          </p:cNvSpPr>
          <p:nvPr>
            <p:ph type="ftr" sz="quarter" idx="3"/>
          </p:nvPr>
        </p:nvSpPr>
        <p:spPr>
          <a:xfrm>
            <a:off x="720002" y="6474998"/>
            <a:ext cx="4416000" cy="246860"/>
          </a:xfrm>
        </p:spPr>
        <p:txBody>
          <a:bodyPr/>
          <a:lstStyle/>
          <a:p>
            <a:pPr marL="0" indent="0">
              <a:buNone/>
            </a:pPr>
            <a:r>
              <a:rPr lang="en-GB" sz="1050" dirty="0">
                <a:ea typeface="Open Sans" panose="020B0606030504020204" pitchFamily="34" charset="0"/>
                <a:cs typeface="Open Sans" panose="020B0606030504020204" pitchFamily="34" charset="0"/>
              </a:rPr>
              <a:t>Managing consultants</a:t>
            </a:r>
            <a:endParaRPr lang="en-US" sz="1050" dirty="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CF7376A-F9A0-4EF9-A970-09CCB344E4E5}"/>
              </a:ext>
            </a:extLst>
          </p:cNvPr>
          <p:cNvSpPr txBox="1"/>
          <p:nvPr/>
        </p:nvSpPr>
        <p:spPr>
          <a:xfrm>
            <a:off x="639021" y="1189906"/>
            <a:ext cx="10903131" cy="923330"/>
          </a:xfrm>
          <a:prstGeom prst="rect">
            <a:avLst/>
          </a:prstGeom>
          <a:noFill/>
        </p:spPr>
        <p:txBody>
          <a:bodyPr wrap="square" rtlCol="0">
            <a:spAutoFit/>
          </a:bodyPr>
          <a:lstStyle/>
          <a:p>
            <a:r>
              <a:rPr lang="en-GB" b="1" dirty="0">
                <a:ea typeface="Open Sans Semibold" panose="020B0706030804020204" pitchFamily="34" charset="0"/>
                <a:cs typeface="Open Sans Semibold" panose="020B0706030804020204" pitchFamily="34" charset="0"/>
              </a:rPr>
              <a:t>Consultants can, however, be brought in for the wrong reasons. Very often this can result in the failure of the project to deliver real outcomes or benefits – with little return for the taxpayer or government department. Two key examples of bad reasons to bring in consultants are:</a:t>
            </a:r>
          </a:p>
        </p:txBody>
      </p:sp>
      <p:pic>
        <p:nvPicPr>
          <p:cNvPr id="43" name="Graphic 42" descr="Downward trend">
            <a:extLst>
              <a:ext uri="{FF2B5EF4-FFF2-40B4-BE49-F238E27FC236}">
                <a16:creationId xmlns:a16="http://schemas.microsoft.com/office/drawing/2014/main" id="{AFEFDA3F-FD36-410F-8FD4-6D6D54FEE0B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20002" y="2600620"/>
            <a:ext cx="648000" cy="648000"/>
          </a:xfrm>
          <a:prstGeom prst="rect">
            <a:avLst/>
          </a:prstGeom>
        </p:spPr>
      </p:pic>
      <p:grpSp>
        <p:nvGrpSpPr>
          <p:cNvPr id="6" name="Group 5"/>
          <p:cNvGrpSpPr/>
          <p:nvPr/>
        </p:nvGrpSpPr>
        <p:grpSpPr>
          <a:xfrm>
            <a:off x="1821381" y="4290799"/>
            <a:ext cx="8653112" cy="1318645"/>
            <a:chOff x="1761422" y="4471675"/>
            <a:chExt cx="8653112" cy="1318645"/>
          </a:xfrm>
        </p:grpSpPr>
        <p:sp>
          <p:nvSpPr>
            <p:cNvPr id="3" name="TextBox 2"/>
            <p:cNvSpPr txBox="1"/>
            <p:nvPr/>
          </p:nvSpPr>
          <p:spPr>
            <a:xfrm>
              <a:off x="1761422" y="4471675"/>
              <a:ext cx="8630916" cy="369332"/>
            </a:xfrm>
            <a:prstGeom prst="rect">
              <a:avLst/>
            </a:prstGeom>
            <a:noFill/>
          </p:spPr>
          <p:txBody>
            <a:bodyPr wrap="square" rtlCol="0">
              <a:spAutoFit/>
            </a:bodyPr>
            <a:lstStyle/>
            <a:p>
              <a:r>
                <a:rPr lang="en-GB" b="1" dirty="0">
                  <a:solidFill>
                    <a:schemeClr val="tx2"/>
                  </a:solidFill>
                  <a:ea typeface="Open Sans" panose="020B0606030504020204" pitchFamily="34" charset="0"/>
                  <a:cs typeface="Open Sans" panose="020B0606030504020204" pitchFamily="34" charset="0"/>
                </a:rPr>
                <a:t>The department doesn’t know what to do with an issue</a:t>
              </a:r>
            </a:p>
          </p:txBody>
        </p:sp>
        <p:sp>
          <p:nvSpPr>
            <p:cNvPr id="4" name="TextBox 3"/>
            <p:cNvSpPr txBox="1"/>
            <p:nvPr/>
          </p:nvSpPr>
          <p:spPr>
            <a:xfrm>
              <a:off x="1761422" y="4836213"/>
              <a:ext cx="8653112" cy="954107"/>
            </a:xfrm>
            <a:prstGeom prst="rect">
              <a:avLst/>
            </a:prstGeom>
            <a:noFill/>
          </p:spPr>
          <p:txBody>
            <a:bodyPr wrap="square" rtlCol="0">
              <a:spAutoFit/>
            </a:bodyPr>
            <a:lstStyle/>
            <a:p>
              <a:r>
                <a:rPr lang="en-GB" sz="1400" dirty="0">
                  <a:ea typeface="Open Sans" panose="020B0606030504020204" pitchFamily="34" charset="0"/>
                  <a:cs typeface="Open Sans" panose="020B0606030504020204" pitchFamily="34" charset="0"/>
                </a:rPr>
                <a:t>Consultants can help departments understand issues and options but </a:t>
              </a:r>
              <a:r>
                <a:rPr lang="en-GB" sz="1400" b="1" dirty="0">
                  <a:ea typeface="Open Sans" panose="020B0606030504020204" pitchFamily="34" charset="0"/>
                  <a:cs typeface="Open Sans" panose="020B0606030504020204" pitchFamily="34" charset="0"/>
                </a:rPr>
                <a:t>unless the department knows clearly what it needs </a:t>
              </a:r>
              <a:r>
                <a:rPr lang="en-GB" sz="1400" dirty="0">
                  <a:ea typeface="Open Sans" panose="020B0606030504020204" pitchFamily="34" charset="0"/>
                  <a:cs typeface="Open Sans" panose="020B0606030504020204" pitchFamily="34" charset="0"/>
                </a:rPr>
                <a:t>– the questions it needs answered and the products it wants – </a:t>
              </a:r>
              <a:r>
                <a:rPr lang="en-GB" sz="1400" b="1" dirty="0">
                  <a:ea typeface="Open Sans" panose="020B0606030504020204" pitchFamily="34" charset="0"/>
                  <a:cs typeface="Open Sans" panose="020B0606030504020204" pitchFamily="34" charset="0"/>
                </a:rPr>
                <a:t>supplier will struggle to deliver value</a:t>
              </a:r>
              <a:r>
                <a:rPr lang="en-GB" sz="1400" dirty="0">
                  <a:ea typeface="Open Sans" panose="020B0606030504020204" pitchFamily="34" charset="0"/>
                  <a:cs typeface="Open Sans" panose="020B0606030504020204" pitchFamily="34" charset="0"/>
                </a:rPr>
                <a:t>. You should avoid bringing in consultants to address undefined problems just to use up budget towards the end of the financial year.</a:t>
              </a:r>
            </a:p>
          </p:txBody>
        </p:sp>
      </p:grpSp>
      <p:grpSp>
        <p:nvGrpSpPr>
          <p:cNvPr id="7" name="Group 6"/>
          <p:cNvGrpSpPr/>
          <p:nvPr/>
        </p:nvGrpSpPr>
        <p:grpSpPr>
          <a:xfrm>
            <a:off x="1761422" y="2442378"/>
            <a:ext cx="8653112" cy="1234886"/>
            <a:chOff x="1761422" y="2472981"/>
            <a:chExt cx="8653112" cy="1234886"/>
          </a:xfrm>
        </p:grpSpPr>
        <p:sp>
          <p:nvSpPr>
            <p:cNvPr id="13" name="TextBox 12"/>
            <p:cNvSpPr txBox="1"/>
            <p:nvPr/>
          </p:nvSpPr>
          <p:spPr>
            <a:xfrm>
              <a:off x="1761422" y="2472981"/>
              <a:ext cx="8630916" cy="369332"/>
            </a:xfrm>
            <a:prstGeom prst="rect">
              <a:avLst/>
            </a:prstGeom>
            <a:noFill/>
          </p:spPr>
          <p:txBody>
            <a:bodyPr wrap="square" rtlCol="0">
              <a:spAutoFit/>
            </a:bodyPr>
            <a:lstStyle/>
            <a:p>
              <a:r>
                <a:rPr lang="en-GB" b="1" dirty="0">
                  <a:solidFill>
                    <a:schemeClr val="tx2"/>
                  </a:solidFill>
                  <a:ea typeface="Open Sans" panose="020B0606030504020204" pitchFamily="34" charset="0"/>
                  <a:cs typeface="Open Sans" panose="020B0606030504020204" pitchFamily="34" charset="0"/>
                </a:rPr>
                <a:t>An issue is not a priority for the department</a:t>
              </a:r>
            </a:p>
          </p:txBody>
        </p:sp>
        <p:sp>
          <p:nvSpPr>
            <p:cNvPr id="17" name="TextBox 16"/>
            <p:cNvSpPr txBox="1"/>
            <p:nvPr/>
          </p:nvSpPr>
          <p:spPr>
            <a:xfrm>
              <a:off x="1761422" y="2969203"/>
              <a:ext cx="8653112" cy="738664"/>
            </a:xfrm>
            <a:prstGeom prst="rect">
              <a:avLst/>
            </a:prstGeom>
            <a:noFill/>
          </p:spPr>
          <p:txBody>
            <a:bodyPr wrap="square" rtlCol="0">
              <a:spAutoFit/>
            </a:bodyPr>
            <a:lstStyle/>
            <a:p>
              <a:r>
                <a:rPr lang="en-GB" sz="1400" dirty="0">
                  <a:ea typeface="Open Sans" panose="020B0606030504020204" pitchFamily="34" charset="0"/>
                  <a:cs typeface="Open Sans" panose="020B0606030504020204" pitchFamily="34" charset="0"/>
                </a:rPr>
                <a:t>If departmental resources are tight, </a:t>
              </a:r>
              <a:r>
                <a:rPr lang="en-GB" sz="1400" b="1" dirty="0">
                  <a:ea typeface="Open Sans" panose="020B0606030504020204" pitchFamily="34" charset="0"/>
                  <a:cs typeface="Open Sans" panose="020B0606030504020204" pitchFamily="34" charset="0"/>
                </a:rPr>
                <a:t>consultants can seem like a simple way to get lower-priority projects delivered</a:t>
              </a:r>
              <a:r>
                <a:rPr lang="en-GB" sz="1400" dirty="0">
                  <a:ea typeface="Open Sans" panose="020B0606030504020204" pitchFamily="34" charset="0"/>
                  <a:cs typeface="Open Sans" panose="020B0606030504020204" pitchFamily="34" charset="0"/>
                </a:rPr>
                <a:t>. </a:t>
              </a:r>
              <a:r>
                <a:rPr lang="en-GB" sz="1400" b="1" dirty="0">
                  <a:ea typeface="Open Sans" panose="020B0606030504020204" pitchFamily="34" charset="0"/>
                  <a:cs typeface="Open Sans" panose="020B0606030504020204" pitchFamily="34" charset="0"/>
                </a:rPr>
                <a:t>But a project will fail without the right investment of time and resource from government</a:t>
              </a:r>
              <a:r>
                <a:rPr lang="en-GB" sz="1400" dirty="0">
                  <a:ea typeface="Open Sans" panose="020B0606030504020204" pitchFamily="34" charset="0"/>
                  <a:cs typeface="Open Sans" panose="020B0606030504020204" pitchFamily="34" charset="0"/>
                </a:rPr>
                <a:t> – at all levels. A failure to support the project will increase the chances it is unsuccessful.</a:t>
              </a: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37" y="2574148"/>
            <a:ext cx="971346" cy="971346"/>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637" y="4387764"/>
            <a:ext cx="1124714" cy="1124714"/>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1744"/>
            <a:ext cx="3573517" cy="495557"/>
          </a:xfrm>
          <a:prstGeom prst="rect">
            <a:avLst/>
          </a:prstGeom>
        </p:spPr>
      </p:pic>
    </p:spTree>
    <p:extLst>
      <p:ext uri="{BB962C8B-B14F-4D97-AF65-F5344CB8AC3E}">
        <p14:creationId xmlns:p14="http://schemas.microsoft.com/office/powerpoint/2010/main" val="2816705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1" y="572400"/>
            <a:ext cx="10082677" cy="900000"/>
          </a:xfrm>
        </p:spPr>
        <p:txBody>
          <a:bodyPr>
            <a:noAutofit/>
          </a:bodyPr>
          <a:lstStyle/>
          <a:p>
            <a:r>
              <a:rPr lang="en-US" sz="2800" dirty="0">
                <a:solidFill>
                  <a:schemeClr val="bg2"/>
                </a:solidFill>
                <a:latin typeface="+mn-lt"/>
                <a:ea typeface="Open Sans" panose="020B0606030504020204" pitchFamily="34" charset="0"/>
                <a:cs typeface="Open Sans" panose="020B0606030504020204" pitchFamily="34" charset="0"/>
              </a:rPr>
              <a:t>Key questions to ask before bringing in consultants</a:t>
            </a:r>
          </a:p>
        </p:txBody>
      </p:sp>
      <p:sp>
        <p:nvSpPr>
          <p:cNvPr id="13" name="Footer Placeholder 12"/>
          <p:cNvSpPr>
            <a:spLocks noGrp="1"/>
          </p:cNvSpPr>
          <p:nvPr>
            <p:ph type="ftr" sz="quarter" idx="3"/>
          </p:nvPr>
        </p:nvSpPr>
        <p:spPr>
          <a:xfrm>
            <a:off x="720002" y="6476400"/>
            <a:ext cx="4416000" cy="246860"/>
          </a:xfrm>
        </p:spPr>
        <p:txBody>
          <a:bodyPr/>
          <a:lstStyle/>
          <a:p>
            <a:pPr marL="0" indent="0">
              <a:buNone/>
            </a:pPr>
            <a:r>
              <a:rPr lang="en-GB" sz="1050" dirty="0">
                <a:ea typeface="Open Sans" panose="020B0606030504020204" pitchFamily="34" charset="0"/>
                <a:cs typeface="Open Sans" panose="020B0606030504020204" pitchFamily="34" charset="0"/>
              </a:rPr>
              <a:t>Managing consultants</a:t>
            </a:r>
            <a:endParaRPr lang="en-US" sz="1050" dirty="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CF7376A-F9A0-4EF9-A970-09CCB344E4E5}"/>
              </a:ext>
            </a:extLst>
          </p:cNvPr>
          <p:cNvSpPr txBox="1"/>
          <p:nvPr/>
        </p:nvSpPr>
        <p:spPr>
          <a:xfrm>
            <a:off x="644434" y="1192846"/>
            <a:ext cx="10903131" cy="1200329"/>
          </a:xfrm>
          <a:prstGeom prst="rect">
            <a:avLst/>
          </a:prstGeom>
          <a:noFill/>
        </p:spPr>
        <p:txBody>
          <a:bodyPr wrap="square" rtlCol="0">
            <a:spAutoFit/>
          </a:bodyPr>
          <a:lstStyle/>
          <a:p>
            <a:r>
              <a:rPr lang="en-GB" b="1" dirty="0">
                <a:ea typeface="Open Sans Semibold" panose="020B0706030804020204" pitchFamily="34" charset="0"/>
                <a:cs typeface="Open Sans Semibold" panose="020B0706030804020204" pitchFamily="34" charset="0"/>
              </a:rPr>
              <a:t>Before bringing in consultants, departments should answer fundamental questions to ensure they are making the right decision. For qualifying projects, some of these will be necessary to pass the central approvals process. These questions draw on the “Make or Buy” guidance in the government’s </a:t>
            </a:r>
            <a:r>
              <a:rPr lang="en-GB" b="1" i="1" dirty="0">
                <a:ea typeface="Open Sans Semibold" panose="020B0706030804020204" pitchFamily="34" charset="0"/>
                <a:cs typeface="Open Sans Semibold" panose="020B0706030804020204" pitchFamily="34" charset="0"/>
              </a:rPr>
              <a:t>Outsourcing Playbook</a:t>
            </a:r>
            <a:r>
              <a:rPr lang="en-GB" b="1" dirty="0">
                <a:ea typeface="Open Sans Semibold" panose="020B0706030804020204" pitchFamily="34" charset="0"/>
                <a:cs typeface="Open Sans Semibold" panose="020B0706030804020204" pitchFamily="34" charset="0"/>
              </a:rPr>
              <a:t>, adapted for consultancy.</a:t>
            </a:r>
          </a:p>
        </p:txBody>
      </p:sp>
      <p:grpSp>
        <p:nvGrpSpPr>
          <p:cNvPr id="3" name="Group 2"/>
          <p:cNvGrpSpPr/>
          <p:nvPr/>
        </p:nvGrpSpPr>
        <p:grpSpPr>
          <a:xfrm>
            <a:off x="843594" y="2579694"/>
            <a:ext cx="11230595" cy="2927315"/>
            <a:chOff x="938187" y="2601779"/>
            <a:chExt cx="11230595" cy="2927315"/>
          </a:xfrm>
        </p:grpSpPr>
        <p:sp>
          <p:nvSpPr>
            <p:cNvPr id="16" name="TextBox 15">
              <a:extLst>
                <a:ext uri="{FF2B5EF4-FFF2-40B4-BE49-F238E27FC236}">
                  <a16:creationId xmlns:a16="http://schemas.microsoft.com/office/drawing/2014/main" id="{49C9F154-DD72-4F38-A684-8DB388F1C033}"/>
                </a:ext>
              </a:extLst>
            </p:cNvPr>
            <p:cNvSpPr txBox="1"/>
            <p:nvPr/>
          </p:nvSpPr>
          <p:spPr>
            <a:xfrm>
              <a:off x="1516239" y="2713124"/>
              <a:ext cx="5442130" cy="338554"/>
            </a:xfrm>
            <a:prstGeom prst="rect">
              <a:avLst/>
            </a:prstGeom>
            <a:noFill/>
          </p:spPr>
          <p:txBody>
            <a:bodyPr wrap="square" rtlCol="0">
              <a:spAutoFit/>
            </a:bodyPr>
            <a:lstStyle/>
            <a:p>
              <a:r>
                <a:rPr lang="en-GB" sz="1600" dirty="0">
                  <a:ea typeface="Open Sans Semibold" panose="020B0706030804020204" pitchFamily="34" charset="0"/>
                  <a:cs typeface="Open Sans Semibold" panose="020B0706030804020204" pitchFamily="34" charset="0"/>
                </a:rPr>
                <a:t>Can we define the project?</a:t>
              </a:r>
            </a:p>
          </p:txBody>
        </p:sp>
        <p:sp>
          <p:nvSpPr>
            <p:cNvPr id="17" name="Oval 16"/>
            <p:cNvSpPr/>
            <p:nvPr/>
          </p:nvSpPr>
          <p:spPr>
            <a:xfrm>
              <a:off x="938187" y="2607876"/>
              <a:ext cx="549051" cy="549051"/>
            </a:xfrm>
            <a:prstGeom prst="ellipse">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ea typeface="Open Sans Semibold" panose="020B0706030804020204" pitchFamily="34" charset="0"/>
                  <a:cs typeface="Open Sans Semibold" panose="020B0706030804020204" pitchFamily="34" charset="0"/>
                </a:rPr>
                <a:t>1</a:t>
              </a:r>
              <a:endParaRPr lang="en-GB" sz="2400" dirty="0">
                <a:solidFill>
                  <a:schemeClr val="bg2"/>
                </a:solidFill>
                <a:ea typeface="Open Sans Semibold" panose="020B0706030804020204" pitchFamily="34" charset="0"/>
                <a:cs typeface="Open Sans Semibold" panose="020B0706030804020204" pitchFamily="34" charset="0"/>
              </a:endParaRPr>
            </a:p>
          </p:txBody>
        </p:sp>
        <p:sp>
          <p:nvSpPr>
            <p:cNvPr id="18" name="TextBox 17">
              <a:extLst>
                <a:ext uri="{FF2B5EF4-FFF2-40B4-BE49-F238E27FC236}">
                  <a16:creationId xmlns:a16="http://schemas.microsoft.com/office/drawing/2014/main" id="{49C9F154-DD72-4F38-A684-8DB388F1C033}"/>
                </a:ext>
              </a:extLst>
            </p:cNvPr>
            <p:cNvSpPr txBox="1"/>
            <p:nvPr/>
          </p:nvSpPr>
          <p:spPr>
            <a:xfrm>
              <a:off x="1516240" y="3467556"/>
              <a:ext cx="5442130" cy="338554"/>
            </a:xfrm>
            <a:prstGeom prst="rect">
              <a:avLst/>
            </a:prstGeom>
            <a:noFill/>
          </p:spPr>
          <p:txBody>
            <a:bodyPr wrap="square" rtlCol="0">
              <a:spAutoFit/>
            </a:bodyPr>
            <a:lstStyle/>
            <a:p>
              <a:r>
                <a:rPr lang="en-GB" sz="1600" dirty="0">
                  <a:ea typeface="Open Sans Semibold" panose="020B0706030804020204" pitchFamily="34" charset="0"/>
                  <a:cs typeface="Open Sans Semibold" panose="020B0706030804020204" pitchFamily="34" charset="0"/>
                </a:rPr>
                <a:t>Can we complete the project ourselves?</a:t>
              </a:r>
            </a:p>
          </p:txBody>
        </p:sp>
        <p:sp>
          <p:nvSpPr>
            <p:cNvPr id="19" name="Oval 18"/>
            <p:cNvSpPr/>
            <p:nvPr/>
          </p:nvSpPr>
          <p:spPr>
            <a:xfrm>
              <a:off x="938188" y="3362308"/>
              <a:ext cx="549051" cy="549051"/>
            </a:xfrm>
            <a:prstGeom prst="ellipse">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ea typeface="Open Sans Semibold" panose="020B0706030804020204" pitchFamily="34" charset="0"/>
                  <a:cs typeface="Open Sans Semibold" panose="020B0706030804020204" pitchFamily="34" charset="0"/>
                </a:rPr>
                <a:t>2</a:t>
              </a:r>
              <a:endParaRPr lang="en-GB" sz="2400" dirty="0">
                <a:solidFill>
                  <a:schemeClr val="bg2"/>
                </a:solidFill>
                <a:ea typeface="Open Sans Semibold" panose="020B0706030804020204" pitchFamily="34" charset="0"/>
                <a:cs typeface="Open Sans Semibold" panose="020B0706030804020204" pitchFamily="34" charset="0"/>
              </a:endParaRPr>
            </a:p>
          </p:txBody>
        </p:sp>
        <p:sp>
          <p:nvSpPr>
            <p:cNvPr id="20" name="TextBox 19">
              <a:extLst>
                <a:ext uri="{FF2B5EF4-FFF2-40B4-BE49-F238E27FC236}">
                  <a16:creationId xmlns:a16="http://schemas.microsoft.com/office/drawing/2014/main" id="{49C9F154-DD72-4F38-A684-8DB388F1C033}"/>
                </a:ext>
              </a:extLst>
            </p:cNvPr>
            <p:cNvSpPr txBox="1"/>
            <p:nvPr/>
          </p:nvSpPr>
          <p:spPr>
            <a:xfrm>
              <a:off x="1516240" y="4221988"/>
              <a:ext cx="5442130" cy="338554"/>
            </a:xfrm>
            <a:prstGeom prst="rect">
              <a:avLst/>
            </a:prstGeom>
            <a:noFill/>
          </p:spPr>
          <p:txBody>
            <a:bodyPr wrap="square" rtlCol="0">
              <a:spAutoFit/>
            </a:bodyPr>
            <a:lstStyle/>
            <a:p>
              <a:r>
                <a:rPr lang="en-GB" sz="1600" dirty="0">
                  <a:ea typeface="Open Sans Semibold" panose="020B0706030804020204" pitchFamily="34" charset="0"/>
                  <a:cs typeface="Open Sans Semibold" panose="020B0706030804020204" pitchFamily="34" charset="0"/>
                </a:rPr>
                <a:t>Do we have the skills and resource in-house?</a:t>
              </a:r>
            </a:p>
          </p:txBody>
        </p:sp>
        <p:sp>
          <p:nvSpPr>
            <p:cNvPr id="21" name="Oval 20"/>
            <p:cNvSpPr/>
            <p:nvPr/>
          </p:nvSpPr>
          <p:spPr>
            <a:xfrm>
              <a:off x="938188" y="4116740"/>
              <a:ext cx="549051" cy="549051"/>
            </a:xfrm>
            <a:prstGeom prst="ellipse">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ea typeface="Open Sans Semibold" panose="020B0706030804020204" pitchFamily="34" charset="0"/>
                  <a:cs typeface="Open Sans Semibold" panose="020B0706030804020204" pitchFamily="34" charset="0"/>
                </a:rPr>
                <a:t>3</a:t>
              </a:r>
              <a:endParaRPr lang="en-GB" sz="2400" dirty="0">
                <a:solidFill>
                  <a:schemeClr val="bg2"/>
                </a:solidFill>
                <a:ea typeface="Open Sans Semibold" panose="020B0706030804020204" pitchFamily="34" charset="0"/>
                <a:cs typeface="Open Sans Semibold" panose="020B0706030804020204" pitchFamily="34" charset="0"/>
              </a:endParaRPr>
            </a:p>
          </p:txBody>
        </p:sp>
        <p:sp>
          <p:nvSpPr>
            <p:cNvPr id="22" name="TextBox 21">
              <a:extLst>
                <a:ext uri="{FF2B5EF4-FFF2-40B4-BE49-F238E27FC236}">
                  <a16:creationId xmlns:a16="http://schemas.microsoft.com/office/drawing/2014/main" id="{49C9F154-DD72-4F38-A684-8DB388F1C033}"/>
                </a:ext>
              </a:extLst>
            </p:cNvPr>
            <p:cNvSpPr txBox="1"/>
            <p:nvPr/>
          </p:nvSpPr>
          <p:spPr>
            <a:xfrm>
              <a:off x="1516240" y="4970473"/>
              <a:ext cx="5442130" cy="338554"/>
            </a:xfrm>
            <a:prstGeom prst="rect">
              <a:avLst/>
            </a:prstGeom>
            <a:noFill/>
          </p:spPr>
          <p:txBody>
            <a:bodyPr wrap="square" rtlCol="0">
              <a:spAutoFit/>
            </a:bodyPr>
            <a:lstStyle/>
            <a:p>
              <a:r>
                <a:rPr lang="en-GB" sz="1600" dirty="0">
                  <a:ea typeface="Open Sans Semibold" panose="020B0706030804020204" pitchFamily="34" charset="0"/>
                  <a:cs typeface="Open Sans Semibold" panose="020B0706030804020204" pitchFamily="34" charset="0"/>
                </a:rPr>
                <a:t>Can we deliver improvements ourselves?</a:t>
              </a:r>
            </a:p>
          </p:txBody>
        </p:sp>
        <p:sp>
          <p:nvSpPr>
            <p:cNvPr id="23" name="Oval 22"/>
            <p:cNvSpPr/>
            <p:nvPr/>
          </p:nvSpPr>
          <p:spPr>
            <a:xfrm>
              <a:off x="938188" y="4865225"/>
              <a:ext cx="549051" cy="549051"/>
            </a:xfrm>
            <a:prstGeom prst="ellipse">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ea typeface="Open Sans Semibold" panose="020B0706030804020204" pitchFamily="34" charset="0"/>
                  <a:cs typeface="Open Sans Semibold" panose="020B0706030804020204" pitchFamily="34" charset="0"/>
                </a:rPr>
                <a:t>4</a:t>
              </a:r>
              <a:endParaRPr lang="en-GB" sz="2400" dirty="0">
                <a:solidFill>
                  <a:schemeClr val="bg2"/>
                </a:solidFill>
                <a:ea typeface="Open Sans Semibold" panose="020B0706030804020204" pitchFamily="34" charset="0"/>
                <a:cs typeface="Open Sans Semibold" panose="020B0706030804020204" pitchFamily="34" charset="0"/>
              </a:endParaRPr>
            </a:p>
          </p:txBody>
        </p:sp>
        <p:sp>
          <p:nvSpPr>
            <p:cNvPr id="24" name="TextBox 23">
              <a:extLst>
                <a:ext uri="{FF2B5EF4-FFF2-40B4-BE49-F238E27FC236}">
                  <a16:creationId xmlns:a16="http://schemas.microsoft.com/office/drawing/2014/main" id="{49C9F154-DD72-4F38-A684-8DB388F1C033}"/>
                </a:ext>
              </a:extLst>
            </p:cNvPr>
            <p:cNvSpPr txBox="1"/>
            <p:nvPr/>
          </p:nvSpPr>
          <p:spPr>
            <a:xfrm>
              <a:off x="6726652" y="2707027"/>
              <a:ext cx="5442130" cy="338554"/>
            </a:xfrm>
            <a:prstGeom prst="rect">
              <a:avLst/>
            </a:prstGeom>
            <a:noFill/>
          </p:spPr>
          <p:txBody>
            <a:bodyPr wrap="square" rtlCol="0">
              <a:spAutoFit/>
            </a:bodyPr>
            <a:lstStyle/>
            <a:p>
              <a:r>
                <a:rPr lang="en-GB" sz="1600" dirty="0">
                  <a:ea typeface="Open Sans Semibold" panose="020B0706030804020204" pitchFamily="34" charset="0"/>
                  <a:cs typeface="Open Sans Semibold" panose="020B0706030804020204" pitchFamily="34" charset="0"/>
                </a:rPr>
                <a:t>Does the project have the necessary senior support?</a:t>
              </a:r>
            </a:p>
          </p:txBody>
        </p:sp>
        <p:sp>
          <p:nvSpPr>
            <p:cNvPr id="27" name="Oval 26"/>
            <p:cNvSpPr/>
            <p:nvPr/>
          </p:nvSpPr>
          <p:spPr>
            <a:xfrm>
              <a:off x="6148600" y="2601779"/>
              <a:ext cx="549051" cy="549051"/>
            </a:xfrm>
            <a:prstGeom prst="ellipse">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ea typeface="Open Sans Semibold" panose="020B0706030804020204" pitchFamily="34" charset="0"/>
                  <a:cs typeface="Open Sans Semibold" panose="020B0706030804020204" pitchFamily="34" charset="0"/>
                </a:rPr>
                <a:t>5</a:t>
              </a:r>
              <a:endParaRPr lang="en-GB" sz="2400" dirty="0">
                <a:solidFill>
                  <a:schemeClr val="bg2"/>
                </a:solidFill>
                <a:ea typeface="Open Sans Semibold" panose="020B0706030804020204" pitchFamily="34" charset="0"/>
                <a:cs typeface="Open Sans Semibold" panose="020B0706030804020204" pitchFamily="34" charset="0"/>
              </a:endParaRPr>
            </a:p>
          </p:txBody>
        </p:sp>
        <p:sp>
          <p:nvSpPr>
            <p:cNvPr id="28" name="TextBox 27">
              <a:extLst>
                <a:ext uri="{FF2B5EF4-FFF2-40B4-BE49-F238E27FC236}">
                  <a16:creationId xmlns:a16="http://schemas.microsoft.com/office/drawing/2014/main" id="{49C9F154-DD72-4F38-A684-8DB388F1C033}"/>
                </a:ext>
              </a:extLst>
            </p:cNvPr>
            <p:cNvSpPr txBox="1"/>
            <p:nvPr/>
          </p:nvSpPr>
          <p:spPr>
            <a:xfrm>
              <a:off x="6726652" y="3364652"/>
              <a:ext cx="5442130" cy="584775"/>
            </a:xfrm>
            <a:prstGeom prst="rect">
              <a:avLst/>
            </a:prstGeom>
            <a:noFill/>
          </p:spPr>
          <p:txBody>
            <a:bodyPr wrap="square" rtlCol="0">
              <a:spAutoFit/>
            </a:bodyPr>
            <a:lstStyle/>
            <a:p>
              <a:r>
                <a:rPr lang="en-GB" sz="1600" dirty="0">
                  <a:ea typeface="Open Sans Semibold" panose="020B0706030804020204" pitchFamily="34" charset="0"/>
                  <a:cs typeface="Open Sans Semibold" panose="020B0706030804020204" pitchFamily="34" charset="0"/>
                </a:rPr>
                <a:t>Does the department have the resources to support the project?</a:t>
              </a:r>
            </a:p>
          </p:txBody>
        </p:sp>
        <p:sp>
          <p:nvSpPr>
            <p:cNvPr id="29" name="Oval 28"/>
            <p:cNvSpPr/>
            <p:nvPr/>
          </p:nvSpPr>
          <p:spPr>
            <a:xfrm>
              <a:off x="6148600" y="3382513"/>
              <a:ext cx="549051" cy="549051"/>
            </a:xfrm>
            <a:prstGeom prst="ellipse">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ea typeface="Open Sans Semibold" panose="020B0706030804020204" pitchFamily="34" charset="0"/>
                  <a:cs typeface="Open Sans Semibold" panose="020B0706030804020204" pitchFamily="34" charset="0"/>
                </a:rPr>
                <a:t>6</a:t>
              </a:r>
              <a:endParaRPr lang="en-GB" sz="2400" dirty="0">
                <a:solidFill>
                  <a:schemeClr val="bg2"/>
                </a:solidFill>
                <a:ea typeface="Open Sans Semibold" panose="020B0706030804020204" pitchFamily="34" charset="0"/>
                <a:cs typeface="Open Sans Semibold" panose="020B0706030804020204" pitchFamily="34" charset="0"/>
              </a:endParaRPr>
            </a:p>
          </p:txBody>
        </p:sp>
        <p:sp>
          <p:nvSpPr>
            <p:cNvPr id="30" name="TextBox 29">
              <a:extLst>
                <a:ext uri="{FF2B5EF4-FFF2-40B4-BE49-F238E27FC236}">
                  <a16:creationId xmlns:a16="http://schemas.microsoft.com/office/drawing/2014/main" id="{49C9F154-DD72-4F38-A684-8DB388F1C033}"/>
                </a:ext>
              </a:extLst>
            </p:cNvPr>
            <p:cNvSpPr txBox="1"/>
            <p:nvPr/>
          </p:nvSpPr>
          <p:spPr>
            <a:xfrm>
              <a:off x="6726652" y="4216041"/>
              <a:ext cx="5442130" cy="338554"/>
            </a:xfrm>
            <a:prstGeom prst="rect">
              <a:avLst/>
            </a:prstGeom>
            <a:noFill/>
          </p:spPr>
          <p:txBody>
            <a:bodyPr wrap="square" rtlCol="0">
              <a:spAutoFit/>
            </a:bodyPr>
            <a:lstStyle/>
            <a:p>
              <a:r>
                <a:rPr lang="en-GB" sz="1600" dirty="0">
                  <a:ea typeface="Open Sans Semibold" panose="020B0706030804020204" pitchFamily="34" charset="0"/>
                  <a:cs typeface="Open Sans Semibold" panose="020B0706030804020204" pitchFamily="34" charset="0"/>
                </a:rPr>
                <a:t>Could someone else deliver better outcomes?</a:t>
              </a:r>
            </a:p>
          </p:txBody>
        </p:sp>
        <p:sp>
          <p:nvSpPr>
            <p:cNvPr id="31" name="Oval 30"/>
            <p:cNvSpPr/>
            <p:nvPr/>
          </p:nvSpPr>
          <p:spPr>
            <a:xfrm>
              <a:off x="6148600" y="4110793"/>
              <a:ext cx="549051" cy="549051"/>
            </a:xfrm>
            <a:prstGeom prst="ellipse">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ea typeface="Open Sans Semibold" panose="020B0706030804020204" pitchFamily="34" charset="0"/>
                  <a:cs typeface="Open Sans Semibold" panose="020B0706030804020204" pitchFamily="34" charset="0"/>
                </a:rPr>
                <a:t>7</a:t>
              </a:r>
              <a:endParaRPr lang="en-GB" sz="2400" dirty="0">
                <a:solidFill>
                  <a:schemeClr val="bg2"/>
                </a:solidFill>
                <a:ea typeface="Open Sans Semibold" panose="020B0706030804020204" pitchFamily="34" charset="0"/>
                <a:cs typeface="Open Sans Semibold" panose="020B0706030804020204" pitchFamily="34" charset="0"/>
              </a:endParaRPr>
            </a:p>
          </p:txBody>
        </p:sp>
        <p:sp>
          <p:nvSpPr>
            <p:cNvPr id="32" name="TextBox 31">
              <a:extLst>
                <a:ext uri="{FF2B5EF4-FFF2-40B4-BE49-F238E27FC236}">
                  <a16:creationId xmlns:a16="http://schemas.microsoft.com/office/drawing/2014/main" id="{49C9F154-DD72-4F38-A684-8DB388F1C033}"/>
                </a:ext>
              </a:extLst>
            </p:cNvPr>
            <p:cNvSpPr txBox="1"/>
            <p:nvPr/>
          </p:nvSpPr>
          <p:spPr>
            <a:xfrm>
              <a:off x="6726652" y="4944319"/>
              <a:ext cx="5442130" cy="584775"/>
            </a:xfrm>
            <a:prstGeom prst="rect">
              <a:avLst/>
            </a:prstGeom>
            <a:noFill/>
          </p:spPr>
          <p:txBody>
            <a:bodyPr wrap="square" rtlCol="0">
              <a:spAutoFit/>
            </a:bodyPr>
            <a:lstStyle/>
            <a:p>
              <a:r>
                <a:rPr lang="en-GB" sz="1600" dirty="0">
                  <a:ea typeface="Open Sans Semibold" panose="020B0706030804020204" pitchFamily="34" charset="0"/>
                  <a:cs typeface="Open Sans Semibold" panose="020B0706030804020204" pitchFamily="34" charset="0"/>
                </a:rPr>
                <a:t>Does the department have capacity to follow up with recommendations/outcomes when the project ends?</a:t>
              </a:r>
            </a:p>
          </p:txBody>
        </p:sp>
        <p:sp>
          <p:nvSpPr>
            <p:cNvPr id="33" name="Oval 32"/>
            <p:cNvSpPr/>
            <p:nvPr/>
          </p:nvSpPr>
          <p:spPr>
            <a:xfrm>
              <a:off x="6148600" y="4962182"/>
              <a:ext cx="549051" cy="549051"/>
            </a:xfrm>
            <a:prstGeom prst="ellipse">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ea typeface="Open Sans Semibold" panose="020B0706030804020204" pitchFamily="34" charset="0"/>
                  <a:cs typeface="Open Sans Semibold" panose="020B0706030804020204" pitchFamily="34" charset="0"/>
                </a:rPr>
                <a:t>8</a:t>
              </a:r>
              <a:endParaRPr lang="en-GB" sz="2400" dirty="0">
                <a:solidFill>
                  <a:schemeClr val="bg2"/>
                </a:solidFill>
                <a:ea typeface="Open Sans Semibold" panose="020B0706030804020204" pitchFamily="34" charset="0"/>
                <a:cs typeface="Open Sans Semibold" panose="020B0706030804020204" pitchFamily="34" charset="0"/>
              </a:endParaRPr>
            </a:p>
          </p:txBody>
        </p:sp>
      </p:gr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44"/>
            <a:ext cx="3573517" cy="495557"/>
          </a:xfrm>
          <a:prstGeom prst="rect">
            <a:avLst/>
          </a:prstGeom>
        </p:spPr>
      </p:pic>
    </p:spTree>
    <p:extLst>
      <p:ext uri="{BB962C8B-B14F-4D97-AF65-F5344CB8AC3E}">
        <p14:creationId xmlns:p14="http://schemas.microsoft.com/office/powerpoint/2010/main" val="1465362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2" y="572400"/>
            <a:ext cx="8107612" cy="900000"/>
          </a:xfrm>
        </p:spPr>
        <p:txBody>
          <a:bodyPr>
            <a:noAutofit/>
          </a:bodyPr>
          <a:lstStyle/>
          <a:p>
            <a:r>
              <a:rPr lang="en-US" sz="2800" dirty="0">
                <a:solidFill>
                  <a:schemeClr val="bg2"/>
                </a:solidFill>
                <a:latin typeface="+mn-lt"/>
                <a:ea typeface="Open Sans" panose="020B0606030504020204" pitchFamily="34" charset="0"/>
                <a:cs typeface="Open Sans" panose="020B0606030504020204" pitchFamily="34" charset="0"/>
              </a:rPr>
              <a:t>The structure of this report:</a:t>
            </a:r>
          </a:p>
        </p:txBody>
      </p:sp>
      <p:sp>
        <p:nvSpPr>
          <p:cNvPr id="6" name="Footer Placeholder 12"/>
          <p:cNvSpPr>
            <a:spLocks noGrp="1"/>
          </p:cNvSpPr>
          <p:nvPr>
            <p:ph type="ftr" sz="quarter" idx="3"/>
          </p:nvPr>
        </p:nvSpPr>
        <p:spPr>
          <a:xfrm>
            <a:off x="720002" y="6476400"/>
            <a:ext cx="4416000" cy="246860"/>
          </a:xfrm>
        </p:spPr>
        <p:txBody>
          <a:bodyPr/>
          <a:lstStyle/>
          <a:p>
            <a:pPr marL="0" indent="0">
              <a:buNone/>
            </a:pPr>
            <a:r>
              <a:rPr lang="en-GB" sz="1050" dirty="0">
                <a:ea typeface="Open Sans" panose="020B0606030504020204" pitchFamily="34" charset="0"/>
                <a:cs typeface="Open Sans" panose="020B0606030504020204" pitchFamily="34" charset="0"/>
              </a:rPr>
              <a:t>Managing consultants</a:t>
            </a:r>
            <a:endParaRPr lang="en-US" sz="1050" dirty="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546" y="1713297"/>
            <a:ext cx="7924627" cy="3712813"/>
          </a:xfrm>
          <a:prstGeom prst="rect">
            <a:avLst/>
          </a:prstGeom>
        </p:spPr>
      </p:pic>
    </p:spTree>
    <p:extLst>
      <p:ext uri="{BB962C8B-B14F-4D97-AF65-F5344CB8AC3E}">
        <p14:creationId xmlns:p14="http://schemas.microsoft.com/office/powerpoint/2010/main" val="3631502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2" y="572400"/>
            <a:ext cx="8107612" cy="900000"/>
          </a:xfrm>
        </p:spPr>
        <p:txBody>
          <a:bodyPr>
            <a:noAutofit/>
          </a:bodyPr>
          <a:lstStyle/>
          <a:p>
            <a:r>
              <a:rPr lang="en-US" sz="2800" dirty="0">
                <a:solidFill>
                  <a:schemeClr val="bg2"/>
                </a:solidFill>
                <a:ea typeface="Open Sans" panose="020B0606030504020204" pitchFamily="34" charset="0"/>
                <a:cs typeface="Open Sans" panose="020B0606030504020204" pitchFamily="34" charset="0"/>
              </a:rPr>
              <a:t>Know what you are buying</a:t>
            </a:r>
          </a:p>
        </p:txBody>
      </p:sp>
      <p:sp>
        <p:nvSpPr>
          <p:cNvPr id="18" name="Footer Placeholder 12"/>
          <p:cNvSpPr>
            <a:spLocks noGrp="1"/>
          </p:cNvSpPr>
          <p:nvPr>
            <p:ph type="ftr" sz="quarter" idx="3"/>
          </p:nvPr>
        </p:nvSpPr>
        <p:spPr>
          <a:xfrm>
            <a:off x="720002" y="6473215"/>
            <a:ext cx="4416000" cy="246860"/>
          </a:xfrm>
        </p:spPr>
        <p:txBody>
          <a:bodyPr/>
          <a:lstStyle/>
          <a:p>
            <a:pPr marL="0" indent="0">
              <a:buNone/>
            </a:pPr>
            <a:r>
              <a:rPr lang="en-GB" sz="1050" dirty="0">
                <a:latin typeface="+mj-lt"/>
                <a:ea typeface="Open Sans" panose="020B0606030504020204" pitchFamily="34" charset="0"/>
                <a:cs typeface="Open Sans" panose="020B0606030504020204" pitchFamily="34" charset="0"/>
              </a:rPr>
              <a:t>Managing consultants</a:t>
            </a:r>
            <a:endParaRPr lang="en-US" sz="1050" dirty="0">
              <a:latin typeface="+mj-lt"/>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CF7376A-F9A0-4EF9-A970-09CCB344E4E5}"/>
              </a:ext>
            </a:extLst>
          </p:cNvPr>
          <p:cNvSpPr txBox="1"/>
          <p:nvPr/>
        </p:nvSpPr>
        <p:spPr>
          <a:xfrm>
            <a:off x="644434" y="1171826"/>
            <a:ext cx="10903131" cy="923330"/>
          </a:xfrm>
          <a:prstGeom prst="rect">
            <a:avLst/>
          </a:prstGeom>
          <a:noFill/>
        </p:spPr>
        <p:txBody>
          <a:bodyPr wrap="square" rtlCol="0">
            <a:spAutoFit/>
          </a:bodyPr>
          <a:lstStyle/>
          <a:p>
            <a:r>
              <a:rPr lang="en-GB" dirty="0">
                <a:latin typeface="+mj-lt"/>
                <a:ea typeface="Open Sans Semibold" panose="020B0706030804020204" pitchFamily="34" charset="0"/>
                <a:cs typeface="Open Sans Semibold" panose="020B0706030804020204" pitchFamily="34" charset="0"/>
              </a:rPr>
              <a:t>A project’s success and value are sometimes determined before consultants turn up for their first day. The bidding process is critical to setting up a successful project – and it is the stage where the client has the greatest leverage. There are some key pitfalls to avoid, and ways to make the most of this leverage: </a:t>
            </a:r>
          </a:p>
        </p:txBody>
      </p:sp>
      <p:sp>
        <p:nvSpPr>
          <p:cNvPr id="20" name="Rectangle: Rounded Corners 19">
            <a:extLst>
              <a:ext uri="{FF2B5EF4-FFF2-40B4-BE49-F238E27FC236}">
                <a16:creationId xmlns:a16="http://schemas.microsoft.com/office/drawing/2014/main" id="{FD6ADF93-0EAE-4735-8DFE-4B80CF7805A8}"/>
              </a:ext>
            </a:extLst>
          </p:cNvPr>
          <p:cNvSpPr/>
          <p:nvPr/>
        </p:nvSpPr>
        <p:spPr>
          <a:xfrm>
            <a:off x="644434" y="2188623"/>
            <a:ext cx="4960499" cy="44096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mj-lt"/>
                <a:ea typeface="Open Sans" panose="020B0606030504020204" pitchFamily="34" charset="0"/>
                <a:cs typeface="Open Sans" panose="020B0606030504020204" pitchFamily="34" charset="0"/>
              </a:rPr>
              <a:t>Have clear specifications</a:t>
            </a:r>
          </a:p>
        </p:txBody>
      </p:sp>
      <p:sp>
        <p:nvSpPr>
          <p:cNvPr id="23" name="Rectangle: Rounded Corners 22">
            <a:extLst>
              <a:ext uri="{FF2B5EF4-FFF2-40B4-BE49-F238E27FC236}">
                <a16:creationId xmlns:a16="http://schemas.microsoft.com/office/drawing/2014/main" id="{5D3FED1B-0AEC-49EE-A013-3BCE4B3F9B13}"/>
              </a:ext>
            </a:extLst>
          </p:cNvPr>
          <p:cNvSpPr/>
          <p:nvPr/>
        </p:nvSpPr>
        <p:spPr>
          <a:xfrm>
            <a:off x="644432" y="3918923"/>
            <a:ext cx="4960499" cy="20764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0" rtlCol="0" anchor="t"/>
          <a:lstStyle/>
          <a:p>
            <a:r>
              <a:rPr lang="en-GB" sz="1200" b="1" dirty="0">
                <a:solidFill>
                  <a:schemeClr val="tx1"/>
                </a:solidFill>
                <a:latin typeface="+mj-lt"/>
                <a:ea typeface="Open Sans" panose="020B0606030504020204" pitchFamily="34" charset="0"/>
                <a:cs typeface="Open Sans" panose="020B0606030504020204" pitchFamily="34" charset="0"/>
              </a:rPr>
              <a:t>Build regular outputs and products into the agreement. Do not leave them to be defined as the project goes along and delivered all at the end. </a:t>
            </a:r>
            <a:r>
              <a:rPr lang="en-GB" sz="1200" dirty="0">
                <a:solidFill>
                  <a:schemeClr val="tx1"/>
                </a:solidFill>
                <a:latin typeface="+mj-lt"/>
                <a:ea typeface="Open Sans" panose="020B0606030504020204" pitchFamily="34" charset="0"/>
                <a:cs typeface="Open Sans" panose="020B0606030504020204" pitchFamily="34" charset="0"/>
              </a:rPr>
              <a:t>While it is sometimes right to leave space to adapt or refine these, a project needs clear structure and objectives.</a:t>
            </a:r>
          </a:p>
          <a:p>
            <a:endParaRPr lang="en-GB" sz="1200" dirty="0">
              <a:solidFill>
                <a:schemeClr val="tx1"/>
              </a:solidFill>
              <a:latin typeface="+mj-lt"/>
              <a:ea typeface="Open Sans" panose="020B0606030504020204" pitchFamily="34" charset="0"/>
              <a:cs typeface="Open Sans" panose="020B0606030504020204" pitchFamily="34" charset="0"/>
            </a:endParaRPr>
          </a:p>
          <a:p>
            <a:r>
              <a:rPr lang="en-GB" sz="1200" dirty="0">
                <a:solidFill>
                  <a:schemeClr val="tx1"/>
                </a:solidFill>
                <a:latin typeface="+mj-lt"/>
                <a:ea typeface="Open Sans" panose="020B0606030504020204" pitchFamily="34" charset="0"/>
                <a:cs typeface="Open Sans" panose="020B0606030504020204" pitchFamily="34" charset="0"/>
              </a:rPr>
              <a:t>Key tips </a:t>
            </a:r>
            <a:r>
              <a:rPr lang="en-GB" sz="1200" dirty="0" smtClean="0">
                <a:solidFill>
                  <a:schemeClr val="tx1"/>
                </a:solidFill>
                <a:latin typeface="+mj-lt"/>
                <a:ea typeface="Open Sans" panose="020B0606030504020204" pitchFamily="34" charset="0"/>
                <a:cs typeface="Open Sans" panose="020B0606030504020204" pitchFamily="34" charset="0"/>
              </a:rPr>
              <a:t>include:</a:t>
            </a:r>
          </a:p>
          <a:p>
            <a:pPr marL="171450" indent="-171450">
              <a:buFont typeface="Arial" panose="020B0604020202020204" pitchFamily="34" charset="0"/>
              <a:buChar char="•"/>
            </a:pPr>
            <a:r>
              <a:rPr lang="en-GB" sz="1200" b="1" dirty="0" smtClean="0">
                <a:solidFill>
                  <a:schemeClr val="tx1"/>
                </a:solidFill>
                <a:latin typeface="+mj-lt"/>
                <a:ea typeface="Open Sans" panose="020B0606030504020204" pitchFamily="34" charset="0"/>
                <a:cs typeface="Open Sans" panose="020B0606030504020204" pitchFamily="34" charset="0"/>
              </a:rPr>
              <a:t>Regular </a:t>
            </a:r>
            <a:r>
              <a:rPr lang="en-GB" sz="1200" b="1" dirty="0">
                <a:solidFill>
                  <a:schemeClr val="tx1"/>
                </a:solidFill>
                <a:latin typeface="+mj-lt"/>
                <a:ea typeface="Open Sans" panose="020B0606030504020204" pitchFamily="34" charset="0"/>
                <a:cs typeface="Open Sans" panose="020B0606030504020204" pitchFamily="34" charset="0"/>
              </a:rPr>
              <a:t>(e.g. fortnightly) formal review periods </a:t>
            </a:r>
            <a:r>
              <a:rPr lang="en-GB" sz="1200" dirty="0">
                <a:solidFill>
                  <a:schemeClr val="tx1"/>
                </a:solidFill>
                <a:latin typeface="+mj-lt"/>
                <a:ea typeface="Open Sans" panose="020B0606030504020204" pitchFamily="34" charset="0"/>
                <a:cs typeface="Open Sans" panose="020B0606030504020204" pitchFamily="34" charset="0"/>
              </a:rPr>
              <a:t>tied to outputs</a:t>
            </a:r>
          </a:p>
          <a:p>
            <a:pPr marL="171450" indent="-171450">
              <a:buFont typeface="Arial" panose="020B0604020202020204" pitchFamily="34" charset="0"/>
              <a:buChar char="•"/>
            </a:pPr>
            <a:r>
              <a:rPr lang="en-GB" sz="1200" dirty="0">
                <a:solidFill>
                  <a:schemeClr val="tx1"/>
                </a:solidFill>
                <a:latin typeface="+mj-lt"/>
                <a:ea typeface="Open Sans" panose="020B0606030504020204" pitchFamily="34" charset="0"/>
                <a:cs typeface="Open Sans" panose="020B0606030504020204" pitchFamily="34" charset="0"/>
              </a:rPr>
              <a:t>Building in possible </a:t>
            </a:r>
            <a:r>
              <a:rPr lang="en-GB" sz="1200" b="1" dirty="0">
                <a:solidFill>
                  <a:schemeClr val="tx1"/>
                </a:solidFill>
                <a:latin typeface="+mj-lt"/>
                <a:ea typeface="Open Sans" panose="020B0606030504020204" pitchFamily="34" charset="0"/>
                <a:cs typeface="Open Sans" panose="020B0606030504020204" pitchFamily="34" charset="0"/>
              </a:rPr>
              <a:t>remedies if outputs slip</a:t>
            </a:r>
          </a:p>
        </p:txBody>
      </p:sp>
      <p:sp>
        <p:nvSpPr>
          <p:cNvPr id="24" name="Rectangle: Rounded Corners 23">
            <a:extLst>
              <a:ext uri="{FF2B5EF4-FFF2-40B4-BE49-F238E27FC236}">
                <a16:creationId xmlns:a16="http://schemas.microsoft.com/office/drawing/2014/main" id="{463AAD4C-012E-42B7-BAB0-DE07071A1BC4}"/>
              </a:ext>
            </a:extLst>
          </p:cNvPr>
          <p:cNvSpPr/>
          <p:nvPr/>
        </p:nvSpPr>
        <p:spPr>
          <a:xfrm>
            <a:off x="644434" y="3771932"/>
            <a:ext cx="4960499" cy="440967"/>
          </a:xfrm>
          <a:prstGeom prst="roundRect">
            <a:avLst/>
          </a:prstGeom>
          <a:solidFill>
            <a:schemeClr val="bg2"/>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mj-lt"/>
              </a:rPr>
              <a:t>Ensure regular ‘deliverables’</a:t>
            </a:r>
          </a:p>
        </p:txBody>
      </p:sp>
      <p:sp>
        <p:nvSpPr>
          <p:cNvPr id="27" name="Rectangle: Rounded Corners 26">
            <a:extLst>
              <a:ext uri="{FF2B5EF4-FFF2-40B4-BE49-F238E27FC236}">
                <a16:creationId xmlns:a16="http://schemas.microsoft.com/office/drawing/2014/main" id="{10E3E198-8F5F-4B1E-9424-5BD081FA92ED}"/>
              </a:ext>
            </a:extLst>
          </p:cNvPr>
          <p:cNvSpPr/>
          <p:nvPr/>
        </p:nvSpPr>
        <p:spPr>
          <a:xfrm>
            <a:off x="6562714" y="3918923"/>
            <a:ext cx="4960499" cy="1929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0" rtlCol="0" anchor="t"/>
          <a:lstStyle/>
          <a:p>
            <a:r>
              <a:rPr lang="en-GB" sz="1200" dirty="0">
                <a:solidFill>
                  <a:schemeClr val="tx1"/>
                </a:solidFill>
                <a:latin typeface="+mj-lt"/>
                <a:ea typeface="Open Sans" panose="020B0606030504020204" pitchFamily="34" charset="0"/>
                <a:cs typeface="Open Sans" panose="020B0606030504020204" pitchFamily="34" charset="0"/>
              </a:rPr>
              <a:t>Make sure the contract covers the intellectual property of what is delivered. </a:t>
            </a:r>
            <a:r>
              <a:rPr lang="en-GB" sz="1200" b="1" dirty="0">
                <a:solidFill>
                  <a:schemeClr val="tx1"/>
                </a:solidFill>
                <a:latin typeface="+mj-lt"/>
                <a:ea typeface="Open Sans" panose="020B0606030504020204" pitchFamily="34" charset="0"/>
                <a:cs typeface="Open Sans" panose="020B0606030504020204" pitchFamily="34" charset="0"/>
              </a:rPr>
              <a:t>You should also make sure you agree that the underpinning analysis for each output is shared with you</a:t>
            </a:r>
            <a:r>
              <a:rPr lang="en-GB" sz="1200" dirty="0">
                <a:solidFill>
                  <a:schemeClr val="tx1"/>
                </a:solidFill>
                <a:latin typeface="+mj-lt"/>
                <a:ea typeface="Open Sans" panose="020B0606030504020204" pitchFamily="34" charset="0"/>
                <a:cs typeface="Open Sans" panose="020B0606030504020204" pitchFamily="34" charset="0"/>
              </a:rPr>
              <a:t>.</a:t>
            </a:r>
          </a:p>
          <a:p>
            <a:endParaRPr lang="en-GB" sz="1200" dirty="0">
              <a:solidFill>
                <a:schemeClr val="tx1"/>
              </a:solidFill>
              <a:latin typeface="+mj-lt"/>
              <a:ea typeface="Open Sans" panose="020B0606030504020204" pitchFamily="34" charset="0"/>
              <a:cs typeface="Open Sans" panose="020B0606030504020204" pitchFamily="34" charset="0"/>
            </a:endParaRPr>
          </a:p>
          <a:p>
            <a:r>
              <a:rPr lang="en-GB" sz="1200" dirty="0">
                <a:solidFill>
                  <a:schemeClr val="tx1"/>
                </a:solidFill>
                <a:latin typeface="+mj-lt"/>
                <a:ea typeface="Open Sans" panose="020B0606030504020204" pitchFamily="34" charset="0"/>
                <a:cs typeface="Open Sans" panose="020B0606030504020204" pitchFamily="34" charset="0"/>
              </a:rPr>
              <a:t>You need to </a:t>
            </a:r>
            <a:r>
              <a:rPr lang="en-GB" sz="1200" b="1" dirty="0">
                <a:solidFill>
                  <a:schemeClr val="tx1"/>
                </a:solidFill>
                <a:latin typeface="+mj-lt"/>
                <a:ea typeface="Open Sans" panose="020B0606030504020204" pitchFamily="34" charset="0"/>
                <a:cs typeface="Open Sans" panose="020B0606030504020204" pitchFamily="34" charset="0"/>
              </a:rPr>
              <a:t>know what sits behind the summary findings</a:t>
            </a:r>
            <a:r>
              <a:rPr lang="en-GB" sz="1200" dirty="0">
                <a:solidFill>
                  <a:schemeClr val="tx1"/>
                </a:solidFill>
                <a:latin typeface="+mj-lt"/>
                <a:ea typeface="Open Sans" panose="020B0606030504020204" pitchFamily="34" charset="0"/>
                <a:cs typeface="Open Sans" panose="020B0606030504020204" pitchFamily="34" charset="0"/>
              </a:rPr>
              <a:t>, what the core assumptions are and why the conclusions have been come to. Asking for this later will likely come at a cost.</a:t>
            </a:r>
          </a:p>
        </p:txBody>
      </p:sp>
      <p:sp>
        <p:nvSpPr>
          <p:cNvPr id="28" name="Rectangle: Rounded Corners 27">
            <a:extLst>
              <a:ext uri="{FF2B5EF4-FFF2-40B4-BE49-F238E27FC236}">
                <a16:creationId xmlns:a16="http://schemas.microsoft.com/office/drawing/2014/main" id="{F099BDB8-29D9-4B27-9C01-C66140A72351}"/>
              </a:ext>
            </a:extLst>
          </p:cNvPr>
          <p:cNvSpPr/>
          <p:nvPr/>
        </p:nvSpPr>
        <p:spPr>
          <a:xfrm>
            <a:off x="6587066" y="3771932"/>
            <a:ext cx="4960499" cy="440967"/>
          </a:xfrm>
          <a:prstGeom prst="roundRect">
            <a:avLst/>
          </a:prstGeom>
          <a:solidFill>
            <a:schemeClr val="bg2"/>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mj-lt"/>
                <a:ea typeface="Open Sans" panose="020B0606030504020204" pitchFamily="34" charset="0"/>
                <a:cs typeface="Open Sans" panose="020B0606030504020204" pitchFamily="34" charset="0"/>
              </a:rPr>
              <a:t>Own the intellectual property and analysis</a:t>
            </a:r>
          </a:p>
        </p:txBody>
      </p:sp>
      <p:sp>
        <p:nvSpPr>
          <p:cNvPr id="29" name="Rectangle: Rounded Corners 28">
            <a:extLst>
              <a:ext uri="{FF2B5EF4-FFF2-40B4-BE49-F238E27FC236}">
                <a16:creationId xmlns:a16="http://schemas.microsoft.com/office/drawing/2014/main" id="{CA98B0B4-0E9A-4E68-9368-D0DE7F6C19F3}"/>
              </a:ext>
            </a:extLst>
          </p:cNvPr>
          <p:cNvSpPr/>
          <p:nvPr/>
        </p:nvSpPr>
        <p:spPr>
          <a:xfrm>
            <a:off x="6562713" y="2412965"/>
            <a:ext cx="4960499" cy="11609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0" rtlCol="0" anchor="t"/>
          <a:lstStyle/>
          <a:p>
            <a:r>
              <a:rPr lang="en-GB" sz="1200" dirty="0">
                <a:solidFill>
                  <a:schemeClr val="tx1"/>
                </a:solidFill>
                <a:latin typeface="+mj-lt"/>
                <a:ea typeface="Open Sans" panose="020B0606030504020204" pitchFamily="34" charset="0"/>
                <a:cs typeface="Open Sans" panose="020B0606030504020204" pitchFamily="34" charset="0"/>
              </a:rPr>
              <a:t>Most agreements will include commitments you must meet as the client – for example timely access to people and documents. </a:t>
            </a:r>
            <a:r>
              <a:rPr lang="en-GB" sz="1200" b="1" dirty="0">
                <a:solidFill>
                  <a:schemeClr val="tx1"/>
                </a:solidFill>
                <a:latin typeface="+mj-lt"/>
                <a:ea typeface="Open Sans" panose="020B0606030504020204" pitchFamily="34" charset="0"/>
                <a:cs typeface="Open Sans" panose="020B0606030504020204" pitchFamily="34" charset="0"/>
              </a:rPr>
              <a:t>You need to be confident you can keep to these – if not, you will end up with a bigger bill</a:t>
            </a:r>
            <a:r>
              <a:rPr lang="en-GB" sz="1200" dirty="0">
                <a:solidFill>
                  <a:schemeClr val="tx1"/>
                </a:solidFill>
                <a:latin typeface="+mj-lt"/>
                <a:ea typeface="Open Sans" panose="020B0606030504020204" pitchFamily="34" charset="0"/>
                <a:cs typeface="Open Sans" panose="020B0606030504020204" pitchFamily="34" charset="0"/>
              </a:rPr>
              <a:t>.</a:t>
            </a:r>
          </a:p>
        </p:txBody>
      </p:sp>
      <p:sp>
        <p:nvSpPr>
          <p:cNvPr id="30" name="Rectangle: Rounded Corners 29">
            <a:extLst>
              <a:ext uri="{FF2B5EF4-FFF2-40B4-BE49-F238E27FC236}">
                <a16:creationId xmlns:a16="http://schemas.microsoft.com/office/drawing/2014/main" id="{7212F3AF-827F-4091-A4FB-C365C5805FC2}"/>
              </a:ext>
            </a:extLst>
          </p:cNvPr>
          <p:cNvSpPr/>
          <p:nvPr/>
        </p:nvSpPr>
        <p:spPr>
          <a:xfrm>
            <a:off x="6562714" y="2188623"/>
            <a:ext cx="4960499" cy="44096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mj-lt"/>
                <a:ea typeface="Open Sans" panose="020B0606030504020204" pitchFamily="34" charset="0"/>
                <a:cs typeface="Open Sans" panose="020B0606030504020204" pitchFamily="34" charset="0"/>
              </a:rPr>
              <a:t>Be clear on your responsibilities</a:t>
            </a:r>
          </a:p>
        </p:txBody>
      </p:sp>
      <p:sp>
        <p:nvSpPr>
          <p:cNvPr id="3" name="TextBox 2"/>
          <p:cNvSpPr txBox="1"/>
          <p:nvPr/>
        </p:nvSpPr>
        <p:spPr>
          <a:xfrm>
            <a:off x="644433" y="2725893"/>
            <a:ext cx="4960499" cy="830997"/>
          </a:xfrm>
          <a:prstGeom prst="rect">
            <a:avLst/>
          </a:prstGeom>
          <a:noFill/>
        </p:spPr>
        <p:txBody>
          <a:bodyPr wrap="square" rtlCol="0">
            <a:spAutoFit/>
          </a:bodyPr>
          <a:lstStyle/>
          <a:p>
            <a:r>
              <a:rPr lang="en-GB" sz="1200" dirty="0">
                <a:latin typeface="+mj-lt"/>
                <a:ea typeface="Open Sans" panose="020B0606030504020204" pitchFamily="34" charset="0"/>
                <a:cs typeface="Open Sans" panose="020B0606030504020204" pitchFamily="34" charset="0"/>
              </a:rPr>
              <a:t>It is critical you have a detailed understanding of what outputs you want to be delivered</a:t>
            </a:r>
            <a:r>
              <a:rPr lang="en-GB" sz="1200" b="1" dirty="0">
                <a:latin typeface="+mj-lt"/>
                <a:ea typeface="Open Sans" panose="020B0606030504020204" pitchFamily="34" charset="0"/>
                <a:cs typeface="Open Sans" panose="020B0606030504020204" pitchFamily="34" charset="0"/>
              </a:rPr>
              <a:t>. Adding or changing later will mean additional costs of the extra work</a:t>
            </a:r>
            <a:r>
              <a:rPr lang="en-GB" sz="1200" dirty="0">
                <a:latin typeface="+mj-lt"/>
                <a:ea typeface="Open Sans" panose="020B0606030504020204" pitchFamily="34" charset="0"/>
                <a:cs typeface="Open Sans" panose="020B0606030504020204" pitchFamily="34" charset="0"/>
              </a:rPr>
              <a:t> – and you will </a:t>
            </a:r>
            <a:r>
              <a:rPr lang="en-GB" sz="1200" dirty="0" smtClean="0">
                <a:latin typeface="+mj-lt"/>
                <a:ea typeface="Open Sans" panose="020B0606030504020204" pitchFamily="34" charset="0"/>
                <a:cs typeface="Open Sans" panose="020B0606030504020204" pitchFamily="34" charset="0"/>
              </a:rPr>
              <a:t>be </a:t>
            </a:r>
            <a:r>
              <a:rPr lang="en-GB" sz="1200" dirty="0">
                <a:latin typeface="+mj-lt"/>
                <a:ea typeface="Open Sans" panose="020B0606030504020204" pitchFamily="34" charset="0"/>
                <a:cs typeface="Open Sans" panose="020B0606030504020204" pitchFamily="34" charset="0"/>
              </a:rPr>
              <a:t>in a weaker position to bargain once the project is underway.</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44"/>
            <a:ext cx="3573516" cy="495557"/>
          </a:xfrm>
          <a:prstGeom prst="rect">
            <a:avLst/>
          </a:prstGeom>
        </p:spPr>
      </p:pic>
    </p:spTree>
    <p:extLst>
      <p:ext uri="{BB962C8B-B14F-4D97-AF65-F5344CB8AC3E}">
        <p14:creationId xmlns:p14="http://schemas.microsoft.com/office/powerpoint/2010/main" val="1414818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2" y="572400"/>
            <a:ext cx="8107612" cy="900000"/>
          </a:xfrm>
        </p:spPr>
        <p:txBody>
          <a:bodyPr>
            <a:noAutofit/>
          </a:bodyPr>
          <a:lstStyle/>
          <a:p>
            <a:r>
              <a:rPr lang="en-US" sz="2800" dirty="0">
                <a:solidFill>
                  <a:schemeClr val="bg2"/>
                </a:solidFill>
                <a:ea typeface="Open Sans" panose="020B0606030504020204" pitchFamily="34" charset="0"/>
                <a:cs typeface="Open Sans" panose="020B0606030504020204" pitchFamily="34" charset="0"/>
              </a:rPr>
              <a:t>Know who you are buying</a:t>
            </a:r>
          </a:p>
        </p:txBody>
      </p:sp>
      <p:sp>
        <p:nvSpPr>
          <p:cNvPr id="15" name="Footer Placeholder 12"/>
          <p:cNvSpPr>
            <a:spLocks noGrp="1"/>
          </p:cNvSpPr>
          <p:nvPr>
            <p:ph type="ftr" sz="quarter" idx="3"/>
          </p:nvPr>
        </p:nvSpPr>
        <p:spPr>
          <a:xfrm>
            <a:off x="720002" y="6473215"/>
            <a:ext cx="4416000" cy="246860"/>
          </a:xfrm>
        </p:spPr>
        <p:txBody>
          <a:bodyPr/>
          <a:lstStyle/>
          <a:p>
            <a:pPr marL="0" indent="0">
              <a:buNone/>
            </a:pPr>
            <a:r>
              <a:rPr lang="en-GB" sz="1050" dirty="0">
                <a:latin typeface="+mj-lt"/>
                <a:ea typeface="Open Sans" panose="020B0606030504020204" pitchFamily="34" charset="0"/>
                <a:cs typeface="Open Sans" panose="020B0606030504020204" pitchFamily="34" charset="0"/>
              </a:rPr>
              <a:t>Managing consultants</a:t>
            </a:r>
            <a:endParaRPr lang="en-US" sz="1050" dirty="0">
              <a:latin typeface="+mj-lt"/>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CF7376A-F9A0-4EF9-A970-09CCB344E4E5}"/>
              </a:ext>
            </a:extLst>
          </p:cNvPr>
          <p:cNvSpPr txBox="1"/>
          <p:nvPr/>
        </p:nvSpPr>
        <p:spPr>
          <a:xfrm>
            <a:off x="644434" y="1192846"/>
            <a:ext cx="10903131" cy="1200329"/>
          </a:xfrm>
          <a:prstGeom prst="rect">
            <a:avLst/>
          </a:prstGeom>
          <a:noFill/>
        </p:spPr>
        <p:txBody>
          <a:bodyPr wrap="square" rtlCol="0">
            <a:spAutoFit/>
          </a:bodyPr>
          <a:lstStyle/>
          <a:p>
            <a:r>
              <a:rPr lang="en-GB" b="1" dirty="0">
                <a:latin typeface="+mj-lt"/>
                <a:ea typeface="Open Sans Semibold" panose="020B0706030804020204" pitchFamily="34" charset="0"/>
                <a:cs typeface="Open Sans Semibold" panose="020B0706030804020204" pitchFamily="34" charset="0"/>
              </a:rPr>
              <a:t>Most of the time you are – above all – paying for people to come in and do a job. Getting the right team – and the right firm – for the job is critical. It is also the way consultancies will be constructing their price – and attempting to secure profit. Here are some of the most important things to consider as you go through the tendering process:</a:t>
            </a:r>
          </a:p>
        </p:txBody>
      </p:sp>
      <p:sp>
        <p:nvSpPr>
          <p:cNvPr id="26" name="Rectangle: Rounded Corners 25">
            <a:extLst>
              <a:ext uri="{FF2B5EF4-FFF2-40B4-BE49-F238E27FC236}">
                <a16:creationId xmlns:a16="http://schemas.microsoft.com/office/drawing/2014/main" id="{10A97925-9245-431F-A212-5A71D10A99CA}"/>
              </a:ext>
            </a:extLst>
          </p:cNvPr>
          <p:cNvSpPr/>
          <p:nvPr/>
        </p:nvSpPr>
        <p:spPr>
          <a:xfrm>
            <a:off x="3657600" y="2215398"/>
            <a:ext cx="7671816" cy="4215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76000" rtlCol="0" anchor="t"/>
          <a:lstStyle/>
          <a:p>
            <a:r>
              <a:rPr lang="en-GB" sz="1400" dirty="0">
                <a:solidFill>
                  <a:schemeClr val="tx1"/>
                </a:solidFill>
                <a:latin typeface="+mj-lt"/>
                <a:ea typeface="Open Sans" panose="020B0606030504020204" pitchFamily="34" charset="0"/>
                <a:cs typeface="Open Sans" panose="020B0606030504020204" pitchFamily="34" charset="0"/>
              </a:rPr>
              <a:t>During the bidding process, you’ll be sent CVs from the supplier. To make sure you get the best team you can, you should:</a:t>
            </a:r>
          </a:p>
          <a:p>
            <a:endParaRPr lang="en-GB" sz="1400" dirty="0">
              <a:solidFill>
                <a:schemeClr val="tx1"/>
              </a:solidFill>
              <a:latin typeface="+mj-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400" dirty="0">
                <a:solidFill>
                  <a:schemeClr val="tx1"/>
                </a:solidFill>
                <a:latin typeface="+mj-lt"/>
                <a:ea typeface="Open Sans" panose="020B0606030504020204" pitchFamily="34" charset="0"/>
                <a:cs typeface="Open Sans" panose="020B0606030504020204" pitchFamily="34" charset="0"/>
              </a:rPr>
              <a:t>Get a guarantee that</a:t>
            </a:r>
            <a:r>
              <a:rPr lang="en-GB" sz="1400" b="1" dirty="0">
                <a:solidFill>
                  <a:schemeClr val="tx1"/>
                </a:solidFill>
                <a:latin typeface="+mj-lt"/>
                <a:ea typeface="Open Sans" panose="020B0606030504020204" pitchFamily="34" charset="0"/>
                <a:cs typeface="Open Sans" panose="020B0606030504020204" pitchFamily="34" charset="0"/>
              </a:rPr>
              <a:t> the team proposed in the bid will be the team that turns up on day one.</a:t>
            </a:r>
          </a:p>
          <a:p>
            <a:endParaRPr lang="en-GB" sz="1400" dirty="0">
              <a:solidFill>
                <a:schemeClr val="tx1"/>
              </a:solidFill>
              <a:latin typeface="+mj-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400" b="1" dirty="0">
                <a:solidFill>
                  <a:schemeClr val="tx1"/>
                </a:solidFill>
                <a:latin typeface="+mj-lt"/>
                <a:ea typeface="Open Sans" panose="020B0606030504020204" pitchFamily="34" charset="0"/>
                <a:cs typeface="Open Sans" panose="020B0606030504020204" pitchFamily="34" charset="0"/>
              </a:rPr>
              <a:t>Meet the core team</a:t>
            </a:r>
            <a:r>
              <a:rPr lang="en-GB" sz="1400" dirty="0">
                <a:solidFill>
                  <a:schemeClr val="tx1"/>
                </a:solidFill>
                <a:latin typeface="+mj-lt"/>
                <a:ea typeface="Open Sans" panose="020B0606030504020204" pitchFamily="34" charset="0"/>
                <a:cs typeface="Open Sans" panose="020B0606030504020204" pitchFamily="34" charset="0"/>
              </a:rPr>
              <a:t> – most importantly the consultant that will be running the project on a day-to-day basis (in addition to the partner).</a:t>
            </a:r>
          </a:p>
          <a:p>
            <a:endParaRPr lang="en-GB" sz="1400" dirty="0">
              <a:solidFill>
                <a:schemeClr val="tx1"/>
              </a:solidFill>
              <a:latin typeface="+mj-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400" dirty="0">
                <a:solidFill>
                  <a:schemeClr val="tx1"/>
                </a:solidFill>
                <a:latin typeface="+mj-lt"/>
                <a:ea typeface="Open Sans" panose="020B0606030504020204" pitchFamily="34" charset="0"/>
                <a:cs typeface="Open Sans" panose="020B0606030504020204" pitchFamily="34" charset="0"/>
              </a:rPr>
              <a:t>Agree </a:t>
            </a:r>
            <a:r>
              <a:rPr lang="en-GB" sz="1400" b="1" dirty="0">
                <a:solidFill>
                  <a:schemeClr val="tx1"/>
                </a:solidFill>
                <a:latin typeface="+mj-lt"/>
                <a:ea typeface="Open Sans" panose="020B0606030504020204" pitchFamily="34" charset="0"/>
                <a:cs typeface="Open Sans" panose="020B0606030504020204" pitchFamily="34" charset="0"/>
              </a:rPr>
              <a:t>the process for approving changes to the team </a:t>
            </a:r>
            <a:r>
              <a:rPr lang="en-GB" sz="1400" dirty="0">
                <a:solidFill>
                  <a:schemeClr val="tx1"/>
                </a:solidFill>
                <a:latin typeface="+mj-lt"/>
                <a:ea typeface="Open Sans" panose="020B0606030504020204" pitchFamily="34" charset="0"/>
                <a:cs typeface="Open Sans" panose="020B0606030504020204" pitchFamily="34" charset="0"/>
              </a:rPr>
              <a:t>– whether it is because you want to change it or the supplier wants to move people around.</a:t>
            </a:r>
          </a:p>
          <a:p>
            <a:pPr marL="171450" indent="-171450">
              <a:buFont typeface="Arial" panose="020B0604020202020204" pitchFamily="34" charset="0"/>
              <a:buChar char="•"/>
            </a:pPr>
            <a:endParaRPr lang="en-GB" sz="1400" dirty="0">
              <a:solidFill>
                <a:schemeClr val="tx1"/>
              </a:solidFill>
              <a:latin typeface="+mj-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400" dirty="0">
                <a:solidFill>
                  <a:schemeClr val="tx1"/>
                </a:solidFill>
                <a:latin typeface="+mj-lt"/>
                <a:ea typeface="Open Sans" panose="020B0606030504020204" pitchFamily="34" charset="0"/>
                <a:cs typeface="Open Sans" panose="020B0606030504020204" pitchFamily="34" charset="0"/>
              </a:rPr>
              <a:t>Understand </a:t>
            </a:r>
            <a:r>
              <a:rPr lang="en-GB" sz="1400" b="1" dirty="0">
                <a:solidFill>
                  <a:schemeClr val="tx1"/>
                </a:solidFill>
                <a:latin typeface="+mj-lt"/>
                <a:ea typeface="Open Sans" panose="020B0606030504020204" pitchFamily="34" charset="0"/>
                <a:cs typeface="Open Sans" panose="020B0606030504020204" pitchFamily="34" charset="0"/>
              </a:rPr>
              <a:t>the cost drivers</a:t>
            </a:r>
            <a:r>
              <a:rPr lang="en-GB" sz="1400" dirty="0">
                <a:solidFill>
                  <a:schemeClr val="tx1"/>
                </a:solidFill>
                <a:latin typeface="+mj-lt"/>
                <a:ea typeface="Open Sans" panose="020B0606030504020204" pitchFamily="34" charset="0"/>
                <a:cs typeface="Open Sans" panose="020B0606030504020204" pitchFamily="34" charset="0"/>
              </a:rPr>
              <a:t>. The time of more senior staff – like partners – will be </a:t>
            </a:r>
            <a:br>
              <a:rPr lang="en-GB" sz="1400" dirty="0">
                <a:solidFill>
                  <a:schemeClr val="tx1"/>
                </a:solidFill>
                <a:latin typeface="+mj-lt"/>
                <a:ea typeface="Open Sans" panose="020B0606030504020204" pitchFamily="34" charset="0"/>
                <a:cs typeface="Open Sans" panose="020B0606030504020204" pitchFamily="34" charset="0"/>
              </a:rPr>
            </a:br>
            <a:r>
              <a:rPr lang="en-GB" sz="1400" dirty="0" smtClean="0">
                <a:solidFill>
                  <a:schemeClr val="tx1"/>
                </a:solidFill>
                <a:latin typeface="+mj-lt"/>
                <a:ea typeface="Open Sans" panose="020B0606030504020204" pitchFamily="34" charset="0"/>
                <a:cs typeface="Open Sans" panose="020B0606030504020204" pitchFamily="34" charset="0"/>
              </a:rPr>
              <a:t>the </a:t>
            </a:r>
            <a:r>
              <a:rPr lang="en-GB" sz="1400" dirty="0">
                <a:solidFill>
                  <a:schemeClr val="tx1"/>
                </a:solidFill>
                <a:latin typeface="+mj-lt"/>
                <a:ea typeface="Open Sans" panose="020B0606030504020204" pitchFamily="34" charset="0"/>
                <a:cs typeface="Open Sans" panose="020B0606030504020204" pitchFamily="34" charset="0"/>
              </a:rPr>
              <a:t>most expensive and often are the most easily adjusted to get the right price. </a:t>
            </a:r>
            <a:br>
              <a:rPr lang="en-GB" sz="1400" dirty="0">
                <a:solidFill>
                  <a:schemeClr val="tx1"/>
                </a:solidFill>
                <a:latin typeface="+mj-lt"/>
                <a:ea typeface="Open Sans" panose="020B0606030504020204" pitchFamily="34" charset="0"/>
                <a:cs typeface="Open Sans" panose="020B0606030504020204" pitchFamily="34" charset="0"/>
              </a:rPr>
            </a:br>
            <a:r>
              <a:rPr lang="en-GB" sz="1400" dirty="0" smtClean="0">
                <a:solidFill>
                  <a:schemeClr val="tx1"/>
                </a:solidFill>
                <a:latin typeface="+mj-lt"/>
                <a:ea typeface="Open Sans" panose="020B0606030504020204" pitchFamily="34" charset="0"/>
                <a:cs typeface="Open Sans" panose="020B0606030504020204" pitchFamily="34" charset="0"/>
              </a:rPr>
              <a:t>A </a:t>
            </a:r>
            <a:r>
              <a:rPr lang="en-GB" sz="1400" dirty="0">
                <a:solidFill>
                  <a:schemeClr val="tx1"/>
                </a:solidFill>
                <a:latin typeface="+mj-lt"/>
                <a:ea typeface="Open Sans" panose="020B0606030504020204" pitchFamily="34" charset="0"/>
                <a:cs typeface="Open Sans" panose="020B0606030504020204" pitchFamily="34" charset="0"/>
              </a:rPr>
              <a:t>more junior team could give you a lower price.</a:t>
            </a:r>
          </a:p>
          <a:p>
            <a:pPr marL="171450" indent="-171450">
              <a:buFont typeface="Arial" panose="020B0604020202020204" pitchFamily="34" charset="0"/>
              <a:buChar char="•"/>
            </a:pPr>
            <a:endParaRPr lang="en-GB" sz="1400" dirty="0">
              <a:solidFill>
                <a:schemeClr val="tx1"/>
              </a:solidFill>
              <a:latin typeface="+mj-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endParaRPr lang="en-GB" sz="1400" dirty="0">
              <a:solidFill>
                <a:schemeClr val="tx1"/>
              </a:solidFill>
              <a:latin typeface="+mj-lt"/>
              <a:ea typeface="Open Sans" panose="020B0606030504020204" pitchFamily="34" charset="0"/>
              <a:cs typeface="Open Sans" panose="020B0606030504020204" pitchFamily="34" charset="0"/>
            </a:endParaRPr>
          </a:p>
        </p:txBody>
      </p:sp>
      <p:sp>
        <p:nvSpPr>
          <p:cNvPr id="3" name="TextBox 2"/>
          <p:cNvSpPr txBox="1"/>
          <p:nvPr/>
        </p:nvSpPr>
        <p:spPr>
          <a:xfrm>
            <a:off x="3840770" y="2562744"/>
            <a:ext cx="5496777" cy="369332"/>
          </a:xfrm>
          <a:prstGeom prst="rect">
            <a:avLst/>
          </a:prstGeom>
          <a:noFill/>
        </p:spPr>
        <p:txBody>
          <a:bodyPr wrap="square" rtlCol="0">
            <a:spAutoFit/>
          </a:bodyPr>
          <a:lstStyle/>
          <a:p>
            <a:r>
              <a:rPr lang="en-GB" b="1" dirty="0">
                <a:solidFill>
                  <a:schemeClr val="tx2"/>
                </a:solidFill>
                <a:latin typeface="+mj-lt"/>
                <a:ea typeface="Open Sans" panose="020B0606030504020204" pitchFamily="34" charset="0"/>
                <a:cs typeface="Open Sans" panose="020B0606030504020204" pitchFamily="34" charset="0"/>
              </a:rPr>
              <a:t>Getting the right team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50" y="2924519"/>
            <a:ext cx="2797534" cy="279753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44"/>
            <a:ext cx="3573516" cy="495557"/>
          </a:xfrm>
          <a:prstGeom prst="rect">
            <a:avLst/>
          </a:prstGeom>
        </p:spPr>
      </p:pic>
    </p:spTree>
    <p:extLst>
      <p:ext uri="{BB962C8B-B14F-4D97-AF65-F5344CB8AC3E}">
        <p14:creationId xmlns:p14="http://schemas.microsoft.com/office/powerpoint/2010/main" val="1034909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2" y="572400"/>
            <a:ext cx="8107612" cy="900000"/>
          </a:xfrm>
        </p:spPr>
        <p:txBody>
          <a:bodyPr>
            <a:noAutofit/>
          </a:bodyPr>
          <a:lstStyle/>
          <a:p>
            <a:r>
              <a:rPr lang="en-US" sz="2800" dirty="0">
                <a:solidFill>
                  <a:schemeClr val="bg2"/>
                </a:solidFill>
                <a:ea typeface="Open Sans" panose="020B0606030504020204" pitchFamily="34" charset="0"/>
                <a:cs typeface="Open Sans" panose="020B0606030504020204" pitchFamily="34" charset="0"/>
              </a:rPr>
              <a:t>Know who you are buying</a:t>
            </a:r>
          </a:p>
        </p:txBody>
      </p:sp>
      <p:sp>
        <p:nvSpPr>
          <p:cNvPr id="15" name="Footer Placeholder 12"/>
          <p:cNvSpPr>
            <a:spLocks noGrp="1"/>
          </p:cNvSpPr>
          <p:nvPr>
            <p:ph type="ftr" sz="quarter" idx="3"/>
          </p:nvPr>
        </p:nvSpPr>
        <p:spPr>
          <a:xfrm>
            <a:off x="720002" y="6473215"/>
            <a:ext cx="4416000" cy="246860"/>
          </a:xfrm>
        </p:spPr>
        <p:txBody>
          <a:bodyPr/>
          <a:lstStyle/>
          <a:p>
            <a:pPr marL="0" indent="0">
              <a:buNone/>
            </a:pPr>
            <a:r>
              <a:rPr lang="en-GB" sz="1050" dirty="0">
                <a:latin typeface="+mj-lt"/>
                <a:ea typeface="Open Sans" panose="020B0606030504020204" pitchFamily="34" charset="0"/>
                <a:cs typeface="Open Sans" panose="020B0606030504020204" pitchFamily="34" charset="0"/>
              </a:rPr>
              <a:t>Managing consultants</a:t>
            </a:r>
            <a:endParaRPr lang="en-US" sz="1050" dirty="0">
              <a:latin typeface="+mj-lt"/>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CF7376A-F9A0-4EF9-A970-09CCB344E4E5}"/>
              </a:ext>
            </a:extLst>
          </p:cNvPr>
          <p:cNvSpPr txBox="1"/>
          <p:nvPr/>
        </p:nvSpPr>
        <p:spPr>
          <a:xfrm>
            <a:off x="644434" y="1192846"/>
            <a:ext cx="10903131" cy="646331"/>
          </a:xfrm>
          <a:prstGeom prst="rect">
            <a:avLst/>
          </a:prstGeom>
          <a:noFill/>
        </p:spPr>
        <p:txBody>
          <a:bodyPr wrap="square" rtlCol="0">
            <a:spAutoFit/>
          </a:bodyPr>
          <a:lstStyle/>
          <a:p>
            <a:r>
              <a:rPr lang="en-GB" b="1" dirty="0">
                <a:latin typeface="+mj-lt"/>
                <a:ea typeface="Open Sans Semibold" panose="020B0706030804020204" pitchFamily="34" charset="0"/>
                <a:cs typeface="Open Sans Semibold" panose="020B0706030804020204" pitchFamily="34" charset="0"/>
              </a:rPr>
              <a:t>As well as getting the team right, it is also worth ensuring the consultancy itself is a good fit for the job. Here are some tips on finding the best consultancy for the </a:t>
            </a:r>
            <a:r>
              <a:rPr lang="en-GB" b="1" dirty="0">
                <a:latin typeface="+mj-lt"/>
              </a:rPr>
              <a:t>job in hand</a:t>
            </a:r>
            <a:endParaRPr lang="en-GB" b="1" dirty="0">
              <a:latin typeface="+mj-lt"/>
              <a:ea typeface="Open Sans Semibold" panose="020B0706030804020204" pitchFamily="34" charset="0"/>
              <a:cs typeface="Open Sans Semibold" panose="020B0706030804020204" pitchFamily="34" charset="0"/>
            </a:endParaRPr>
          </a:p>
        </p:txBody>
      </p:sp>
      <p:sp>
        <p:nvSpPr>
          <p:cNvPr id="33" name="Rectangle: Rounded Corners 32">
            <a:extLst>
              <a:ext uri="{FF2B5EF4-FFF2-40B4-BE49-F238E27FC236}">
                <a16:creationId xmlns:a16="http://schemas.microsoft.com/office/drawing/2014/main" id="{03B24E24-65D3-4D36-90AF-7E75182E311A}"/>
              </a:ext>
            </a:extLst>
          </p:cNvPr>
          <p:cNvSpPr/>
          <p:nvPr/>
        </p:nvSpPr>
        <p:spPr>
          <a:xfrm>
            <a:off x="3666744" y="1923393"/>
            <a:ext cx="8059555" cy="38214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576000" rtlCol="0" anchor="t"/>
          <a:lstStyle/>
          <a:p>
            <a:r>
              <a:rPr lang="en-GB" sz="1400" dirty="0">
                <a:solidFill>
                  <a:schemeClr val="tx1"/>
                </a:solidFill>
                <a:latin typeface="+mj-lt"/>
                <a:ea typeface="Open Sans" panose="020B0606030504020204" pitchFamily="34" charset="0"/>
                <a:cs typeface="Open Sans" panose="020B0606030504020204" pitchFamily="34" charset="0"/>
              </a:rPr>
              <a:t>Different consultancy firms generally offer different kinds of services. The bidding process will help you find the right firm, but consider the core services they can offer:</a:t>
            </a:r>
          </a:p>
          <a:p>
            <a:endParaRPr lang="en-GB" sz="1400" dirty="0">
              <a:solidFill>
                <a:schemeClr val="tx1"/>
              </a:solidFill>
              <a:latin typeface="+mj-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400" b="1" dirty="0">
                <a:solidFill>
                  <a:schemeClr val="tx1"/>
                </a:solidFill>
                <a:latin typeface="+mj-lt"/>
                <a:ea typeface="Open Sans" panose="020B0606030504020204" pitchFamily="34" charset="0"/>
                <a:cs typeface="Open Sans" panose="020B0606030504020204" pitchFamily="34" charset="0"/>
              </a:rPr>
              <a:t>Strategy firms </a:t>
            </a:r>
            <a:r>
              <a:rPr lang="en-GB" sz="1400" dirty="0">
                <a:solidFill>
                  <a:schemeClr val="tx1"/>
                </a:solidFill>
                <a:latin typeface="+mj-lt"/>
                <a:ea typeface="Open Sans" panose="020B0606030504020204" pitchFamily="34" charset="0"/>
                <a:cs typeface="Open Sans" panose="020B0606030504020204" pitchFamily="34" charset="0"/>
              </a:rPr>
              <a:t>– e.g. McKinsey, Boston Consulting Group – tend, historically, to do shorter more strategic projects.</a:t>
            </a:r>
          </a:p>
          <a:p>
            <a:endParaRPr lang="en-GB" sz="1400" dirty="0">
              <a:solidFill>
                <a:schemeClr val="tx1"/>
              </a:solidFill>
              <a:latin typeface="+mj-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400" b="1" dirty="0">
                <a:solidFill>
                  <a:schemeClr val="tx1"/>
                </a:solidFill>
                <a:latin typeface="+mj-lt"/>
                <a:ea typeface="Open Sans" panose="020B0606030504020204" pitchFamily="34" charset="0"/>
                <a:cs typeface="Open Sans" panose="020B0606030504020204" pitchFamily="34" charset="0"/>
              </a:rPr>
              <a:t>the ‘Big Four’ </a:t>
            </a:r>
            <a:r>
              <a:rPr lang="en-GB" sz="1400" dirty="0">
                <a:solidFill>
                  <a:schemeClr val="tx1"/>
                </a:solidFill>
                <a:latin typeface="+mj-lt"/>
                <a:ea typeface="Open Sans" panose="020B0606030504020204" pitchFamily="34" charset="0"/>
                <a:cs typeface="Open Sans" panose="020B0606030504020204" pitchFamily="34" charset="0"/>
              </a:rPr>
              <a:t>– Deloitte, PwC, KPMG, EY – can offer greater scale and variety of resource and generally do more </a:t>
            </a:r>
            <a:r>
              <a:rPr lang="en-GB" sz="1600" dirty="0">
                <a:solidFill>
                  <a:schemeClr val="tx1"/>
                </a:solidFill>
                <a:latin typeface="+mj-lt"/>
                <a:ea typeface="Open Sans" panose="020B0606030504020204" pitchFamily="34" charset="0"/>
                <a:cs typeface="Open Sans" panose="020B0606030504020204" pitchFamily="34" charset="0"/>
              </a:rPr>
              <a:t>operational</a:t>
            </a:r>
            <a:r>
              <a:rPr lang="en-GB" sz="1400" dirty="0">
                <a:solidFill>
                  <a:schemeClr val="tx1"/>
                </a:solidFill>
                <a:latin typeface="+mj-lt"/>
                <a:ea typeface="Open Sans" panose="020B0606030504020204" pitchFamily="34" charset="0"/>
                <a:cs typeface="Open Sans" panose="020B0606030504020204" pitchFamily="34" charset="0"/>
              </a:rPr>
              <a:t> focused work.</a:t>
            </a:r>
          </a:p>
          <a:p>
            <a:endParaRPr lang="en-GB" sz="1400" dirty="0">
              <a:solidFill>
                <a:schemeClr val="tx1"/>
              </a:solidFill>
              <a:latin typeface="+mj-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400" b="1" dirty="0">
                <a:solidFill>
                  <a:schemeClr val="tx1"/>
                </a:solidFill>
                <a:latin typeface="+mj-lt"/>
                <a:ea typeface="Open Sans" panose="020B0606030504020204" pitchFamily="34" charset="0"/>
                <a:cs typeface="Open Sans" panose="020B0606030504020204" pitchFamily="34" charset="0"/>
              </a:rPr>
              <a:t>Specialist firms </a:t>
            </a:r>
            <a:r>
              <a:rPr lang="en-GB" sz="1400" dirty="0">
                <a:solidFill>
                  <a:schemeClr val="tx1"/>
                </a:solidFill>
                <a:latin typeface="+mj-lt"/>
                <a:ea typeface="Open Sans" panose="020B0606030504020204" pitchFamily="34" charset="0"/>
                <a:cs typeface="Open Sans" panose="020B0606030504020204" pitchFamily="34" charset="0"/>
              </a:rPr>
              <a:t>– those focusing on technology projects or specific policy areas – can provide deep subject matter expertise and experience on a given issue.</a:t>
            </a:r>
          </a:p>
          <a:p>
            <a:pPr marL="171450" indent="-171450">
              <a:buFont typeface="Arial" panose="020B0604020202020204" pitchFamily="34" charset="0"/>
              <a:buChar char="•"/>
            </a:pPr>
            <a:endParaRPr lang="en-GB" sz="1400" dirty="0">
              <a:solidFill>
                <a:schemeClr val="tx1"/>
              </a:solidFill>
              <a:latin typeface="+mj-lt"/>
              <a:ea typeface="Open Sans" panose="020B0606030504020204" pitchFamily="34" charset="0"/>
              <a:cs typeface="Open Sans" panose="020B0606030504020204" pitchFamily="34" charset="0"/>
            </a:endParaRPr>
          </a:p>
          <a:p>
            <a:r>
              <a:rPr lang="en-GB" sz="1400" dirty="0">
                <a:solidFill>
                  <a:schemeClr val="tx1"/>
                </a:solidFill>
                <a:latin typeface="+mj-lt"/>
                <a:ea typeface="Open Sans" panose="020B0606030504020204" pitchFamily="34" charset="0"/>
                <a:cs typeface="Open Sans" panose="020B0606030504020204" pitchFamily="34" charset="0"/>
              </a:rPr>
              <a:t>In practice, there is increasingly less difference between types of firms – particularly strategy firms and the ‘Big Four’. In some instances, you might want a blended team – breaking up </a:t>
            </a:r>
            <a:endParaRPr lang="en-GB" sz="1400" dirty="0" smtClean="0">
              <a:solidFill>
                <a:schemeClr val="tx1"/>
              </a:solidFill>
              <a:latin typeface="+mj-lt"/>
              <a:ea typeface="Open Sans" panose="020B0606030504020204" pitchFamily="34" charset="0"/>
              <a:cs typeface="Open Sans" panose="020B0606030504020204" pitchFamily="34" charset="0"/>
            </a:endParaRPr>
          </a:p>
          <a:p>
            <a:r>
              <a:rPr lang="en-GB" sz="1400" dirty="0" smtClean="0">
                <a:solidFill>
                  <a:schemeClr val="tx1"/>
                </a:solidFill>
                <a:latin typeface="+mj-lt"/>
                <a:ea typeface="Open Sans" panose="020B0606030504020204" pitchFamily="34" charset="0"/>
                <a:cs typeface="Open Sans" panose="020B0606030504020204" pitchFamily="34" charset="0"/>
              </a:rPr>
              <a:t>the </a:t>
            </a:r>
            <a:r>
              <a:rPr lang="en-GB" sz="1400" dirty="0">
                <a:solidFill>
                  <a:schemeClr val="tx1"/>
                </a:solidFill>
                <a:latin typeface="+mj-lt"/>
                <a:ea typeface="Open Sans" panose="020B0606030504020204" pitchFamily="34" charset="0"/>
                <a:cs typeface="Open Sans" panose="020B0606030504020204" pitchFamily="34" charset="0"/>
              </a:rPr>
              <a:t>tender – to match up the specialisms that different firms can offer you.</a:t>
            </a:r>
          </a:p>
          <a:p>
            <a:pPr marL="171450" indent="-171450">
              <a:buFont typeface="Arial" panose="020B0604020202020204" pitchFamily="34" charset="0"/>
              <a:buChar char="•"/>
            </a:pPr>
            <a:endParaRPr lang="en-GB" sz="1400" dirty="0">
              <a:solidFill>
                <a:schemeClr val="tx1"/>
              </a:solidFill>
              <a:latin typeface="+mj-lt"/>
            </a:endParaRPr>
          </a:p>
        </p:txBody>
      </p:sp>
      <p:sp>
        <p:nvSpPr>
          <p:cNvPr id="16" name="TextBox 15"/>
          <p:cNvSpPr txBox="1"/>
          <p:nvPr/>
        </p:nvSpPr>
        <p:spPr>
          <a:xfrm>
            <a:off x="3841430" y="2267397"/>
            <a:ext cx="8542594" cy="369332"/>
          </a:xfrm>
          <a:prstGeom prst="rect">
            <a:avLst/>
          </a:prstGeom>
          <a:noFill/>
        </p:spPr>
        <p:txBody>
          <a:bodyPr wrap="square" rtlCol="0">
            <a:spAutoFit/>
          </a:bodyPr>
          <a:lstStyle/>
          <a:p>
            <a:r>
              <a:rPr lang="en-GB" b="1" dirty="0">
                <a:solidFill>
                  <a:schemeClr val="tx2"/>
                </a:solidFill>
                <a:latin typeface="+mj-lt"/>
                <a:ea typeface="Open Sans" panose="020B0606030504020204" pitchFamily="34" charset="0"/>
                <a:cs typeface="Open Sans" panose="020B0606030504020204" pitchFamily="34" charset="0"/>
              </a:rPr>
              <a:t>What kind of consultancy?</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61" y="2567520"/>
            <a:ext cx="2823980" cy="282398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44"/>
            <a:ext cx="3573516" cy="495557"/>
          </a:xfrm>
          <a:prstGeom prst="rect">
            <a:avLst/>
          </a:prstGeom>
        </p:spPr>
      </p:pic>
    </p:spTree>
    <p:extLst>
      <p:ext uri="{BB962C8B-B14F-4D97-AF65-F5344CB8AC3E}">
        <p14:creationId xmlns:p14="http://schemas.microsoft.com/office/powerpoint/2010/main" val="1537592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2" y="572400"/>
            <a:ext cx="8107612" cy="900000"/>
          </a:xfrm>
        </p:spPr>
        <p:txBody>
          <a:bodyPr>
            <a:noAutofit/>
          </a:bodyPr>
          <a:lstStyle/>
          <a:p>
            <a:r>
              <a:rPr lang="en-US" sz="2800" dirty="0">
                <a:solidFill>
                  <a:schemeClr val="bg2"/>
                </a:solidFill>
                <a:ea typeface="Open Sans" panose="020B0606030504020204" pitchFamily="34" charset="0"/>
                <a:cs typeface="Open Sans" panose="020B0606030504020204" pitchFamily="34" charset="0"/>
              </a:rPr>
              <a:t>Who has used them before?</a:t>
            </a:r>
          </a:p>
        </p:txBody>
      </p:sp>
      <p:sp>
        <p:nvSpPr>
          <p:cNvPr id="10" name="Footer Placeholder 12"/>
          <p:cNvSpPr>
            <a:spLocks noGrp="1"/>
          </p:cNvSpPr>
          <p:nvPr>
            <p:ph type="ftr" sz="quarter" idx="3"/>
          </p:nvPr>
        </p:nvSpPr>
        <p:spPr>
          <a:xfrm>
            <a:off x="720002" y="6473215"/>
            <a:ext cx="4416000" cy="246860"/>
          </a:xfrm>
        </p:spPr>
        <p:txBody>
          <a:bodyPr/>
          <a:lstStyle/>
          <a:p>
            <a:pPr marL="0" indent="0">
              <a:buNone/>
            </a:pPr>
            <a:r>
              <a:rPr lang="en-GB" sz="1050" dirty="0">
                <a:latin typeface="+mj-lt"/>
                <a:ea typeface="Open Sans" panose="020B0606030504020204" pitchFamily="34" charset="0"/>
                <a:cs typeface="Open Sans" panose="020B0606030504020204" pitchFamily="34" charset="0"/>
              </a:rPr>
              <a:t>Managing consultants</a:t>
            </a:r>
            <a:endParaRPr lang="en-US" sz="1050" dirty="0">
              <a:latin typeface="+mj-lt"/>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CF7376A-F9A0-4EF9-A970-09CCB344E4E5}"/>
              </a:ext>
            </a:extLst>
          </p:cNvPr>
          <p:cNvSpPr txBox="1"/>
          <p:nvPr/>
        </p:nvSpPr>
        <p:spPr>
          <a:xfrm>
            <a:off x="644434" y="1198042"/>
            <a:ext cx="10903131" cy="646331"/>
          </a:xfrm>
          <a:prstGeom prst="rect">
            <a:avLst/>
          </a:prstGeom>
          <a:noFill/>
        </p:spPr>
        <p:txBody>
          <a:bodyPr wrap="square" rtlCol="0">
            <a:spAutoFit/>
          </a:bodyPr>
          <a:lstStyle/>
          <a:p>
            <a:r>
              <a:rPr lang="en-GB" b="1" dirty="0">
                <a:latin typeface="+mj-lt"/>
                <a:ea typeface="Open Sans Semibold" panose="020B0706030804020204" pitchFamily="34" charset="0"/>
                <a:cs typeface="Open Sans Semibold" panose="020B0706030804020204" pitchFamily="34" charset="0"/>
              </a:rPr>
              <a:t>It will almost certainly be the case that your department – or others – will have tendered for a similar piece of work in the past. Finding out what they learnt about the process and their project can inform your approach. </a:t>
            </a:r>
          </a:p>
        </p:txBody>
      </p:sp>
      <p:sp>
        <p:nvSpPr>
          <p:cNvPr id="15" name="TextBox 14">
            <a:extLst>
              <a:ext uri="{FF2B5EF4-FFF2-40B4-BE49-F238E27FC236}">
                <a16:creationId xmlns:a16="http://schemas.microsoft.com/office/drawing/2014/main" id="{C043720C-AB76-4D62-9CF8-EDAC4A7E6330}"/>
              </a:ext>
            </a:extLst>
          </p:cNvPr>
          <p:cNvSpPr txBox="1"/>
          <p:nvPr/>
        </p:nvSpPr>
        <p:spPr>
          <a:xfrm>
            <a:off x="644433" y="2182399"/>
            <a:ext cx="10903131" cy="3570208"/>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mj-lt"/>
                <a:ea typeface="Open Sans" panose="020B0606030504020204" pitchFamily="34" charset="0"/>
                <a:cs typeface="Open Sans" panose="020B0606030504020204" pitchFamily="34" charset="0"/>
              </a:rPr>
              <a:t>Who has done a similar project before?</a:t>
            </a:r>
          </a:p>
          <a:p>
            <a:pPr marL="285750" indent="-285750">
              <a:buFont typeface="Arial" panose="020B0604020202020204" pitchFamily="34" charset="0"/>
              <a:buChar char="•"/>
            </a:pPr>
            <a:endParaRPr lang="en-GB" sz="1600" dirty="0">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mj-lt"/>
                <a:ea typeface="Open Sans" panose="020B0606030504020204" pitchFamily="34" charset="0"/>
                <a:cs typeface="Open Sans" panose="020B0606030504020204" pitchFamily="34" charset="0"/>
              </a:rPr>
              <a:t>What did they learn through the process?</a:t>
            </a:r>
          </a:p>
          <a:p>
            <a:pPr marL="285750" indent="-285750">
              <a:buFont typeface="Arial" panose="020B0604020202020204" pitchFamily="34" charset="0"/>
              <a:buChar char="•"/>
            </a:pPr>
            <a:endParaRPr lang="en-GB" sz="1600" dirty="0">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mj-lt"/>
                <a:ea typeface="Open Sans" panose="020B0606030504020204" pitchFamily="34" charset="0"/>
                <a:cs typeface="Open Sans" panose="020B0606030504020204" pitchFamily="34" charset="0"/>
              </a:rPr>
              <a:t>What kind of framework agreements exist for this kind of work?</a:t>
            </a:r>
          </a:p>
          <a:p>
            <a:pPr marL="285750" indent="-285750">
              <a:buFont typeface="Arial" panose="020B0604020202020204" pitchFamily="34" charset="0"/>
              <a:buChar char="•"/>
            </a:pPr>
            <a:endParaRPr lang="en-GB" sz="1600" dirty="0">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mj-lt"/>
                <a:ea typeface="Open Sans" panose="020B0606030504020204" pitchFamily="34" charset="0"/>
                <a:cs typeface="Open Sans" panose="020B0606030504020204" pitchFamily="34" charset="0"/>
              </a:rPr>
              <a:t>What relationships does your department already have with the likely contenders?</a:t>
            </a:r>
          </a:p>
          <a:p>
            <a:pPr marL="285750" indent="-285750">
              <a:buFont typeface="Arial" panose="020B0604020202020204" pitchFamily="34" charset="0"/>
              <a:buChar char="•"/>
            </a:pPr>
            <a:endParaRPr lang="en-GB" sz="1600" dirty="0">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mj-lt"/>
                <a:ea typeface="Open Sans" panose="020B0606030504020204" pitchFamily="34" charset="0"/>
                <a:cs typeface="Open Sans" panose="020B0606030504020204" pitchFamily="34" charset="0"/>
              </a:rPr>
              <a:t>Have these firms performed well before?</a:t>
            </a:r>
          </a:p>
          <a:p>
            <a:pPr marL="285750" indent="-285750">
              <a:buFont typeface="Arial" panose="020B0604020202020204" pitchFamily="34" charset="0"/>
              <a:buChar char="•"/>
            </a:pPr>
            <a:endParaRPr lang="en-GB" sz="1600" dirty="0">
              <a:latin typeface="+mj-lt"/>
              <a:ea typeface="Open Sans" panose="020B0606030504020204" pitchFamily="34" charset="0"/>
              <a:cs typeface="Open Sans" panose="020B0606030504020204" pitchFamily="34" charset="0"/>
            </a:endParaRPr>
          </a:p>
          <a:p>
            <a:r>
              <a:rPr lang="en-GB" sz="1600" dirty="0">
                <a:latin typeface="+mj-lt"/>
                <a:ea typeface="Open Sans" panose="020B0606030504020204" pitchFamily="34" charset="0"/>
                <a:cs typeface="Open Sans" panose="020B0606030504020204" pitchFamily="34" charset="0"/>
              </a:rPr>
              <a:t>The Public Contract Regulations allow the government to exclude companies from bidding on the basis of past performance, but only in very serious circumstances. It is quite unusual for this to be done. But it is important to get a sense – even informally – to know what to expect.</a:t>
            </a:r>
          </a:p>
          <a:p>
            <a:pPr marL="285750" indent="-285750">
              <a:buFont typeface="Arial" panose="020B0604020202020204" pitchFamily="34" charset="0"/>
              <a:buChar char="•"/>
            </a:pPr>
            <a:endParaRPr lang="en-GB" dirty="0">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44"/>
            <a:ext cx="3573516" cy="495557"/>
          </a:xfrm>
          <a:prstGeom prst="rect">
            <a:avLst/>
          </a:prstGeom>
        </p:spPr>
      </p:pic>
    </p:spTree>
    <p:extLst>
      <p:ext uri="{BB962C8B-B14F-4D97-AF65-F5344CB8AC3E}">
        <p14:creationId xmlns:p14="http://schemas.microsoft.com/office/powerpoint/2010/main" val="4067988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2" y="572400"/>
            <a:ext cx="8107612" cy="900000"/>
          </a:xfrm>
        </p:spPr>
        <p:txBody>
          <a:bodyPr>
            <a:noAutofit/>
          </a:bodyPr>
          <a:lstStyle/>
          <a:p>
            <a:r>
              <a:rPr lang="en-US" sz="2800" dirty="0">
                <a:solidFill>
                  <a:schemeClr val="bg2"/>
                </a:solidFill>
                <a:ea typeface="Open Sans" panose="020B0606030504020204" pitchFamily="34" charset="0"/>
                <a:cs typeface="Open Sans" panose="020B0606030504020204" pitchFamily="34" charset="0"/>
              </a:rPr>
              <a:t>The structure of this report:</a:t>
            </a:r>
          </a:p>
        </p:txBody>
      </p:sp>
      <p:sp>
        <p:nvSpPr>
          <p:cNvPr id="6" name="Footer Placeholder 12"/>
          <p:cNvSpPr>
            <a:spLocks noGrp="1"/>
          </p:cNvSpPr>
          <p:nvPr>
            <p:ph type="ftr" sz="quarter" idx="3"/>
          </p:nvPr>
        </p:nvSpPr>
        <p:spPr>
          <a:xfrm>
            <a:off x="720002" y="6473215"/>
            <a:ext cx="4416000" cy="246860"/>
          </a:xfrm>
        </p:spPr>
        <p:txBody>
          <a:bodyPr/>
          <a:lstStyle/>
          <a:p>
            <a:pPr marL="0" indent="0">
              <a:buNone/>
            </a:pPr>
            <a:r>
              <a:rPr lang="en-GB" sz="1050" dirty="0">
                <a:latin typeface="+mj-lt"/>
                <a:ea typeface="Open Sans" panose="020B0606030504020204" pitchFamily="34" charset="0"/>
                <a:cs typeface="Open Sans" panose="020B0606030504020204" pitchFamily="34" charset="0"/>
              </a:rPr>
              <a:t>Managing consultants</a:t>
            </a:r>
            <a:endParaRPr lang="en-US" sz="1050" dirty="0">
              <a:latin typeface="+mj-lt"/>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388" y="1713297"/>
            <a:ext cx="7944942" cy="3712813"/>
          </a:xfrm>
          <a:prstGeom prst="rect">
            <a:avLst/>
          </a:prstGeom>
        </p:spPr>
      </p:pic>
    </p:spTree>
    <p:extLst>
      <p:ext uri="{BB962C8B-B14F-4D97-AF65-F5344CB8AC3E}">
        <p14:creationId xmlns:p14="http://schemas.microsoft.com/office/powerpoint/2010/main" val="3768062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3356760-B889-4C4A-A902-F0867BC63FE5}"/>
              </a:ext>
            </a:extLst>
          </p:cNvPr>
          <p:cNvSpPr/>
          <p:nvPr/>
        </p:nvSpPr>
        <p:spPr>
          <a:xfrm>
            <a:off x="5173872" y="5469891"/>
            <a:ext cx="7018128" cy="83384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0002" y="572400"/>
            <a:ext cx="10620660" cy="900000"/>
          </a:xfrm>
        </p:spPr>
        <p:txBody>
          <a:bodyPr>
            <a:noAutofit/>
          </a:bodyPr>
          <a:lstStyle/>
          <a:p>
            <a:r>
              <a:rPr lang="en-US" sz="2800" dirty="0">
                <a:solidFill>
                  <a:schemeClr val="bg2"/>
                </a:solidFill>
                <a:ea typeface="Open Sans" panose="020B0606030504020204" pitchFamily="34" charset="0"/>
                <a:cs typeface="Open Sans" panose="020B0606030504020204" pitchFamily="34" charset="0"/>
              </a:rPr>
              <a:t>Have the right people and processes on your side</a:t>
            </a:r>
          </a:p>
        </p:txBody>
      </p:sp>
      <p:sp>
        <p:nvSpPr>
          <p:cNvPr id="30" name="Footer Placeholder 12"/>
          <p:cNvSpPr>
            <a:spLocks noGrp="1"/>
          </p:cNvSpPr>
          <p:nvPr>
            <p:ph type="ftr" sz="quarter" idx="3"/>
          </p:nvPr>
        </p:nvSpPr>
        <p:spPr>
          <a:xfrm>
            <a:off x="720002" y="6473215"/>
            <a:ext cx="4416000" cy="246860"/>
          </a:xfrm>
        </p:spPr>
        <p:txBody>
          <a:bodyPr/>
          <a:lstStyle/>
          <a:p>
            <a:pPr marL="0" indent="0">
              <a:buNone/>
            </a:pPr>
            <a:r>
              <a:rPr lang="en-GB" sz="1050" dirty="0">
                <a:latin typeface="+mj-lt"/>
                <a:ea typeface="Open Sans" panose="020B0606030504020204" pitchFamily="34" charset="0"/>
                <a:cs typeface="Open Sans" panose="020B0606030504020204" pitchFamily="34" charset="0"/>
              </a:rPr>
              <a:t>Managing consultants</a:t>
            </a:r>
            <a:endParaRPr lang="en-US" sz="1050" dirty="0">
              <a:latin typeface="+mj-lt"/>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CF7376A-F9A0-4EF9-A970-09CCB344E4E5}"/>
              </a:ext>
            </a:extLst>
          </p:cNvPr>
          <p:cNvSpPr txBox="1"/>
          <p:nvPr/>
        </p:nvSpPr>
        <p:spPr>
          <a:xfrm>
            <a:off x="610296" y="1190684"/>
            <a:ext cx="10903131" cy="1200329"/>
          </a:xfrm>
          <a:prstGeom prst="rect">
            <a:avLst/>
          </a:prstGeom>
          <a:noFill/>
        </p:spPr>
        <p:txBody>
          <a:bodyPr wrap="square" rtlCol="0">
            <a:spAutoFit/>
          </a:bodyPr>
          <a:lstStyle/>
          <a:p>
            <a:r>
              <a:rPr lang="en-GB" b="1" dirty="0">
                <a:latin typeface="+mj-lt"/>
                <a:ea typeface="Open Sans Semibold" panose="020B0706030804020204" pitchFamily="34" charset="0"/>
                <a:cs typeface="Open Sans Semibold" panose="020B0706030804020204" pitchFamily="34" charset="0"/>
              </a:rPr>
              <a:t>Once a project is off the ground it will still require sustained effort from government – it is not just a case of getting the project moving and waiting for the results. No matter how clearly defined the scope and outcomes are, questions will need to be tackled as the project develops. It is key government has the right team in place – at all levels – to support it. </a:t>
            </a:r>
          </a:p>
        </p:txBody>
      </p:sp>
      <p:grpSp>
        <p:nvGrpSpPr>
          <p:cNvPr id="7" name="Group 6"/>
          <p:cNvGrpSpPr/>
          <p:nvPr/>
        </p:nvGrpSpPr>
        <p:grpSpPr>
          <a:xfrm>
            <a:off x="806088" y="3369835"/>
            <a:ext cx="11047245" cy="738664"/>
            <a:chOff x="806088" y="3369835"/>
            <a:chExt cx="11047245" cy="738664"/>
          </a:xfrm>
        </p:grpSpPr>
        <p:sp>
          <p:nvSpPr>
            <p:cNvPr id="36" name="TextBox 35">
              <a:extLst>
                <a:ext uri="{FF2B5EF4-FFF2-40B4-BE49-F238E27FC236}">
                  <a16:creationId xmlns:a16="http://schemas.microsoft.com/office/drawing/2014/main" id="{52FBE9AA-833C-42FA-8FA6-CAB2FC033783}"/>
                </a:ext>
              </a:extLst>
            </p:cNvPr>
            <p:cNvSpPr txBox="1"/>
            <p:nvPr/>
          </p:nvSpPr>
          <p:spPr>
            <a:xfrm>
              <a:off x="1736402" y="3369835"/>
              <a:ext cx="10116931" cy="738664"/>
            </a:xfrm>
            <a:prstGeom prst="rect">
              <a:avLst/>
            </a:prstGeom>
            <a:noFill/>
          </p:spPr>
          <p:txBody>
            <a:bodyPr wrap="square" rtlCol="0">
              <a:spAutoFit/>
            </a:bodyPr>
            <a:lstStyle/>
            <a:p>
              <a:r>
                <a:rPr lang="en-GB" sz="1400" b="1" dirty="0">
                  <a:latin typeface="+mj-lt"/>
                  <a:ea typeface="Open Sans" panose="020B0606030504020204" pitchFamily="34" charset="0"/>
                  <a:cs typeface="Open Sans" panose="020B0606030504020204" pitchFamily="34" charset="0"/>
                </a:rPr>
                <a:t>Structures for addressing issues </a:t>
              </a:r>
              <a:r>
                <a:rPr lang="en-GB" sz="1400" dirty="0">
                  <a:latin typeface="+mj-lt"/>
                  <a:ea typeface="Open Sans" panose="020B0606030504020204" pitchFamily="34" charset="0"/>
                  <a:cs typeface="Open Sans" panose="020B0606030504020204" pitchFamily="34" charset="0"/>
                </a:rPr>
                <a:t>– Difficult questions or issues will almost inevitably surface over the course of the project. You need a clear process for identifying them early, through close working with the team on the ground, and clear levels to escalate. Just as the consultants will likely have senior partners who will engage on most critical issues that arise, you should tee up senior officials to step in.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088" y="3371654"/>
              <a:ext cx="735027" cy="735027"/>
            </a:xfrm>
            <a:prstGeom prst="rect">
              <a:avLst/>
            </a:prstGeom>
          </p:spPr>
        </p:pic>
      </p:grpSp>
      <p:grpSp>
        <p:nvGrpSpPr>
          <p:cNvPr id="5" name="Group 4"/>
          <p:cNvGrpSpPr/>
          <p:nvPr/>
        </p:nvGrpSpPr>
        <p:grpSpPr>
          <a:xfrm>
            <a:off x="806087" y="4246660"/>
            <a:ext cx="11047246" cy="738664"/>
            <a:chOff x="806087" y="4246660"/>
            <a:chExt cx="11047246" cy="738664"/>
          </a:xfrm>
        </p:grpSpPr>
        <p:sp>
          <p:nvSpPr>
            <p:cNvPr id="38" name="TextBox 37">
              <a:extLst>
                <a:ext uri="{FF2B5EF4-FFF2-40B4-BE49-F238E27FC236}">
                  <a16:creationId xmlns:a16="http://schemas.microsoft.com/office/drawing/2014/main" id="{D71334D7-9376-489C-8622-E757E39B3A3A}"/>
                </a:ext>
              </a:extLst>
            </p:cNvPr>
            <p:cNvSpPr txBox="1"/>
            <p:nvPr/>
          </p:nvSpPr>
          <p:spPr>
            <a:xfrm>
              <a:off x="1736402" y="4246660"/>
              <a:ext cx="10116931" cy="738664"/>
            </a:xfrm>
            <a:prstGeom prst="rect">
              <a:avLst/>
            </a:prstGeom>
            <a:noFill/>
          </p:spPr>
          <p:txBody>
            <a:bodyPr wrap="square" rtlCol="0">
              <a:spAutoFit/>
            </a:bodyPr>
            <a:lstStyle/>
            <a:p>
              <a:r>
                <a:rPr lang="en-GB" sz="1400" b="1" dirty="0">
                  <a:latin typeface="+mj-lt"/>
                  <a:ea typeface="Open Sans" panose="020B0606030504020204" pitchFamily="34" charset="0"/>
                  <a:cs typeface="Open Sans" panose="020B0606030504020204" pitchFamily="34" charset="0"/>
                </a:rPr>
                <a:t>Resources in place to meet dependencies – </a:t>
              </a:r>
              <a:r>
                <a:rPr lang="en-GB" sz="1400" dirty="0">
                  <a:latin typeface="+mj-lt"/>
                  <a:ea typeface="Open Sans" panose="020B0606030504020204" pitchFamily="34" charset="0"/>
                  <a:cs typeface="Open Sans" panose="020B0606030504020204" pitchFamily="34" charset="0"/>
                </a:rPr>
                <a:t>You will almost certainly have responsibilities and dependencies within the contract, from providing data to timely access to individuals within the department. You need dedicated resources in place to ensure you can keep to your side of the contract – any delay could cost you.</a:t>
              </a: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087" y="4248479"/>
              <a:ext cx="735027" cy="735027"/>
            </a:xfrm>
            <a:prstGeom prst="rect">
              <a:avLst/>
            </a:prstGeom>
          </p:spPr>
        </p:pic>
      </p:grpSp>
      <p:grpSp>
        <p:nvGrpSpPr>
          <p:cNvPr id="6" name="Group 5"/>
          <p:cNvGrpSpPr/>
          <p:nvPr/>
        </p:nvGrpSpPr>
        <p:grpSpPr>
          <a:xfrm>
            <a:off x="806088" y="5106794"/>
            <a:ext cx="11047245" cy="738664"/>
            <a:chOff x="806088" y="5106794"/>
            <a:chExt cx="11047245" cy="738664"/>
          </a:xfrm>
        </p:grpSpPr>
        <p:sp>
          <p:nvSpPr>
            <p:cNvPr id="40" name="TextBox 39">
              <a:extLst>
                <a:ext uri="{FF2B5EF4-FFF2-40B4-BE49-F238E27FC236}">
                  <a16:creationId xmlns:a16="http://schemas.microsoft.com/office/drawing/2014/main" id="{5D3EF34D-5522-4EF6-8EC0-55A7EA700BA2}"/>
                </a:ext>
              </a:extLst>
            </p:cNvPr>
            <p:cNvSpPr txBox="1"/>
            <p:nvPr/>
          </p:nvSpPr>
          <p:spPr>
            <a:xfrm>
              <a:off x="1736402" y="5106794"/>
              <a:ext cx="10116931" cy="738664"/>
            </a:xfrm>
            <a:prstGeom prst="rect">
              <a:avLst/>
            </a:prstGeom>
            <a:noFill/>
          </p:spPr>
          <p:txBody>
            <a:bodyPr wrap="square" rtlCol="0">
              <a:spAutoFit/>
            </a:bodyPr>
            <a:lstStyle/>
            <a:p>
              <a:r>
                <a:rPr lang="en-GB" sz="1400" b="1" dirty="0">
                  <a:latin typeface="+mj-lt"/>
                  <a:ea typeface="Open Sans" panose="020B0606030504020204" pitchFamily="34" charset="0"/>
                  <a:cs typeface="Open Sans" panose="020B0606030504020204" pitchFamily="34" charset="0"/>
                </a:rPr>
                <a:t>Senior support for regular reviews – </a:t>
              </a:r>
              <a:r>
                <a:rPr lang="en-GB" sz="1400" dirty="0">
                  <a:latin typeface="+mj-lt"/>
                  <a:ea typeface="Open Sans" panose="020B0606030504020204" pitchFamily="34" charset="0"/>
                  <a:cs typeface="Open Sans" panose="020B0606030504020204" pitchFamily="34" charset="0"/>
                </a:rPr>
                <a:t>The contract should provide for regular outputs and assessments to judge progress as things progress. Senior support and attendance can help sure deadlines are met – consultancies will want to keep positive relationships with senior clients in the department.</a:t>
              </a: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088" y="5108613"/>
              <a:ext cx="735027" cy="735027"/>
            </a:xfrm>
            <a:prstGeom prst="rect">
              <a:avLst/>
            </a:prstGeom>
          </p:spPr>
        </p:pic>
      </p:grpSp>
      <p:grpSp>
        <p:nvGrpSpPr>
          <p:cNvPr id="4" name="Group 3"/>
          <p:cNvGrpSpPr/>
          <p:nvPr/>
        </p:nvGrpSpPr>
        <p:grpSpPr>
          <a:xfrm>
            <a:off x="806088" y="2496101"/>
            <a:ext cx="10928712" cy="784968"/>
            <a:chOff x="806088" y="2496101"/>
            <a:chExt cx="10928712" cy="784968"/>
          </a:xfrm>
        </p:grpSpPr>
        <p:sp>
          <p:nvSpPr>
            <p:cNvPr id="28" name="TextBox 27">
              <a:extLst>
                <a:ext uri="{FF2B5EF4-FFF2-40B4-BE49-F238E27FC236}">
                  <a16:creationId xmlns:a16="http://schemas.microsoft.com/office/drawing/2014/main" id="{5D82EEA0-ACB8-4BCE-BDD8-CDB469DB91DD}"/>
                </a:ext>
              </a:extLst>
            </p:cNvPr>
            <p:cNvSpPr txBox="1"/>
            <p:nvPr/>
          </p:nvSpPr>
          <p:spPr>
            <a:xfrm>
              <a:off x="1736402" y="2519253"/>
              <a:ext cx="9998398" cy="738664"/>
            </a:xfrm>
            <a:prstGeom prst="rect">
              <a:avLst/>
            </a:prstGeom>
            <a:noFill/>
          </p:spPr>
          <p:txBody>
            <a:bodyPr wrap="square" rtlCol="0">
              <a:spAutoFit/>
            </a:bodyPr>
            <a:lstStyle/>
            <a:p>
              <a:r>
                <a:rPr lang="en-GB" sz="1400" b="1" dirty="0">
                  <a:latin typeface="+mj-lt"/>
                  <a:ea typeface="Open Sans" panose="020B0606030504020204" pitchFamily="34" charset="0"/>
                  <a:cs typeface="Open Sans" panose="020B0606030504020204" pitchFamily="34" charset="0"/>
                </a:rPr>
                <a:t>Clear ownership of the relationship </a:t>
              </a:r>
              <a:r>
                <a:rPr lang="en-GB" sz="1400" dirty="0">
                  <a:latin typeface="+mj-lt"/>
                  <a:ea typeface="Open Sans" panose="020B0606030504020204" pitchFamily="34" charset="0"/>
                  <a:cs typeface="Open Sans" panose="020B0606030504020204" pitchFamily="34" charset="0"/>
                </a:rPr>
                <a:t>– Just as the consultancy team will have a clear day-to-day lead for the project, it is important there is a clear owner on the government’s side. The owner should be involved in the tendering process and be both available and responsible for ensuring the project progresses. Ideally they should stay in place for the duration.</a:t>
              </a:r>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088" y="2496101"/>
              <a:ext cx="784968" cy="784968"/>
            </a:xfrm>
            <a:prstGeom prst="rect">
              <a:avLst/>
            </a:prstGeom>
          </p:spPr>
        </p:pic>
      </p:gr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1744"/>
            <a:ext cx="3573516" cy="495556"/>
          </a:xfrm>
          <a:prstGeom prst="rect">
            <a:avLst/>
          </a:prstGeom>
        </p:spPr>
      </p:pic>
    </p:spTree>
    <p:extLst>
      <p:ext uri="{BB962C8B-B14F-4D97-AF65-F5344CB8AC3E}">
        <p14:creationId xmlns:p14="http://schemas.microsoft.com/office/powerpoint/2010/main" val="1102754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3356760-B889-4C4A-A902-F0867BC63FE5}"/>
              </a:ext>
            </a:extLst>
          </p:cNvPr>
          <p:cNvSpPr/>
          <p:nvPr/>
        </p:nvSpPr>
        <p:spPr>
          <a:xfrm>
            <a:off x="5173872" y="5469891"/>
            <a:ext cx="7018128" cy="83384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20001" y="572400"/>
            <a:ext cx="10827563" cy="900000"/>
          </a:xfrm>
        </p:spPr>
        <p:txBody>
          <a:bodyPr>
            <a:noAutofit/>
          </a:bodyPr>
          <a:lstStyle/>
          <a:p>
            <a:r>
              <a:rPr lang="en-US" sz="2800" dirty="0">
                <a:solidFill>
                  <a:schemeClr val="bg2"/>
                </a:solidFill>
                <a:ea typeface="Open Sans" panose="020B0606030504020204" pitchFamily="34" charset="0"/>
                <a:cs typeface="Open Sans" panose="020B0606030504020204" pitchFamily="34" charset="0"/>
              </a:rPr>
              <a:t>Give consultants the support and access they need</a:t>
            </a:r>
          </a:p>
        </p:txBody>
      </p:sp>
      <p:sp>
        <p:nvSpPr>
          <p:cNvPr id="16" name="Footer Placeholder 12"/>
          <p:cNvSpPr>
            <a:spLocks noGrp="1"/>
          </p:cNvSpPr>
          <p:nvPr>
            <p:ph type="ftr" sz="quarter" idx="3"/>
          </p:nvPr>
        </p:nvSpPr>
        <p:spPr>
          <a:xfrm>
            <a:off x="720002" y="6473215"/>
            <a:ext cx="4416000" cy="246860"/>
          </a:xfrm>
        </p:spPr>
        <p:txBody>
          <a:bodyPr/>
          <a:lstStyle/>
          <a:p>
            <a:pPr marL="0" indent="0">
              <a:buNone/>
            </a:pPr>
            <a:r>
              <a:rPr lang="en-GB" sz="1050" dirty="0">
                <a:latin typeface="+mj-lt"/>
                <a:ea typeface="Open Sans" panose="020B0606030504020204" pitchFamily="34" charset="0"/>
                <a:cs typeface="Open Sans" panose="020B0606030504020204" pitchFamily="34" charset="0"/>
              </a:rPr>
              <a:t>Managing consultants</a:t>
            </a:r>
            <a:endParaRPr lang="en-US" sz="1050" dirty="0">
              <a:latin typeface="+mj-lt"/>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CF7376A-F9A0-4EF9-A970-09CCB344E4E5}"/>
              </a:ext>
            </a:extLst>
          </p:cNvPr>
          <p:cNvSpPr txBox="1"/>
          <p:nvPr/>
        </p:nvSpPr>
        <p:spPr>
          <a:xfrm>
            <a:off x="644433" y="1195704"/>
            <a:ext cx="10903131" cy="923330"/>
          </a:xfrm>
          <a:prstGeom prst="rect">
            <a:avLst/>
          </a:prstGeom>
          <a:noFill/>
        </p:spPr>
        <p:txBody>
          <a:bodyPr wrap="square" rtlCol="0">
            <a:spAutoFit/>
          </a:bodyPr>
          <a:lstStyle/>
          <a:p>
            <a:r>
              <a:rPr lang="en-GB" b="1" dirty="0">
                <a:latin typeface="+mj-lt"/>
                <a:ea typeface="Open Sans Semibold" panose="020B0706030804020204" pitchFamily="34" charset="0"/>
                <a:cs typeface="Open Sans Semibold" panose="020B0706030804020204" pitchFamily="34" charset="0"/>
              </a:rPr>
              <a:t>Consultants are more likely to give you the analysis and insight you need if they can understand your challenges, questions and organisation. By giving them good access to the organisation and working closely with them, you can ensure their work is better tailored to 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58" y="2325884"/>
            <a:ext cx="9308864" cy="350046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44"/>
            <a:ext cx="3573516" cy="495556"/>
          </a:xfrm>
          <a:prstGeom prst="rect">
            <a:avLst/>
          </a:prstGeom>
        </p:spPr>
      </p:pic>
    </p:spTree>
    <p:extLst>
      <p:ext uri="{BB962C8B-B14F-4D97-AF65-F5344CB8AC3E}">
        <p14:creationId xmlns:p14="http://schemas.microsoft.com/office/powerpoint/2010/main" val="1012605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1" y="572400"/>
            <a:ext cx="10827563" cy="900000"/>
          </a:xfrm>
        </p:spPr>
        <p:txBody>
          <a:bodyPr>
            <a:noAutofit/>
          </a:bodyPr>
          <a:lstStyle/>
          <a:p>
            <a:r>
              <a:rPr lang="en-US" sz="2800" dirty="0">
                <a:solidFill>
                  <a:schemeClr val="bg2"/>
                </a:solidFill>
                <a:latin typeface="+mn-lt"/>
                <a:ea typeface="Open Sans" panose="020B0606030504020204" pitchFamily="34" charset="0"/>
                <a:cs typeface="Open Sans" panose="020B0606030504020204" pitchFamily="34" charset="0"/>
              </a:rPr>
              <a:t>Consultants play an important role in government</a:t>
            </a:r>
          </a:p>
        </p:txBody>
      </p:sp>
      <p:sp>
        <p:nvSpPr>
          <p:cNvPr id="13" name="Footer Placeholder 12"/>
          <p:cNvSpPr>
            <a:spLocks noGrp="1"/>
          </p:cNvSpPr>
          <p:nvPr>
            <p:ph type="ftr" sz="quarter" idx="3"/>
          </p:nvPr>
        </p:nvSpPr>
        <p:spPr>
          <a:xfrm>
            <a:off x="720001" y="6476400"/>
            <a:ext cx="4416000" cy="246860"/>
          </a:xfrm>
        </p:spPr>
        <p:txBody>
          <a:bodyPr/>
          <a:lstStyle/>
          <a:p>
            <a:pPr marL="0" indent="0">
              <a:buNone/>
            </a:pPr>
            <a:r>
              <a:rPr lang="en-GB" sz="1050" dirty="0">
                <a:latin typeface="+mj-lt"/>
                <a:ea typeface="Open Sans" panose="020B0606030504020204" pitchFamily="34" charset="0"/>
                <a:cs typeface="Open Sans" panose="020B0606030504020204" pitchFamily="34" charset="0"/>
              </a:rPr>
              <a:t>Managing Consultants</a:t>
            </a:r>
            <a:endParaRPr lang="en-US" sz="1050" dirty="0">
              <a:latin typeface="+mj-lt"/>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CF7376A-F9A0-4EF9-A970-09CCB344E4E5}"/>
              </a:ext>
            </a:extLst>
          </p:cNvPr>
          <p:cNvSpPr txBox="1"/>
          <p:nvPr/>
        </p:nvSpPr>
        <p:spPr>
          <a:xfrm>
            <a:off x="644434" y="1164133"/>
            <a:ext cx="10903131" cy="1200329"/>
          </a:xfrm>
          <a:prstGeom prst="rect">
            <a:avLst/>
          </a:prstGeom>
          <a:noFill/>
        </p:spPr>
        <p:txBody>
          <a:bodyPr wrap="square" rtlCol="0">
            <a:spAutoFit/>
          </a:bodyPr>
          <a:lstStyle/>
          <a:p>
            <a:r>
              <a:rPr lang="en-GB" b="1" dirty="0">
                <a:ea typeface="Open Sans" panose="020B0606030504020204" pitchFamily="34" charset="0"/>
                <a:cs typeface="Open Sans" panose="020B0606030504020204" pitchFamily="34" charset="0"/>
              </a:rPr>
              <a:t>Government’s use of consultants has waxed and waned over time. Under the coalition government, spend on consultants reduced dramatically – due to reforms driven by Francis Maude. But since 2016, spend has been </a:t>
            </a:r>
            <a:endParaRPr lang="en-GB" b="1" dirty="0" smtClean="0">
              <a:ea typeface="Open Sans" panose="020B0606030504020204" pitchFamily="34" charset="0"/>
              <a:cs typeface="Open Sans" panose="020B0606030504020204" pitchFamily="34" charset="0"/>
            </a:endParaRPr>
          </a:p>
          <a:p>
            <a:r>
              <a:rPr lang="en-GB" b="1" dirty="0" smtClean="0">
                <a:ea typeface="Open Sans" panose="020B0606030504020204" pitchFamily="34" charset="0"/>
                <a:cs typeface="Open Sans" panose="020B0606030504020204" pitchFamily="34" charset="0"/>
              </a:rPr>
              <a:t>on </a:t>
            </a:r>
            <a:r>
              <a:rPr lang="en-GB" b="1" dirty="0">
                <a:ea typeface="Open Sans" panose="020B0606030504020204" pitchFamily="34" charset="0"/>
                <a:cs typeface="Open Sans" panose="020B0606030504020204" pitchFamily="34" charset="0"/>
              </a:rPr>
              <a:t>rise.</a:t>
            </a:r>
          </a:p>
          <a:p>
            <a:endParaRPr lang="en-GB" b="1" dirty="0">
              <a:ea typeface="Open Sans" panose="020B0606030504020204" pitchFamily="34" charset="0"/>
              <a:cs typeface="Open Sans" panose="020B0606030504020204" pitchFamily="34" charset="0"/>
            </a:endParaRPr>
          </a:p>
        </p:txBody>
      </p:sp>
      <p:sp>
        <p:nvSpPr>
          <p:cNvPr id="36" name="Rectangle 35">
            <a:extLst>
              <a:ext uri="{FF2B5EF4-FFF2-40B4-BE49-F238E27FC236}">
                <a16:creationId xmlns:a16="http://schemas.microsoft.com/office/drawing/2014/main" id="{BBE79603-9759-4A15-ADF4-43D902C1DA2F}"/>
              </a:ext>
            </a:extLst>
          </p:cNvPr>
          <p:cNvSpPr/>
          <p:nvPr/>
        </p:nvSpPr>
        <p:spPr>
          <a:xfrm>
            <a:off x="644434" y="2140206"/>
            <a:ext cx="10491995" cy="522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solidFill>
                  <a:schemeClr val="tx1"/>
                </a:solidFill>
              </a:rPr>
              <a:t>Consultants have been involved in many of the most important issues in government in recent years.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382" y="2892160"/>
            <a:ext cx="7958799" cy="2972612"/>
          </a:xfrm>
          <a:prstGeom prst="rect">
            <a:avLst/>
          </a:prstGeom>
        </p:spPr>
      </p:pic>
    </p:spTree>
    <p:extLst>
      <p:ext uri="{BB962C8B-B14F-4D97-AF65-F5344CB8AC3E}">
        <p14:creationId xmlns:p14="http://schemas.microsoft.com/office/powerpoint/2010/main" val="1123054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3356760-B889-4C4A-A902-F0867BC63FE5}"/>
              </a:ext>
            </a:extLst>
          </p:cNvPr>
          <p:cNvSpPr/>
          <p:nvPr/>
        </p:nvSpPr>
        <p:spPr>
          <a:xfrm>
            <a:off x="5173872" y="5469891"/>
            <a:ext cx="7018128" cy="83384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2" name="Title 1"/>
          <p:cNvSpPr>
            <a:spLocks noGrp="1"/>
          </p:cNvSpPr>
          <p:nvPr>
            <p:ph type="title"/>
          </p:nvPr>
        </p:nvSpPr>
        <p:spPr>
          <a:xfrm>
            <a:off x="720001" y="572400"/>
            <a:ext cx="9742659" cy="900000"/>
          </a:xfrm>
        </p:spPr>
        <p:txBody>
          <a:bodyPr>
            <a:noAutofit/>
          </a:bodyPr>
          <a:lstStyle/>
          <a:p>
            <a:r>
              <a:rPr lang="en-US" sz="2800" dirty="0">
                <a:solidFill>
                  <a:schemeClr val="bg2"/>
                </a:solidFill>
                <a:ea typeface="Open Sans" panose="020B0606030504020204" pitchFamily="34" charset="0"/>
                <a:cs typeface="Open Sans" panose="020B0606030504020204" pitchFamily="34" charset="0"/>
              </a:rPr>
              <a:t>Establish</a:t>
            </a:r>
            <a:r>
              <a:rPr lang="en-US" sz="2800" dirty="0">
                <a:solidFill>
                  <a:schemeClr val="bg2"/>
                </a:solidFill>
                <a:latin typeface="Open Sans" panose="020B0606030504020204" pitchFamily="34" charset="0"/>
                <a:ea typeface="Open Sans" panose="020B0606030504020204" pitchFamily="34" charset="0"/>
                <a:cs typeface="Open Sans" panose="020B0606030504020204" pitchFamily="34" charset="0"/>
              </a:rPr>
              <a:t> a process for managing performance</a:t>
            </a:r>
          </a:p>
        </p:txBody>
      </p:sp>
      <p:sp>
        <p:nvSpPr>
          <p:cNvPr id="11" name="Footer Placeholder 12"/>
          <p:cNvSpPr>
            <a:spLocks noGrp="1"/>
          </p:cNvSpPr>
          <p:nvPr>
            <p:ph type="ftr" sz="quarter" idx="3"/>
          </p:nvPr>
        </p:nvSpPr>
        <p:spPr>
          <a:xfrm>
            <a:off x="720002" y="6473215"/>
            <a:ext cx="4416000" cy="246860"/>
          </a:xfrm>
        </p:spPr>
        <p:txBody>
          <a:bodyPr/>
          <a:lstStyle/>
          <a:p>
            <a:pPr marL="0" indent="0">
              <a:buNone/>
            </a:pPr>
            <a:r>
              <a:rPr lang="en-GB" sz="1050" dirty="0">
                <a:latin typeface="+mj-lt"/>
                <a:ea typeface="Open Sans" panose="020B0606030504020204" pitchFamily="34" charset="0"/>
                <a:cs typeface="Open Sans" panose="020B0606030504020204" pitchFamily="34" charset="0"/>
              </a:rPr>
              <a:t>Managing consultants</a:t>
            </a:r>
            <a:endParaRPr lang="en-US" sz="1050" dirty="0">
              <a:latin typeface="+mj-lt"/>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CF7376A-F9A0-4EF9-A970-09CCB344E4E5}"/>
              </a:ext>
            </a:extLst>
          </p:cNvPr>
          <p:cNvSpPr txBox="1"/>
          <p:nvPr/>
        </p:nvSpPr>
        <p:spPr>
          <a:xfrm>
            <a:off x="644433" y="1196244"/>
            <a:ext cx="10903131" cy="923330"/>
          </a:xfrm>
          <a:prstGeom prst="rect">
            <a:avLst/>
          </a:prstGeom>
          <a:noFill/>
        </p:spPr>
        <p:txBody>
          <a:bodyPr wrap="square" rtlCol="0">
            <a:spAutoFit/>
          </a:bodyPr>
          <a:lstStyle/>
          <a:p>
            <a:r>
              <a:rPr lang="en-GB" b="1" dirty="0">
                <a:latin typeface="+mj-lt"/>
                <a:ea typeface="Open Sans Semibold" panose="020B0706030804020204" pitchFamily="34" charset="0"/>
                <a:cs typeface="Open Sans Semibold" panose="020B0706030804020204" pitchFamily="34" charset="0"/>
              </a:rPr>
              <a:t>Throughout the project it is important to have a mechanism for carefully managing progress. </a:t>
            </a:r>
          </a:p>
          <a:p>
            <a:r>
              <a:rPr lang="en-GB" b="1" dirty="0">
                <a:latin typeface="+mj-lt"/>
                <a:ea typeface="Open Sans Semibold" panose="020B0706030804020204" pitchFamily="34" charset="0"/>
                <a:cs typeface="Open Sans Semibold" panose="020B0706030804020204" pitchFamily="34" charset="0"/>
              </a:rPr>
              <a:t>The consultant team may unearth issues that need to be addressed to support their work or timelines may not be met as intended. There are some things – many already mentioned – that can help track progress.</a:t>
            </a:r>
          </a:p>
        </p:txBody>
      </p:sp>
      <p:sp>
        <p:nvSpPr>
          <p:cNvPr id="16" name="TextBox 15">
            <a:extLst>
              <a:ext uri="{FF2B5EF4-FFF2-40B4-BE49-F238E27FC236}">
                <a16:creationId xmlns:a16="http://schemas.microsoft.com/office/drawing/2014/main" id="{123C2B7B-F61B-45C1-A973-B4D82AF224F5}"/>
              </a:ext>
            </a:extLst>
          </p:cNvPr>
          <p:cNvSpPr txBox="1"/>
          <p:nvPr/>
        </p:nvSpPr>
        <p:spPr>
          <a:xfrm>
            <a:off x="1780674" y="2712779"/>
            <a:ext cx="9766889" cy="646331"/>
          </a:xfrm>
          <a:prstGeom prst="rect">
            <a:avLst/>
          </a:prstGeom>
          <a:noFill/>
        </p:spPr>
        <p:txBody>
          <a:bodyPr wrap="square" rtlCol="0">
            <a:spAutoFit/>
          </a:bodyPr>
          <a:lstStyle/>
          <a:p>
            <a:pPr>
              <a:buClr>
                <a:schemeClr val="bg2"/>
              </a:buClr>
              <a:buSzPct val="120000"/>
            </a:pPr>
            <a:r>
              <a:rPr lang="en-GB" dirty="0">
                <a:latin typeface="+mj-lt"/>
                <a:ea typeface="Open Sans" panose="020B0606030504020204" pitchFamily="34" charset="0"/>
                <a:cs typeface="Open Sans" panose="020B0606030504020204" pitchFamily="34" charset="0"/>
              </a:rPr>
              <a:t>Agree </a:t>
            </a:r>
            <a:r>
              <a:rPr lang="en-GB" b="1" dirty="0">
                <a:latin typeface="+mj-lt"/>
                <a:ea typeface="Open Sans" panose="020B0606030504020204" pitchFamily="34" charset="0"/>
                <a:cs typeface="Open Sans" panose="020B0606030504020204" pitchFamily="34" charset="0"/>
              </a:rPr>
              <a:t>clear, regular outputs as part of the contract </a:t>
            </a:r>
            <a:r>
              <a:rPr lang="en-GB" dirty="0">
                <a:latin typeface="+mj-lt"/>
                <a:ea typeface="Open Sans" panose="020B0606030504020204" pitchFamily="34" charset="0"/>
                <a:cs typeface="Open Sans" panose="020B0606030504020204" pitchFamily="34" charset="0"/>
              </a:rPr>
              <a:t>– not relying on them all being delivered at the end of the project.</a:t>
            </a:r>
            <a:endParaRPr lang="en-GB" dirty="0">
              <a:latin typeface="+mj-lt"/>
            </a:endParaRPr>
          </a:p>
        </p:txBody>
      </p:sp>
      <p:sp>
        <p:nvSpPr>
          <p:cNvPr id="12" name="Oval 11"/>
          <p:cNvSpPr/>
          <p:nvPr/>
        </p:nvSpPr>
        <p:spPr>
          <a:xfrm>
            <a:off x="1066100" y="2730641"/>
            <a:ext cx="549051" cy="549051"/>
          </a:xfrm>
          <a:prstGeom prst="ellipse">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mj-lt"/>
                <a:ea typeface="Open Sans Semibold" panose="020B0706030804020204" pitchFamily="34" charset="0"/>
                <a:cs typeface="Open Sans Semibold" panose="020B0706030804020204" pitchFamily="34" charset="0"/>
              </a:rPr>
              <a:t>1</a:t>
            </a:r>
            <a:endParaRPr lang="en-GB" sz="2400" dirty="0">
              <a:solidFill>
                <a:schemeClr val="bg2"/>
              </a:solidFill>
              <a:latin typeface="+mj-lt"/>
              <a:ea typeface="Open Sans Semibold" panose="020B0706030804020204" pitchFamily="34" charset="0"/>
              <a:cs typeface="Open Sans Semibold" panose="020B0706030804020204" pitchFamily="34" charset="0"/>
            </a:endParaRPr>
          </a:p>
        </p:txBody>
      </p:sp>
      <p:grpSp>
        <p:nvGrpSpPr>
          <p:cNvPr id="7" name="Group 6"/>
          <p:cNvGrpSpPr/>
          <p:nvPr/>
        </p:nvGrpSpPr>
        <p:grpSpPr>
          <a:xfrm>
            <a:off x="1066097" y="3543857"/>
            <a:ext cx="10388420" cy="646331"/>
            <a:chOff x="1066099" y="3519608"/>
            <a:chExt cx="10388420" cy="646331"/>
          </a:xfrm>
        </p:grpSpPr>
        <p:sp>
          <p:nvSpPr>
            <p:cNvPr id="15" name="Oval 14"/>
            <p:cNvSpPr/>
            <p:nvPr/>
          </p:nvSpPr>
          <p:spPr>
            <a:xfrm>
              <a:off x="1066099" y="3537470"/>
              <a:ext cx="549051" cy="549051"/>
            </a:xfrm>
            <a:prstGeom prst="ellipse">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2"/>
                  </a:solidFill>
                  <a:latin typeface="+mj-lt"/>
                  <a:ea typeface="Open Sans Semibold" panose="020B0706030804020204" pitchFamily="34" charset="0"/>
                  <a:cs typeface="Open Sans Semibold" panose="020B0706030804020204" pitchFamily="34" charset="0"/>
                </a:rPr>
                <a:t>2</a:t>
              </a:r>
            </a:p>
          </p:txBody>
        </p:sp>
        <p:sp>
          <p:nvSpPr>
            <p:cNvPr id="3" name="Rectangle 2"/>
            <p:cNvSpPr/>
            <p:nvPr/>
          </p:nvSpPr>
          <p:spPr>
            <a:xfrm>
              <a:off x="1780674" y="3519608"/>
              <a:ext cx="9673845" cy="646331"/>
            </a:xfrm>
            <a:prstGeom prst="rect">
              <a:avLst/>
            </a:prstGeom>
          </p:spPr>
          <p:txBody>
            <a:bodyPr wrap="square">
              <a:spAutoFit/>
            </a:bodyPr>
            <a:lstStyle/>
            <a:p>
              <a:pPr>
                <a:buClr>
                  <a:schemeClr val="bg2"/>
                </a:buClr>
                <a:buSzPct val="120000"/>
              </a:pPr>
              <a:r>
                <a:rPr lang="en-GB" dirty="0">
                  <a:latin typeface="+mj-lt"/>
                  <a:ea typeface="Open Sans" panose="020B0606030504020204" pitchFamily="34" charset="0"/>
                  <a:cs typeface="Open Sans" panose="020B0606030504020204" pitchFamily="34" charset="0"/>
                </a:rPr>
                <a:t>Agree </a:t>
              </a:r>
              <a:r>
                <a:rPr lang="en-GB" b="1" dirty="0">
                  <a:latin typeface="+mj-lt"/>
                  <a:ea typeface="Open Sans" panose="020B0606030504020204" pitchFamily="34" charset="0"/>
                  <a:cs typeface="Open Sans" panose="020B0606030504020204" pitchFamily="34" charset="0"/>
                </a:rPr>
                <a:t>a remedy process </a:t>
              </a:r>
              <a:r>
                <a:rPr lang="en-GB" dirty="0">
                  <a:latin typeface="+mj-lt"/>
                  <a:ea typeface="Open Sans" panose="020B0606030504020204" pitchFamily="34" charset="0"/>
                  <a:cs typeface="Open Sans" panose="020B0606030504020204" pitchFamily="34" charset="0"/>
                </a:rPr>
                <a:t>– if government fails to meet its dependencies or if deliverables fall behind track (for example, consultancy being expected to provide additional resources to catch up).</a:t>
              </a:r>
            </a:p>
          </p:txBody>
        </p:sp>
      </p:grpSp>
      <p:grpSp>
        <p:nvGrpSpPr>
          <p:cNvPr id="9" name="Group 8"/>
          <p:cNvGrpSpPr/>
          <p:nvPr/>
        </p:nvGrpSpPr>
        <p:grpSpPr>
          <a:xfrm>
            <a:off x="1066096" y="4391397"/>
            <a:ext cx="10481464" cy="549051"/>
            <a:chOff x="1066098" y="4338772"/>
            <a:chExt cx="10481464" cy="549051"/>
          </a:xfrm>
        </p:grpSpPr>
        <p:sp>
          <p:nvSpPr>
            <p:cNvPr id="17" name="Oval 16"/>
            <p:cNvSpPr/>
            <p:nvPr/>
          </p:nvSpPr>
          <p:spPr>
            <a:xfrm>
              <a:off x="1066098" y="4338772"/>
              <a:ext cx="549051" cy="549051"/>
            </a:xfrm>
            <a:prstGeom prst="ellipse">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solidFill>
                  <a:latin typeface="+mj-lt"/>
                  <a:ea typeface="Open Sans Semibold" panose="020B0706030804020204" pitchFamily="34" charset="0"/>
                  <a:cs typeface="Open Sans Semibold" panose="020B0706030804020204" pitchFamily="34" charset="0"/>
                </a:rPr>
                <a:t>3</a:t>
              </a:r>
              <a:endParaRPr lang="en-GB" sz="2800" dirty="0">
                <a:solidFill>
                  <a:schemeClr val="bg2"/>
                </a:solidFill>
                <a:latin typeface="+mj-lt"/>
                <a:ea typeface="Open Sans Semibold" panose="020B0706030804020204" pitchFamily="34" charset="0"/>
                <a:cs typeface="Open Sans Semibold" panose="020B0706030804020204" pitchFamily="34" charset="0"/>
              </a:endParaRPr>
            </a:p>
          </p:txBody>
        </p:sp>
        <p:sp>
          <p:nvSpPr>
            <p:cNvPr id="5" name="Rectangle 4"/>
            <p:cNvSpPr/>
            <p:nvPr/>
          </p:nvSpPr>
          <p:spPr>
            <a:xfrm>
              <a:off x="1780673" y="4444020"/>
              <a:ext cx="9766889" cy="369332"/>
            </a:xfrm>
            <a:prstGeom prst="rect">
              <a:avLst/>
            </a:prstGeom>
          </p:spPr>
          <p:txBody>
            <a:bodyPr wrap="square">
              <a:spAutoFit/>
            </a:bodyPr>
            <a:lstStyle/>
            <a:p>
              <a:pPr>
                <a:buClr>
                  <a:schemeClr val="bg2"/>
                </a:buClr>
                <a:buSzPct val="120000"/>
              </a:pPr>
              <a:r>
                <a:rPr lang="en-GB" dirty="0">
                  <a:latin typeface="+mj-lt"/>
                  <a:ea typeface="Open Sans" panose="020B0606030504020204" pitchFamily="34" charset="0"/>
                  <a:cs typeface="Open Sans" panose="020B0606030504020204" pitchFamily="34" charset="0"/>
                </a:rPr>
                <a:t>Agree </a:t>
              </a:r>
              <a:r>
                <a:rPr lang="en-GB" b="1" dirty="0">
                  <a:latin typeface="+mj-lt"/>
                  <a:ea typeface="Open Sans" panose="020B0606030504020204" pitchFamily="34" charset="0"/>
                  <a:cs typeface="Open Sans" panose="020B0606030504020204" pitchFamily="34" charset="0"/>
                </a:rPr>
                <a:t>regular review points </a:t>
              </a:r>
              <a:r>
                <a:rPr lang="en-GB" dirty="0">
                  <a:latin typeface="+mj-lt"/>
                  <a:ea typeface="Open Sans" panose="020B0606030504020204" pitchFamily="34" charset="0"/>
                  <a:cs typeface="Open Sans" panose="020B0606030504020204" pitchFamily="34" charset="0"/>
                </a:rPr>
                <a:t>– e.g. fortnightly – to discuss progress and assess outputs.</a:t>
              </a:r>
            </a:p>
          </p:txBody>
        </p:sp>
      </p:grpSp>
      <p:grpSp>
        <p:nvGrpSpPr>
          <p:cNvPr id="10" name="Group 9"/>
          <p:cNvGrpSpPr/>
          <p:nvPr/>
        </p:nvGrpSpPr>
        <p:grpSpPr>
          <a:xfrm>
            <a:off x="1066100" y="5221075"/>
            <a:ext cx="10481467" cy="646331"/>
            <a:chOff x="1066097" y="5208163"/>
            <a:chExt cx="10481467" cy="646331"/>
          </a:xfrm>
        </p:grpSpPr>
        <p:sp>
          <p:nvSpPr>
            <p:cNvPr id="18" name="Oval 17"/>
            <p:cNvSpPr/>
            <p:nvPr/>
          </p:nvSpPr>
          <p:spPr>
            <a:xfrm>
              <a:off x="1066097" y="5226025"/>
              <a:ext cx="549051" cy="549051"/>
            </a:xfrm>
            <a:prstGeom prst="ellipse">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solidFill>
                  <a:latin typeface="+mj-lt"/>
                  <a:ea typeface="Open Sans Semibold" panose="020B0706030804020204" pitchFamily="34" charset="0"/>
                  <a:cs typeface="Open Sans Semibold" panose="020B0706030804020204" pitchFamily="34" charset="0"/>
                </a:rPr>
                <a:t>4</a:t>
              </a:r>
              <a:endParaRPr lang="en-GB" sz="2800" dirty="0">
                <a:solidFill>
                  <a:schemeClr val="bg2"/>
                </a:solidFill>
                <a:latin typeface="+mj-lt"/>
                <a:ea typeface="Open Sans Semibold" panose="020B0706030804020204" pitchFamily="34" charset="0"/>
                <a:cs typeface="Open Sans Semibold" panose="020B0706030804020204" pitchFamily="34" charset="0"/>
              </a:endParaRPr>
            </a:p>
          </p:txBody>
        </p:sp>
        <p:sp>
          <p:nvSpPr>
            <p:cNvPr id="6" name="Rectangle 5"/>
            <p:cNvSpPr/>
            <p:nvPr/>
          </p:nvSpPr>
          <p:spPr>
            <a:xfrm>
              <a:off x="1780674" y="5208163"/>
              <a:ext cx="9766890" cy="646331"/>
            </a:xfrm>
            <a:prstGeom prst="rect">
              <a:avLst/>
            </a:prstGeom>
          </p:spPr>
          <p:txBody>
            <a:bodyPr wrap="square">
              <a:spAutoFit/>
            </a:bodyPr>
            <a:lstStyle/>
            <a:p>
              <a:pPr>
                <a:buClr>
                  <a:schemeClr val="bg2"/>
                </a:buClr>
                <a:buSzPct val="120000"/>
              </a:pPr>
              <a:r>
                <a:rPr lang="en-GB" dirty="0">
                  <a:latin typeface="+mj-lt"/>
                  <a:ea typeface="Open Sans" panose="020B0606030504020204" pitchFamily="34" charset="0"/>
                  <a:cs typeface="Open Sans" panose="020B0606030504020204" pitchFamily="34" charset="0"/>
                </a:rPr>
                <a:t>Agree a </a:t>
              </a:r>
              <a:r>
                <a:rPr lang="en-GB" b="1" dirty="0">
                  <a:latin typeface="+mj-lt"/>
                  <a:ea typeface="Open Sans" panose="020B0606030504020204" pitchFamily="34" charset="0"/>
                  <a:cs typeface="Open Sans" panose="020B0606030504020204" pitchFamily="34" charset="0"/>
                </a:rPr>
                <a:t>structure that lets you escalating questions or concerns </a:t>
              </a:r>
              <a:r>
                <a:rPr lang="en-GB" dirty="0">
                  <a:latin typeface="+mj-lt"/>
                  <a:ea typeface="Open Sans" panose="020B0606030504020204" pitchFamily="34" charset="0"/>
                  <a:cs typeface="Open Sans" panose="020B0606030504020204" pitchFamily="34" charset="0"/>
                </a:rPr>
                <a:t>– with senior people appointed on each side. </a:t>
              </a:r>
            </a:p>
          </p:txBody>
        </p:sp>
      </p:gr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44"/>
            <a:ext cx="3573516" cy="495556"/>
          </a:xfrm>
          <a:prstGeom prst="rect">
            <a:avLst/>
          </a:prstGeom>
        </p:spPr>
      </p:pic>
    </p:spTree>
    <p:extLst>
      <p:ext uri="{BB962C8B-B14F-4D97-AF65-F5344CB8AC3E}">
        <p14:creationId xmlns:p14="http://schemas.microsoft.com/office/powerpoint/2010/main" val="997562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2" y="572400"/>
            <a:ext cx="8107612" cy="900000"/>
          </a:xfrm>
        </p:spPr>
        <p:txBody>
          <a:bodyPr>
            <a:noAutofit/>
          </a:bodyPr>
          <a:lstStyle/>
          <a:p>
            <a:r>
              <a:rPr lang="en-US" sz="2800" dirty="0">
                <a:solidFill>
                  <a:schemeClr val="bg2"/>
                </a:solidFill>
                <a:ea typeface="Open Sans" panose="020B0606030504020204" pitchFamily="34" charset="0"/>
                <a:cs typeface="Open Sans" panose="020B0606030504020204" pitchFamily="34" charset="0"/>
              </a:rPr>
              <a:t>The structure of this report:</a:t>
            </a:r>
          </a:p>
        </p:txBody>
      </p:sp>
      <p:sp>
        <p:nvSpPr>
          <p:cNvPr id="6" name="Footer Placeholder 12"/>
          <p:cNvSpPr>
            <a:spLocks noGrp="1"/>
          </p:cNvSpPr>
          <p:nvPr>
            <p:ph type="ftr" sz="quarter" idx="3"/>
          </p:nvPr>
        </p:nvSpPr>
        <p:spPr>
          <a:xfrm>
            <a:off x="720002" y="6473215"/>
            <a:ext cx="4416000" cy="246860"/>
          </a:xfrm>
        </p:spPr>
        <p:txBody>
          <a:bodyPr/>
          <a:lstStyle/>
          <a:p>
            <a:pPr marL="0" indent="0">
              <a:buNone/>
            </a:pPr>
            <a:r>
              <a:rPr lang="en-GB" sz="1050" dirty="0">
                <a:latin typeface="+mj-lt"/>
                <a:ea typeface="Open Sans" panose="020B0606030504020204" pitchFamily="34" charset="0"/>
                <a:cs typeface="Open Sans" panose="020B0606030504020204" pitchFamily="34" charset="0"/>
              </a:rPr>
              <a:t>Managing consultants</a:t>
            </a:r>
            <a:endParaRPr lang="en-US" sz="1050" dirty="0">
              <a:latin typeface="+mj-lt"/>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473" y="1713297"/>
            <a:ext cx="7886771" cy="3712813"/>
          </a:xfrm>
          <a:prstGeom prst="rect">
            <a:avLst/>
          </a:prstGeom>
        </p:spPr>
      </p:pic>
    </p:spTree>
    <p:extLst>
      <p:ext uri="{BB962C8B-B14F-4D97-AF65-F5344CB8AC3E}">
        <p14:creationId xmlns:p14="http://schemas.microsoft.com/office/powerpoint/2010/main" val="431831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2" y="572400"/>
            <a:ext cx="8107612" cy="900000"/>
          </a:xfrm>
        </p:spPr>
        <p:txBody>
          <a:bodyPr>
            <a:noAutofit/>
          </a:bodyPr>
          <a:lstStyle/>
          <a:p>
            <a:r>
              <a:rPr lang="en-US" sz="2800" dirty="0">
                <a:solidFill>
                  <a:schemeClr val="bg2"/>
                </a:solidFill>
                <a:ea typeface="Open Sans" panose="020B0606030504020204" pitchFamily="34" charset="0"/>
                <a:cs typeface="Open Sans" panose="020B0606030504020204" pitchFamily="34" charset="0"/>
              </a:rPr>
              <a:t>Prepare for the end from the beginning</a:t>
            </a:r>
          </a:p>
        </p:txBody>
      </p:sp>
      <p:sp>
        <p:nvSpPr>
          <p:cNvPr id="15" name="Footer Placeholder 12"/>
          <p:cNvSpPr>
            <a:spLocks noGrp="1"/>
          </p:cNvSpPr>
          <p:nvPr>
            <p:ph type="ftr" sz="quarter" idx="3"/>
          </p:nvPr>
        </p:nvSpPr>
        <p:spPr>
          <a:xfrm>
            <a:off x="720002" y="6473215"/>
            <a:ext cx="4416000" cy="246860"/>
          </a:xfrm>
        </p:spPr>
        <p:txBody>
          <a:bodyPr/>
          <a:lstStyle/>
          <a:p>
            <a:pPr marL="0" indent="0">
              <a:buNone/>
            </a:pPr>
            <a:r>
              <a:rPr lang="en-GB" sz="1050" dirty="0">
                <a:latin typeface="+mj-lt"/>
                <a:ea typeface="Open Sans" panose="020B0606030504020204" pitchFamily="34" charset="0"/>
                <a:cs typeface="Open Sans" panose="020B0606030504020204" pitchFamily="34" charset="0"/>
              </a:rPr>
              <a:t>Managing consultants</a:t>
            </a:r>
            <a:endParaRPr lang="en-US" sz="1050" dirty="0">
              <a:latin typeface="+mj-lt"/>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CF7376A-F9A0-4EF9-A970-09CCB344E4E5}"/>
              </a:ext>
            </a:extLst>
          </p:cNvPr>
          <p:cNvSpPr txBox="1"/>
          <p:nvPr/>
        </p:nvSpPr>
        <p:spPr>
          <a:xfrm>
            <a:off x="639021" y="1200223"/>
            <a:ext cx="10903131" cy="1754326"/>
          </a:xfrm>
          <a:prstGeom prst="rect">
            <a:avLst/>
          </a:prstGeom>
          <a:noFill/>
        </p:spPr>
        <p:txBody>
          <a:bodyPr wrap="square" rtlCol="0">
            <a:spAutoFit/>
          </a:bodyPr>
          <a:lstStyle/>
          <a:p>
            <a:r>
              <a:rPr lang="en-GB" b="1" dirty="0">
                <a:latin typeface="+mj-lt"/>
                <a:ea typeface="Open Sans Semibold" panose="020B0706030804020204" pitchFamily="34" charset="0"/>
                <a:cs typeface="Open Sans Semibold" panose="020B0706030804020204" pitchFamily="34" charset="0"/>
              </a:rPr>
              <a:t>As a project ends and consultants hand over the work they’ve done, there is a risk that you either pick up their work with too little understanding of how it was done – leaving you dependent on the consultants for the next stage – or the product simply sitting unused. It is important to look to avoid this from the very outset of the project. Key considerations are:</a:t>
            </a:r>
          </a:p>
          <a:p>
            <a:endParaRPr lang="en-GB" dirty="0">
              <a:latin typeface="+mj-lt"/>
            </a:endParaRPr>
          </a:p>
          <a:p>
            <a:r>
              <a:rPr lang="en-GB" dirty="0">
                <a:latin typeface="+mj-lt"/>
              </a:rPr>
              <a:t> </a:t>
            </a:r>
          </a:p>
        </p:txBody>
      </p:sp>
      <p:sp>
        <p:nvSpPr>
          <p:cNvPr id="3" name="TextBox 2"/>
          <p:cNvSpPr txBox="1"/>
          <p:nvPr/>
        </p:nvSpPr>
        <p:spPr>
          <a:xfrm>
            <a:off x="994097" y="3065404"/>
            <a:ext cx="9122979" cy="954107"/>
          </a:xfrm>
          <a:prstGeom prst="rect">
            <a:avLst/>
          </a:prstGeom>
          <a:noFill/>
        </p:spPr>
        <p:txBody>
          <a:bodyPr wrap="square" rtlCol="0">
            <a:spAutoFit/>
          </a:bodyPr>
          <a:lstStyle/>
          <a:p>
            <a:r>
              <a:rPr lang="en-GB" sz="1400" dirty="0">
                <a:latin typeface="+mj-lt"/>
                <a:ea typeface="Open Sans" panose="020B0606030504020204" pitchFamily="34" charset="0"/>
                <a:cs typeface="Open Sans" panose="020B0606030504020204" pitchFamily="34" charset="0"/>
              </a:rPr>
              <a:t>During the tendering phase, you should request that the consultant team </a:t>
            </a:r>
            <a:r>
              <a:rPr lang="en-GB" sz="1400" b="1" dirty="0">
                <a:latin typeface="+mj-lt"/>
                <a:ea typeface="Open Sans" panose="020B0606030504020204" pitchFamily="34" charset="0"/>
                <a:cs typeface="Open Sans" panose="020B0606030504020204" pitchFamily="34" charset="0"/>
              </a:rPr>
              <a:t>build in a programme of training and skills sharing for your team.</a:t>
            </a:r>
            <a:r>
              <a:rPr lang="en-GB" sz="1400" dirty="0">
                <a:latin typeface="+mj-lt"/>
                <a:ea typeface="Open Sans" panose="020B0606030504020204" pitchFamily="34" charset="0"/>
                <a:cs typeface="Open Sans" panose="020B0606030504020204" pitchFamily="34" charset="0"/>
              </a:rPr>
              <a:t> For example, if they are coming to provide a specific capability such as programme management, you should request tailored sessions on that discipline. If they are developing or using management tools, make sure they train your staff in them.</a:t>
            </a:r>
          </a:p>
        </p:txBody>
      </p:sp>
      <p:sp>
        <p:nvSpPr>
          <p:cNvPr id="20" name="TextBox 19"/>
          <p:cNvSpPr txBox="1"/>
          <p:nvPr/>
        </p:nvSpPr>
        <p:spPr>
          <a:xfrm>
            <a:off x="994097" y="2696072"/>
            <a:ext cx="9122979" cy="369332"/>
          </a:xfrm>
          <a:prstGeom prst="rect">
            <a:avLst/>
          </a:prstGeom>
          <a:noFill/>
        </p:spPr>
        <p:txBody>
          <a:bodyPr wrap="square" rtlCol="0">
            <a:spAutoFit/>
          </a:bodyPr>
          <a:lstStyle/>
          <a:p>
            <a:r>
              <a:rPr lang="en-GB" b="1" dirty="0">
                <a:solidFill>
                  <a:schemeClr val="tx2"/>
                </a:solidFill>
                <a:latin typeface="+mj-lt"/>
                <a:ea typeface="Open Sans" panose="020B0606030504020204" pitchFamily="34" charset="0"/>
                <a:cs typeface="Open Sans" panose="020B0606030504020204" pitchFamily="34" charset="0"/>
              </a:rPr>
              <a:t>Include staff training as part of the tender</a:t>
            </a:r>
          </a:p>
        </p:txBody>
      </p:sp>
      <p:sp>
        <p:nvSpPr>
          <p:cNvPr id="23" name="TextBox 22"/>
          <p:cNvSpPr txBox="1"/>
          <p:nvPr/>
        </p:nvSpPr>
        <p:spPr>
          <a:xfrm>
            <a:off x="994097" y="4657589"/>
            <a:ext cx="9122979" cy="954107"/>
          </a:xfrm>
          <a:prstGeom prst="rect">
            <a:avLst/>
          </a:prstGeom>
          <a:noFill/>
        </p:spPr>
        <p:txBody>
          <a:bodyPr wrap="square" rtlCol="0">
            <a:spAutoFit/>
          </a:bodyPr>
          <a:lstStyle/>
          <a:p>
            <a:r>
              <a:rPr lang="en-GB" sz="1400" dirty="0">
                <a:latin typeface="+mj-lt"/>
                <a:ea typeface="Open Sans" panose="020B0606030504020204" pitchFamily="34" charset="0"/>
                <a:cs typeface="Open Sans" panose="020B0606030504020204" pitchFamily="34" charset="0"/>
              </a:rPr>
              <a:t>Right from the outset it is key that you get </a:t>
            </a:r>
            <a:r>
              <a:rPr lang="en-GB" sz="1400" b="1" dirty="0">
                <a:latin typeface="+mj-lt"/>
                <a:ea typeface="Open Sans" panose="020B0606030504020204" pitchFamily="34" charset="0"/>
                <a:cs typeface="Open Sans" panose="020B0606030504020204" pitchFamily="34" charset="0"/>
              </a:rPr>
              <a:t>access to the underpinning analysis and information that drives the consultant’s outputs </a:t>
            </a:r>
            <a:r>
              <a:rPr lang="en-GB" sz="1400" dirty="0">
                <a:latin typeface="+mj-lt"/>
                <a:ea typeface="Open Sans" panose="020B0606030504020204" pitchFamily="34" charset="0"/>
                <a:cs typeface="Open Sans" panose="020B0606030504020204" pitchFamily="34" charset="0"/>
              </a:rPr>
              <a:t>– whether it is source code for software or models and assumptions. This access should be explicitly stated in the contract. If the findings will inform key decisions, you need to be able to back them up long after the project has closed out – so in depth understanding is key.</a:t>
            </a:r>
          </a:p>
        </p:txBody>
      </p:sp>
      <p:sp>
        <p:nvSpPr>
          <p:cNvPr id="24" name="TextBox 23"/>
          <p:cNvSpPr txBox="1"/>
          <p:nvPr/>
        </p:nvSpPr>
        <p:spPr>
          <a:xfrm>
            <a:off x="994097" y="4288257"/>
            <a:ext cx="9122979" cy="369332"/>
          </a:xfrm>
          <a:prstGeom prst="rect">
            <a:avLst/>
          </a:prstGeom>
          <a:noFill/>
        </p:spPr>
        <p:txBody>
          <a:bodyPr wrap="square" rtlCol="0">
            <a:spAutoFit/>
          </a:bodyPr>
          <a:lstStyle/>
          <a:p>
            <a:r>
              <a:rPr lang="en-GB" b="1" dirty="0">
                <a:solidFill>
                  <a:schemeClr val="tx2"/>
                </a:solidFill>
                <a:latin typeface="+mj-lt"/>
                <a:ea typeface="Open Sans" panose="020B0606030504020204" pitchFamily="34" charset="0"/>
                <a:cs typeface="Open Sans" panose="020B0606030504020204" pitchFamily="34" charset="0"/>
              </a:rPr>
              <a:t>Ensure underpinning analysis is shared and explained</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31744"/>
            <a:ext cx="3573509" cy="495556"/>
          </a:xfrm>
          <a:prstGeom prst="rect">
            <a:avLst/>
          </a:prstGeom>
        </p:spPr>
      </p:pic>
    </p:spTree>
    <p:extLst>
      <p:ext uri="{BB962C8B-B14F-4D97-AF65-F5344CB8AC3E}">
        <p14:creationId xmlns:p14="http://schemas.microsoft.com/office/powerpoint/2010/main" val="3732065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2" y="572400"/>
            <a:ext cx="8107612" cy="900000"/>
          </a:xfrm>
        </p:spPr>
        <p:txBody>
          <a:bodyPr>
            <a:noAutofit/>
          </a:bodyPr>
          <a:lstStyle/>
          <a:p>
            <a:r>
              <a:rPr lang="en-US" sz="2800" dirty="0">
                <a:solidFill>
                  <a:schemeClr val="bg2"/>
                </a:solidFill>
                <a:ea typeface="Open Sans" panose="020B0606030504020204" pitchFamily="34" charset="0"/>
                <a:cs typeface="Open Sans" panose="020B0606030504020204" pitchFamily="34" charset="0"/>
              </a:rPr>
              <a:t>Make the ‘sell on’ work to your advantage</a:t>
            </a:r>
          </a:p>
        </p:txBody>
      </p:sp>
      <p:sp>
        <p:nvSpPr>
          <p:cNvPr id="16" name="Footer Placeholder 12"/>
          <p:cNvSpPr>
            <a:spLocks noGrp="1"/>
          </p:cNvSpPr>
          <p:nvPr>
            <p:ph type="ftr" sz="quarter" idx="3"/>
          </p:nvPr>
        </p:nvSpPr>
        <p:spPr>
          <a:xfrm>
            <a:off x="720002" y="6473215"/>
            <a:ext cx="4416000" cy="246860"/>
          </a:xfrm>
        </p:spPr>
        <p:txBody>
          <a:bodyPr/>
          <a:lstStyle/>
          <a:p>
            <a:pPr marL="0" indent="0">
              <a:buNone/>
            </a:pPr>
            <a:r>
              <a:rPr lang="en-GB" sz="1050" dirty="0">
                <a:latin typeface="+mj-lt"/>
                <a:ea typeface="Open Sans" panose="020B0606030504020204" pitchFamily="34" charset="0"/>
                <a:cs typeface="Open Sans" panose="020B0606030504020204" pitchFamily="34" charset="0"/>
              </a:rPr>
              <a:t>Managing consultants</a:t>
            </a:r>
            <a:endParaRPr lang="en-US" sz="1050" dirty="0">
              <a:latin typeface="+mj-lt"/>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CF7376A-F9A0-4EF9-A970-09CCB344E4E5}"/>
              </a:ext>
            </a:extLst>
          </p:cNvPr>
          <p:cNvSpPr txBox="1"/>
          <p:nvPr/>
        </p:nvSpPr>
        <p:spPr>
          <a:xfrm>
            <a:off x="639022" y="1203974"/>
            <a:ext cx="10903131" cy="1477328"/>
          </a:xfrm>
          <a:prstGeom prst="rect">
            <a:avLst/>
          </a:prstGeom>
          <a:noFill/>
        </p:spPr>
        <p:txBody>
          <a:bodyPr wrap="square" rtlCol="0">
            <a:spAutoFit/>
          </a:bodyPr>
          <a:lstStyle/>
          <a:p>
            <a:r>
              <a:rPr lang="en-GB" b="1" dirty="0">
                <a:latin typeface="+mj-lt"/>
                <a:ea typeface="Open Sans Semibold" panose="020B0706030804020204" pitchFamily="34" charset="0"/>
                <a:cs typeface="Open Sans Semibold" panose="020B0706030804020204" pitchFamily="34" charset="0"/>
              </a:rPr>
              <a:t>Identifying new work – once already on the ground – and selling it to the client at the end of the project is a key part of the consultant’s business model. This is known as the ‘sell on’. You should recognise this from the outset and use it to your advantage. It is another key point of leverage for you as a client. </a:t>
            </a:r>
          </a:p>
          <a:p>
            <a:endParaRPr lang="en-GB" dirty="0">
              <a:latin typeface="+mj-lt"/>
            </a:endParaRPr>
          </a:p>
          <a:p>
            <a:r>
              <a:rPr lang="en-GB" dirty="0">
                <a:latin typeface="+mj-lt"/>
              </a:rPr>
              <a:t> </a:t>
            </a:r>
          </a:p>
        </p:txBody>
      </p:sp>
      <p:sp>
        <p:nvSpPr>
          <p:cNvPr id="27" name="TextBox 26">
            <a:extLst>
              <a:ext uri="{FF2B5EF4-FFF2-40B4-BE49-F238E27FC236}">
                <a16:creationId xmlns:a16="http://schemas.microsoft.com/office/drawing/2014/main" id="{4707F40A-146A-444A-A8D6-D2C8E1D8441F}"/>
              </a:ext>
            </a:extLst>
          </p:cNvPr>
          <p:cNvSpPr txBox="1"/>
          <p:nvPr/>
        </p:nvSpPr>
        <p:spPr>
          <a:xfrm>
            <a:off x="639022" y="5719707"/>
            <a:ext cx="9464766" cy="1077218"/>
          </a:xfrm>
          <a:prstGeom prst="rect">
            <a:avLst/>
          </a:prstGeom>
          <a:noFill/>
        </p:spPr>
        <p:txBody>
          <a:bodyPr wrap="square" rtlCol="0">
            <a:spAutoFit/>
          </a:bodyPr>
          <a:lstStyle/>
          <a:p>
            <a:r>
              <a:rPr lang="en-GB" sz="1400" dirty="0">
                <a:latin typeface="+mj-lt"/>
                <a:ea typeface="Open Sans" panose="020B0606030504020204" pitchFamily="34" charset="0"/>
                <a:cs typeface="Open Sans" panose="020B0606030504020204" pitchFamily="34" charset="0"/>
              </a:rPr>
              <a:t>But avoid becoming captured by a single team or consultancy. If you do want further work, you should always consider the steps and questions set out earlier in this report.</a:t>
            </a:r>
          </a:p>
          <a:p>
            <a:endParaRPr lang="en-GB" dirty="0">
              <a:latin typeface="+mj-lt"/>
            </a:endParaRPr>
          </a:p>
          <a:p>
            <a:r>
              <a:rPr lang="en-GB" dirty="0">
                <a:latin typeface="+mj-lt"/>
              </a:rPr>
              <a:t> </a:t>
            </a:r>
          </a:p>
        </p:txBody>
      </p:sp>
      <p:sp>
        <p:nvSpPr>
          <p:cNvPr id="17" name="TextBox 16"/>
          <p:cNvSpPr txBox="1"/>
          <p:nvPr/>
        </p:nvSpPr>
        <p:spPr>
          <a:xfrm>
            <a:off x="961736" y="2544685"/>
            <a:ext cx="10011060" cy="738664"/>
          </a:xfrm>
          <a:prstGeom prst="rect">
            <a:avLst/>
          </a:prstGeom>
          <a:noFill/>
        </p:spPr>
        <p:txBody>
          <a:bodyPr wrap="square" rtlCol="0">
            <a:spAutoFit/>
          </a:bodyPr>
          <a:lstStyle/>
          <a:p>
            <a:r>
              <a:rPr lang="en-GB" sz="1400" dirty="0">
                <a:latin typeface="+mj-lt"/>
                <a:ea typeface="Open Sans" panose="020B0606030504020204" pitchFamily="34" charset="0"/>
                <a:cs typeface="Open Sans" panose="020B0606030504020204" pitchFamily="34" charset="0"/>
              </a:rPr>
              <a:t>In some cases you might want to structure the project into shorter chunks, selling a short piece of work that can be extended as opposed to a single longer-term contract. This increases your points of leverage throughout the process, but does mean more work from a commercial perspective.</a:t>
            </a:r>
          </a:p>
        </p:txBody>
      </p:sp>
      <p:sp>
        <p:nvSpPr>
          <p:cNvPr id="18" name="TextBox 17"/>
          <p:cNvSpPr txBox="1"/>
          <p:nvPr/>
        </p:nvSpPr>
        <p:spPr>
          <a:xfrm>
            <a:off x="961736" y="2257336"/>
            <a:ext cx="10011060" cy="369332"/>
          </a:xfrm>
          <a:prstGeom prst="rect">
            <a:avLst/>
          </a:prstGeom>
          <a:noFill/>
        </p:spPr>
        <p:txBody>
          <a:bodyPr wrap="square" rtlCol="0">
            <a:spAutoFit/>
          </a:bodyPr>
          <a:lstStyle/>
          <a:p>
            <a:r>
              <a:rPr lang="en-GB" b="1" dirty="0">
                <a:solidFill>
                  <a:schemeClr val="tx2"/>
                </a:solidFill>
                <a:latin typeface="+mj-lt"/>
                <a:ea typeface="Open Sans" panose="020B0606030504020204" pitchFamily="34" charset="0"/>
                <a:cs typeface="Open Sans" panose="020B0606030504020204" pitchFamily="34" charset="0"/>
              </a:rPr>
              <a:t>Structure the project</a:t>
            </a:r>
          </a:p>
        </p:txBody>
      </p:sp>
      <p:sp>
        <p:nvSpPr>
          <p:cNvPr id="19" name="TextBox 18"/>
          <p:cNvSpPr txBox="1"/>
          <p:nvPr/>
        </p:nvSpPr>
        <p:spPr>
          <a:xfrm>
            <a:off x="961737" y="3698571"/>
            <a:ext cx="10011060" cy="738664"/>
          </a:xfrm>
          <a:prstGeom prst="rect">
            <a:avLst/>
          </a:prstGeom>
          <a:noFill/>
        </p:spPr>
        <p:txBody>
          <a:bodyPr wrap="square" rtlCol="0">
            <a:spAutoFit/>
          </a:bodyPr>
          <a:lstStyle/>
          <a:p>
            <a:r>
              <a:rPr lang="en-GB" sz="1400" dirty="0">
                <a:latin typeface="+mj-lt"/>
                <a:ea typeface="Open Sans" panose="020B0606030504020204" pitchFamily="34" charset="0"/>
                <a:cs typeface="Open Sans" panose="020B0606030504020204" pitchFamily="34" charset="0"/>
              </a:rPr>
              <a:t>Not only will it send a potentially unhelpful message if you rule out any ‘sell on’ from the outset of the project, you might find the consultants identify some useful work or issues you hadn’t considered. After spending time in your organisation, they should have the information required to make constructive suggestions – even if you don’t end up buying further work.</a:t>
            </a:r>
          </a:p>
        </p:txBody>
      </p:sp>
      <p:sp>
        <p:nvSpPr>
          <p:cNvPr id="28" name="TextBox 27"/>
          <p:cNvSpPr txBox="1"/>
          <p:nvPr/>
        </p:nvSpPr>
        <p:spPr>
          <a:xfrm>
            <a:off x="961736" y="3410551"/>
            <a:ext cx="10011060" cy="369332"/>
          </a:xfrm>
          <a:prstGeom prst="rect">
            <a:avLst/>
          </a:prstGeom>
          <a:noFill/>
        </p:spPr>
        <p:txBody>
          <a:bodyPr wrap="square" rtlCol="0">
            <a:spAutoFit/>
          </a:bodyPr>
          <a:lstStyle/>
          <a:p>
            <a:r>
              <a:rPr lang="en-GB" b="1" dirty="0">
                <a:solidFill>
                  <a:schemeClr val="tx2"/>
                </a:solidFill>
                <a:latin typeface="+mj-lt"/>
                <a:ea typeface="Open Sans" panose="020B0606030504020204" pitchFamily="34" charset="0"/>
                <a:cs typeface="Open Sans" panose="020B0606030504020204" pitchFamily="34" charset="0"/>
              </a:rPr>
              <a:t>Listen to the ‘sell on’</a:t>
            </a:r>
          </a:p>
        </p:txBody>
      </p:sp>
      <p:sp>
        <p:nvSpPr>
          <p:cNvPr id="29" name="TextBox 28"/>
          <p:cNvSpPr txBox="1"/>
          <p:nvPr/>
        </p:nvSpPr>
        <p:spPr>
          <a:xfrm>
            <a:off x="961736" y="4797152"/>
            <a:ext cx="10011060" cy="738664"/>
          </a:xfrm>
          <a:prstGeom prst="rect">
            <a:avLst/>
          </a:prstGeom>
          <a:noFill/>
        </p:spPr>
        <p:txBody>
          <a:bodyPr wrap="square" rtlCol="0">
            <a:spAutoFit/>
          </a:bodyPr>
          <a:lstStyle/>
          <a:p>
            <a:r>
              <a:rPr lang="en-GB" sz="1400" dirty="0">
                <a:latin typeface="+mj-lt"/>
                <a:ea typeface="Open Sans" panose="020B0606030504020204" pitchFamily="34" charset="0"/>
                <a:cs typeface="Open Sans" panose="020B0606030504020204" pitchFamily="34" charset="0"/>
              </a:rPr>
              <a:t>If you are aware of areas where more work might be needed, let the consultants know. They will likely go out of their way to prove their credentials, so might provide you with some valuable – but free – insights that can inform your work. Likewise, it helps you better understand what you might need from any further project.</a:t>
            </a:r>
          </a:p>
        </p:txBody>
      </p:sp>
      <p:sp>
        <p:nvSpPr>
          <p:cNvPr id="30" name="TextBox 29"/>
          <p:cNvSpPr txBox="1"/>
          <p:nvPr/>
        </p:nvSpPr>
        <p:spPr>
          <a:xfrm>
            <a:off x="961737" y="4523084"/>
            <a:ext cx="10011060" cy="369332"/>
          </a:xfrm>
          <a:prstGeom prst="rect">
            <a:avLst/>
          </a:prstGeom>
          <a:noFill/>
        </p:spPr>
        <p:txBody>
          <a:bodyPr wrap="square" rtlCol="0">
            <a:spAutoFit/>
          </a:bodyPr>
          <a:lstStyle/>
          <a:p>
            <a:r>
              <a:rPr lang="en-GB" b="1" dirty="0">
                <a:solidFill>
                  <a:schemeClr val="tx2"/>
                </a:solidFill>
                <a:latin typeface="+mj-lt"/>
                <a:ea typeface="Open Sans" panose="020B0606030504020204" pitchFamily="34" charset="0"/>
                <a:cs typeface="Open Sans" panose="020B0606030504020204" pitchFamily="34" charset="0"/>
              </a:rPr>
              <a:t>Guide the discussion</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31744"/>
            <a:ext cx="3573509" cy="495556"/>
          </a:xfrm>
          <a:prstGeom prst="rect">
            <a:avLst/>
          </a:prstGeom>
        </p:spPr>
      </p:pic>
    </p:spTree>
    <p:extLst>
      <p:ext uri="{BB962C8B-B14F-4D97-AF65-F5344CB8AC3E}">
        <p14:creationId xmlns:p14="http://schemas.microsoft.com/office/powerpoint/2010/main" val="1486355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2" y="4176012"/>
            <a:ext cx="9233296" cy="2041529"/>
          </a:xfrm>
          <a:prstGeom prst="rect">
            <a:avLst/>
          </a:prstGeom>
        </p:spPr>
      </p:pic>
      <p:sp>
        <p:nvSpPr>
          <p:cNvPr id="2" name="Title 1"/>
          <p:cNvSpPr>
            <a:spLocks noGrp="1"/>
          </p:cNvSpPr>
          <p:nvPr>
            <p:ph type="title"/>
          </p:nvPr>
        </p:nvSpPr>
        <p:spPr>
          <a:xfrm>
            <a:off x="720002" y="572400"/>
            <a:ext cx="8107612" cy="900000"/>
          </a:xfrm>
        </p:spPr>
        <p:txBody>
          <a:bodyPr>
            <a:noAutofit/>
          </a:bodyPr>
          <a:lstStyle/>
          <a:p>
            <a:r>
              <a:rPr lang="en-US" sz="2800" dirty="0">
                <a:solidFill>
                  <a:schemeClr val="bg2"/>
                </a:solidFill>
                <a:ea typeface="Open Sans" panose="020B0606030504020204" pitchFamily="34" charset="0"/>
                <a:cs typeface="Open Sans" panose="020B0606030504020204" pitchFamily="34" charset="0"/>
              </a:rPr>
              <a:t>A guide to managing consultants</a:t>
            </a:r>
          </a:p>
        </p:txBody>
      </p:sp>
      <p:sp>
        <p:nvSpPr>
          <p:cNvPr id="13" name="Footer Placeholder 12"/>
          <p:cNvSpPr>
            <a:spLocks noGrp="1"/>
          </p:cNvSpPr>
          <p:nvPr>
            <p:ph type="ftr" sz="quarter" idx="3"/>
          </p:nvPr>
        </p:nvSpPr>
        <p:spPr>
          <a:xfrm>
            <a:off x="644434" y="6476400"/>
            <a:ext cx="4416000" cy="246860"/>
          </a:xfrm>
        </p:spPr>
        <p:txBody>
          <a:bodyPr/>
          <a:lstStyle/>
          <a:p>
            <a:pPr marL="0" indent="0">
              <a:buNone/>
            </a:pPr>
            <a:r>
              <a:rPr lang="en-GB" sz="1100" dirty="0">
                <a:latin typeface="+mj-lt"/>
                <a:ea typeface="Open Sans" panose="020B0606030504020204" pitchFamily="34" charset="0"/>
                <a:cs typeface="Open Sans" panose="020B0606030504020204" pitchFamily="34" charset="0"/>
              </a:rPr>
              <a:t>Managing consultants</a:t>
            </a:r>
            <a:endParaRPr lang="en-US" sz="1100" dirty="0">
              <a:latin typeface="+mj-lt"/>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104024DC-3B1B-4A74-A94E-AE5932B38D93}"/>
              </a:ext>
            </a:extLst>
          </p:cNvPr>
          <p:cNvSpPr txBox="1"/>
          <p:nvPr/>
        </p:nvSpPr>
        <p:spPr>
          <a:xfrm>
            <a:off x="639022" y="1203974"/>
            <a:ext cx="10903131" cy="3200876"/>
          </a:xfrm>
          <a:prstGeom prst="rect">
            <a:avLst/>
          </a:prstGeom>
          <a:noFill/>
        </p:spPr>
        <p:txBody>
          <a:bodyPr wrap="square" rtlCol="0">
            <a:spAutoFit/>
          </a:bodyPr>
          <a:lstStyle/>
          <a:p>
            <a:r>
              <a:rPr lang="en-GB" b="1" dirty="0">
                <a:latin typeface="+mj-lt"/>
                <a:ea typeface="Open Sans Semibold" panose="020B0706030804020204" pitchFamily="34" charset="0"/>
                <a:cs typeface="Open Sans Semibold" panose="020B0706030804020204" pitchFamily="34" charset="0"/>
              </a:rPr>
              <a:t>This report was intended to provide high-level and practical tips for those in government working with consultants, rather than offering detailed analysis of the government’s use of consultants or recommendations for reform.</a:t>
            </a:r>
          </a:p>
          <a:p>
            <a:endParaRPr lang="en-GB" dirty="0">
              <a:latin typeface="+mj-lt"/>
              <a:ea typeface="Open Sans Semibold" panose="020B0706030804020204" pitchFamily="34" charset="0"/>
              <a:cs typeface="Open Sans Semibold" panose="020B0706030804020204" pitchFamily="34" charset="0"/>
            </a:endParaRPr>
          </a:p>
          <a:p>
            <a:r>
              <a:rPr lang="en-GB" sz="1600" dirty="0">
                <a:latin typeface="+mj-lt"/>
                <a:ea typeface="Open Sans Semibold" panose="020B0706030804020204" pitchFamily="34" charset="0"/>
                <a:cs typeface="Open Sans Semibold" panose="020B0706030804020204" pitchFamily="34" charset="0"/>
              </a:rPr>
              <a:t>There are already other, more in depth studies of how government contracts with suppliers. For example:</a:t>
            </a:r>
          </a:p>
          <a:p>
            <a:endParaRPr lang="en-GB" sz="1600" dirty="0">
              <a:latin typeface="+mj-lt"/>
              <a:ea typeface="Open Sans Semibold" panose="020B0706030804020204" pitchFamily="34" charset="0"/>
              <a:cs typeface="Open Sans Semibold" panose="020B0706030804020204" pitchFamily="34" charset="0"/>
            </a:endParaRPr>
          </a:p>
          <a:p>
            <a:pPr marL="285750" indent="-285750">
              <a:buFont typeface="Arial" panose="020B0604020202020204" pitchFamily="34" charset="0"/>
              <a:buChar char="•"/>
            </a:pPr>
            <a:r>
              <a:rPr lang="en-GB" sz="1600" i="1" dirty="0">
                <a:latin typeface="+mj-lt"/>
                <a:ea typeface="Open Sans" panose="020B0606030504020204" pitchFamily="34" charset="0"/>
                <a:cs typeface="Open Sans" panose="020B0606030504020204" pitchFamily="34" charset="0"/>
                <a:hlinkClick r:id="rId3"/>
              </a:rPr>
              <a:t>Outsourcing Playbook</a:t>
            </a:r>
            <a:r>
              <a:rPr lang="en-GB" sz="1600" dirty="0">
                <a:latin typeface="+mj-lt"/>
                <a:ea typeface="Open Sans" panose="020B0606030504020204" pitchFamily="34" charset="0"/>
                <a:cs typeface="Open Sans" panose="020B0606030504020204" pitchFamily="34" charset="0"/>
              </a:rPr>
              <a:t>, Cabinet Office</a:t>
            </a:r>
          </a:p>
          <a:p>
            <a:pPr marL="285750" indent="-285750">
              <a:buFont typeface="Arial" panose="020B0604020202020204" pitchFamily="34" charset="0"/>
              <a:buChar char="•"/>
            </a:pPr>
            <a:r>
              <a:rPr lang="en-GB" sz="1600" i="1" dirty="0">
                <a:latin typeface="+mj-lt"/>
                <a:ea typeface="Open Sans" panose="020B0606030504020204" pitchFamily="34" charset="0"/>
                <a:cs typeface="Open Sans" panose="020B0606030504020204" pitchFamily="34" charset="0"/>
                <a:hlinkClick r:id="rId4"/>
              </a:rPr>
              <a:t>Use of Consultants and Temporary Staff</a:t>
            </a:r>
            <a:r>
              <a:rPr lang="en-GB" sz="1600" dirty="0">
                <a:latin typeface="+mj-lt"/>
                <a:ea typeface="Open Sans" panose="020B0606030504020204" pitchFamily="34" charset="0"/>
                <a:cs typeface="Open Sans" panose="020B0606030504020204" pitchFamily="34" charset="0"/>
              </a:rPr>
              <a:t>, National Audit Office</a:t>
            </a:r>
            <a:endParaRPr lang="en-GB" sz="1600" dirty="0">
              <a:latin typeface="+mj-lt"/>
              <a:ea typeface="Open Sans" panose="020B0606030504020204" pitchFamily="34" charset="0"/>
              <a:cs typeface="Open Sans" panose="020B0606030504020204" pitchFamily="34" charset="0"/>
              <a:hlinkClick r:id="rId5">
                <a:extLst>
                  <a:ext uri="{A12FA001-AC4F-418D-AE19-62706E023703}">
                    <ahyp:hlinkClr xmlns="" xmlns:ahyp="http://schemas.microsoft.com/office/drawing/2018/hyperlinkcolor" val="tx"/>
                  </a:ext>
                </a:extLst>
              </a:hlinkClick>
            </a:endParaRPr>
          </a:p>
          <a:p>
            <a:endParaRPr lang="en-GB" sz="1600" dirty="0">
              <a:latin typeface="+mj-lt"/>
            </a:endParaRPr>
          </a:p>
          <a:p>
            <a:r>
              <a:rPr lang="en-GB" sz="1600" dirty="0">
                <a:latin typeface="+mj-lt"/>
                <a:ea typeface="Open Sans Semibold" panose="020B0706030804020204" pitchFamily="34" charset="0"/>
                <a:cs typeface="Open Sans Semibold" panose="020B0706030804020204" pitchFamily="34" charset="0"/>
              </a:rPr>
              <a:t>If you have recommendations for how government could better work with consultants that you think should be included, please contact the Institute for Government.</a:t>
            </a:r>
          </a:p>
          <a:p>
            <a:r>
              <a:rPr lang="en-GB" dirty="0">
                <a:latin typeface="+mj-lt"/>
              </a:rPr>
              <a:t> </a:t>
            </a:r>
          </a:p>
        </p:txBody>
      </p:sp>
      <p:sp>
        <p:nvSpPr>
          <p:cNvPr id="11" name="TextBox 10">
            <a:extLst>
              <a:ext uri="{FF2B5EF4-FFF2-40B4-BE49-F238E27FC236}">
                <a16:creationId xmlns:a16="http://schemas.microsoft.com/office/drawing/2014/main" id="{F52D0EC0-5EF6-4BD7-9566-259DF9220D47}"/>
              </a:ext>
            </a:extLst>
          </p:cNvPr>
          <p:cNvSpPr txBox="1"/>
          <p:nvPr/>
        </p:nvSpPr>
        <p:spPr>
          <a:xfrm>
            <a:off x="927588" y="4350391"/>
            <a:ext cx="8818125" cy="1692771"/>
          </a:xfrm>
          <a:prstGeom prst="rect">
            <a:avLst/>
          </a:prstGeom>
          <a:noFill/>
        </p:spPr>
        <p:txBody>
          <a:bodyPr wrap="square" rtlCol="0">
            <a:spAutoFit/>
          </a:bodyPr>
          <a:lstStyle/>
          <a:p>
            <a:r>
              <a:rPr lang="en-GB" b="1" dirty="0">
                <a:latin typeface="+mj-lt"/>
                <a:ea typeface="Open Sans" panose="020B0606030504020204" pitchFamily="34" charset="0"/>
                <a:cs typeface="Open Sans" panose="020B0606030504020204" pitchFamily="34" charset="0"/>
              </a:rPr>
              <a:t>The Institute’s work in this area</a:t>
            </a:r>
          </a:p>
          <a:p>
            <a:endParaRPr lang="en-GB" sz="1600" b="1" dirty="0">
              <a:latin typeface="+mj-lt"/>
              <a:ea typeface="Open Sans" panose="020B0606030504020204" pitchFamily="34" charset="0"/>
              <a:cs typeface="Open Sans" panose="020B0606030504020204" pitchFamily="34" charset="0"/>
            </a:endParaRPr>
          </a:p>
          <a:p>
            <a:r>
              <a:rPr lang="en-GB" sz="1400" dirty="0">
                <a:solidFill>
                  <a:schemeClr val="tx1">
                    <a:lumMod val="75000"/>
                  </a:schemeClr>
                </a:solidFill>
                <a:latin typeface="+mj-lt"/>
                <a:ea typeface="Open Sans Semibold" panose="020B0706030804020204" pitchFamily="34" charset="0"/>
                <a:cs typeface="Open Sans Semibold" panose="020B0706030804020204" pitchFamily="34" charset="0"/>
              </a:rPr>
              <a:t>The Institute has published in depth analysis of public procurement, outsourcing and insourcing. For more </a:t>
            </a:r>
            <a:r>
              <a:rPr lang="en-GB" sz="1400" dirty="0" smtClean="0">
                <a:solidFill>
                  <a:schemeClr val="tx1">
                    <a:lumMod val="75000"/>
                  </a:schemeClr>
                </a:solidFill>
                <a:latin typeface="+mj-lt"/>
                <a:ea typeface="Open Sans Semibold" panose="020B0706030804020204" pitchFamily="34" charset="0"/>
                <a:cs typeface="Open Sans Semibold" panose="020B0706030804020204" pitchFamily="34" charset="0"/>
              </a:rPr>
              <a:t>information </a:t>
            </a:r>
            <a:r>
              <a:rPr lang="en-GB" sz="1400" dirty="0">
                <a:solidFill>
                  <a:schemeClr val="tx1">
                    <a:lumMod val="75000"/>
                  </a:schemeClr>
                </a:solidFill>
                <a:latin typeface="+mj-lt"/>
                <a:ea typeface="Open Sans Semibold" panose="020B0706030804020204" pitchFamily="34" charset="0"/>
                <a:cs typeface="Open Sans Semibold" panose="020B0706030804020204" pitchFamily="34" charset="0"/>
              </a:rPr>
              <a:t>on this area of our work, please go to our website</a:t>
            </a:r>
            <a:r>
              <a:rPr lang="en-GB" sz="1400" dirty="0">
                <a:latin typeface="+mj-lt"/>
                <a:ea typeface="Open Sans Semibold" panose="020B0706030804020204" pitchFamily="34" charset="0"/>
                <a:cs typeface="Open Sans Semibold" panose="020B0706030804020204" pitchFamily="34" charset="0"/>
              </a:rPr>
              <a:t>: </a:t>
            </a:r>
            <a:endParaRPr lang="en-GB" sz="1400" dirty="0" smtClean="0">
              <a:latin typeface="+mj-lt"/>
              <a:ea typeface="Open Sans Semibold" panose="020B0706030804020204" pitchFamily="34" charset="0"/>
              <a:cs typeface="Open Sans Semibold" panose="020B0706030804020204" pitchFamily="34" charset="0"/>
            </a:endParaRPr>
          </a:p>
          <a:p>
            <a:r>
              <a:rPr lang="en-GB" sz="1400" b="1" dirty="0" smtClean="0">
                <a:solidFill>
                  <a:srgbClr val="25303B"/>
                </a:solidFill>
                <a:latin typeface="+mj-lt"/>
                <a:ea typeface="Open Sans" panose="020B0606030504020204" pitchFamily="34" charset="0"/>
                <a:cs typeface="Open Sans" panose="020B0606030504020204" pitchFamily="34" charset="0"/>
                <a:hlinkClick r:id="rId6"/>
              </a:rPr>
              <a:t>www.instituteforgovernment.org.uk/our-work/policy-making/government-outsourcing</a:t>
            </a:r>
            <a:endParaRPr lang="en-GB" sz="1400" b="1" dirty="0">
              <a:solidFill>
                <a:srgbClr val="25303B"/>
              </a:solidFill>
              <a:latin typeface="+mj-lt"/>
              <a:ea typeface="Open Sans" panose="020B0606030504020204" pitchFamily="34" charset="0"/>
              <a:cs typeface="Open Sans" panose="020B0606030504020204" pitchFamily="34" charset="0"/>
            </a:endParaRPr>
          </a:p>
          <a:p>
            <a:endParaRPr lang="en-GB" sz="1400" dirty="0">
              <a:solidFill>
                <a:schemeClr val="accent4"/>
              </a:solidFill>
              <a:latin typeface="+mj-lt"/>
              <a:ea typeface="Open Sans" panose="020B0606030504020204" pitchFamily="34" charset="0"/>
              <a:cs typeface="Open Sans" panose="020B0606030504020204" pitchFamily="34" charset="0"/>
            </a:endParaRPr>
          </a:p>
          <a:p>
            <a:r>
              <a:rPr lang="en-GB" sz="1400" dirty="0">
                <a:solidFill>
                  <a:schemeClr val="tx1">
                    <a:lumMod val="75000"/>
                  </a:schemeClr>
                </a:solidFill>
                <a:latin typeface="+mj-lt"/>
                <a:ea typeface="Open Sans Semibold" panose="020B0706030804020204" pitchFamily="34" charset="0"/>
                <a:cs typeface="Open Sans Semibold" panose="020B0706030804020204" pitchFamily="34" charset="0"/>
              </a:rPr>
              <a:t>Contact: Nick Davies (nick.davies@instituteforgovernment.org.uk</a:t>
            </a:r>
            <a:r>
              <a:rPr lang="en-GB" sz="1400" dirty="0" smtClean="0">
                <a:solidFill>
                  <a:schemeClr val="tx1">
                    <a:lumMod val="75000"/>
                  </a:schemeClr>
                </a:solidFill>
                <a:latin typeface="+mj-lt"/>
                <a:ea typeface="Open Sans Semibold" panose="020B0706030804020204" pitchFamily="34" charset="0"/>
                <a:cs typeface="Open Sans Semibold" panose="020B0706030804020204" pitchFamily="34" charset="0"/>
              </a:rPr>
              <a:t>)</a:t>
            </a:r>
            <a:endParaRPr lang="en-GB" sz="1600" b="1" dirty="0">
              <a:latin typeface="+mj-lt"/>
            </a:endParaRPr>
          </a:p>
        </p:txBody>
      </p:sp>
    </p:spTree>
    <p:extLst>
      <p:ext uri="{BB962C8B-B14F-4D97-AF65-F5344CB8AC3E}">
        <p14:creationId xmlns:p14="http://schemas.microsoft.com/office/powerpoint/2010/main" val="1732353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GB" sz="1400" dirty="0">
                <a:ea typeface="Open Sans" panose="020B0606030504020204" pitchFamily="34" charset="0"/>
                <a:cs typeface="Open Sans" panose="020B0606030504020204" pitchFamily="34" charset="0"/>
              </a:rPr>
              <a:t>For further information:</a:t>
            </a:r>
          </a:p>
        </p:txBody>
      </p:sp>
      <p:sp>
        <p:nvSpPr>
          <p:cNvPr id="3" name="Title 2"/>
          <p:cNvSpPr>
            <a:spLocks noGrp="1"/>
          </p:cNvSpPr>
          <p:nvPr>
            <p:ph type="ctrTitle"/>
          </p:nvPr>
        </p:nvSpPr>
        <p:spPr/>
        <p:txBody>
          <a:bodyPr/>
          <a:lstStyle/>
          <a:p>
            <a:r>
              <a:rPr lang="en-GB" dirty="0">
                <a:ea typeface="Open Sans" panose="020B0606030504020204" pitchFamily="34" charset="0"/>
                <a:cs typeface="Open Sans" panose="020B0606030504020204" pitchFamily="34" charset="0"/>
              </a:rPr>
              <a:t>Managing Consultants</a:t>
            </a:r>
          </a:p>
        </p:txBody>
      </p:sp>
      <p:sp>
        <p:nvSpPr>
          <p:cNvPr id="11" name="Text Placeholder 10"/>
          <p:cNvSpPr>
            <a:spLocks noGrp="1"/>
          </p:cNvSpPr>
          <p:nvPr>
            <p:ph type="body" sz="quarter" idx="10"/>
          </p:nvPr>
        </p:nvSpPr>
        <p:spPr/>
        <p:txBody>
          <a:bodyPr/>
          <a:lstStyle/>
          <a:p>
            <a:r>
              <a:rPr lang="en-GB" sz="1400" dirty="0">
                <a:ea typeface="Open Sans" panose="020B0606030504020204" pitchFamily="34" charset="0"/>
                <a:cs typeface="Open Sans" panose="020B0606030504020204" pitchFamily="34" charset="0"/>
              </a:rPr>
              <a:t>www.instituteforgovernment.org.uk</a:t>
            </a:r>
          </a:p>
          <a:p>
            <a:pPr lvl="1"/>
            <a:r>
              <a:rPr lang="en-GB" sz="1400" dirty="0">
                <a:ea typeface="Open Sans" panose="020B0606030504020204" pitchFamily="34" charset="0"/>
                <a:cs typeface="Open Sans" panose="020B0606030504020204" pitchFamily="34" charset="0"/>
              </a:rPr>
              <a:t>+44 (0) 20 7747 0400</a:t>
            </a:r>
          </a:p>
          <a:p>
            <a:pPr lvl="2"/>
            <a:r>
              <a:rPr lang="en-GB" sz="1400" dirty="0">
                <a:ea typeface="Open Sans" panose="020B0606030504020204" pitchFamily="34" charset="0"/>
                <a:cs typeface="Open Sans" panose="020B0606030504020204" pitchFamily="34" charset="0"/>
              </a:rPr>
              <a:t>+44 (0) 20 7766 0700</a:t>
            </a:r>
          </a:p>
          <a:p>
            <a:pPr lvl="3"/>
            <a:r>
              <a:rPr lang="en-GB" sz="1400" dirty="0">
                <a:ea typeface="Open Sans" panose="020B0606030504020204" pitchFamily="34" charset="0"/>
                <a:cs typeface="Open Sans" panose="020B0606030504020204" pitchFamily="34" charset="0"/>
              </a:rPr>
              <a:t>@</a:t>
            </a:r>
            <a:r>
              <a:rPr lang="en-GB" sz="1400" dirty="0" err="1">
                <a:ea typeface="Open Sans" panose="020B0606030504020204" pitchFamily="34" charset="0"/>
                <a:cs typeface="Open Sans" panose="020B0606030504020204" pitchFamily="34" charset="0"/>
              </a:rPr>
              <a:t>instituteforgov</a:t>
            </a:r>
            <a:endParaRPr lang="en-GB" sz="1400" dirty="0">
              <a:ea typeface="Open Sans" panose="020B0606030504020204" pitchFamily="34" charset="0"/>
              <a:cs typeface="Open Sans" panose="020B0606030504020204" pitchFamily="34" charset="0"/>
            </a:endParaRPr>
          </a:p>
          <a:p>
            <a:pPr lvl="4"/>
            <a:r>
              <a:rPr lang="en-GB" sz="1400" dirty="0">
                <a:ea typeface="Open Sans" panose="020B0606030504020204" pitchFamily="34" charset="0"/>
                <a:cs typeface="Open Sans" panose="020B0606030504020204" pitchFamily="34" charset="0"/>
              </a:rPr>
              <a:t>enquiries@instituteforgovernment.org.uk	</a:t>
            </a:r>
          </a:p>
          <a:p>
            <a:pPr marL="0" indent="0">
              <a:buNone/>
            </a:pPr>
            <a:r>
              <a:rPr lang="en-GB" sz="1400" dirty="0">
                <a:ea typeface="Open Sans" panose="020B0606030504020204" pitchFamily="34" charset="0"/>
                <a:cs typeface="Open Sans" panose="020B0606030504020204" pitchFamily="34" charset="0"/>
              </a:rPr>
              <a:t>Institute for Government</a:t>
            </a:r>
            <a:br>
              <a:rPr lang="en-GB" sz="1400" dirty="0">
                <a:ea typeface="Open Sans" panose="020B0606030504020204" pitchFamily="34" charset="0"/>
                <a:cs typeface="Open Sans" panose="020B0606030504020204" pitchFamily="34" charset="0"/>
              </a:rPr>
            </a:br>
            <a:r>
              <a:rPr lang="en-GB" sz="1400" dirty="0">
                <a:ea typeface="Open Sans" panose="020B0606030504020204" pitchFamily="34" charset="0"/>
                <a:cs typeface="Open Sans" panose="020B0606030504020204" pitchFamily="34" charset="0"/>
              </a:rPr>
              <a:t>2 Carlton Gardens, </a:t>
            </a:r>
            <a:br>
              <a:rPr lang="en-GB" sz="1400" dirty="0">
                <a:ea typeface="Open Sans" panose="020B0606030504020204" pitchFamily="34" charset="0"/>
                <a:cs typeface="Open Sans" panose="020B0606030504020204" pitchFamily="34" charset="0"/>
              </a:rPr>
            </a:br>
            <a:r>
              <a:rPr lang="en-GB" sz="1400" dirty="0">
                <a:ea typeface="Open Sans" panose="020B0606030504020204" pitchFamily="34" charset="0"/>
                <a:cs typeface="Open Sans" panose="020B0606030504020204" pitchFamily="34" charset="0"/>
              </a:rPr>
              <a:t>London, SW1Y 5AA</a:t>
            </a:r>
            <a:br>
              <a:rPr lang="en-GB" sz="1400" dirty="0">
                <a:ea typeface="Open Sans" panose="020B0606030504020204" pitchFamily="34" charset="0"/>
                <a:cs typeface="Open Sans" panose="020B0606030504020204" pitchFamily="34" charset="0"/>
              </a:rPr>
            </a:br>
            <a:r>
              <a:rPr lang="en-GB" sz="1400" dirty="0">
                <a:ea typeface="Open Sans" panose="020B0606030504020204" pitchFamily="34" charset="0"/>
                <a:cs typeface="Open Sans" panose="020B0606030504020204" pitchFamily="34" charset="0"/>
              </a:rPr>
              <a:t>United Kingdom</a:t>
            </a:r>
          </a:p>
          <a:p>
            <a:endParaRPr lang="en-GB" sz="1400" dirty="0"/>
          </a:p>
          <a:p>
            <a:endParaRPr lang="en-GB" sz="1400" dirty="0"/>
          </a:p>
        </p:txBody>
      </p:sp>
    </p:spTree>
    <p:extLst>
      <p:ext uri="{BB962C8B-B14F-4D97-AF65-F5344CB8AC3E}">
        <p14:creationId xmlns:p14="http://schemas.microsoft.com/office/powerpoint/2010/main" val="1028792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12"/>
          <p:cNvSpPr>
            <a:spLocks noGrp="1"/>
          </p:cNvSpPr>
          <p:nvPr>
            <p:ph type="ftr" sz="quarter" idx="3"/>
          </p:nvPr>
        </p:nvSpPr>
        <p:spPr>
          <a:xfrm>
            <a:off x="720001" y="6478562"/>
            <a:ext cx="4416000" cy="246860"/>
          </a:xfrm>
        </p:spPr>
        <p:txBody>
          <a:bodyPr/>
          <a:lstStyle/>
          <a:p>
            <a:pPr marL="0" indent="0">
              <a:buNone/>
            </a:pPr>
            <a:r>
              <a:rPr lang="en-GB" sz="1050" dirty="0">
                <a:ea typeface="Open Sans" panose="020B0606030504020204" pitchFamily="34" charset="0"/>
                <a:cs typeface="Open Sans" panose="020B0606030504020204" pitchFamily="34" charset="0"/>
              </a:rPr>
              <a:t>Managing Consultants</a:t>
            </a:r>
            <a:endParaRPr lang="en-US" sz="1050" dirty="0">
              <a:ea typeface="Open Sans" panose="020B0606030504020204" pitchFamily="34" charset="0"/>
              <a:cs typeface="Open Sans" panose="020B0606030504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97" y="1064869"/>
            <a:ext cx="9540530" cy="4761178"/>
          </a:xfrm>
          <a:prstGeom prst="rect">
            <a:avLst/>
          </a:prstGeom>
        </p:spPr>
      </p:pic>
      <p:sp>
        <p:nvSpPr>
          <p:cNvPr id="11" name="TextBox 10"/>
          <p:cNvSpPr txBox="1"/>
          <p:nvPr/>
        </p:nvSpPr>
        <p:spPr>
          <a:xfrm>
            <a:off x="517870" y="656181"/>
            <a:ext cx="10320175" cy="400110"/>
          </a:xfrm>
          <a:prstGeom prst="rect">
            <a:avLst/>
          </a:prstGeom>
          <a:noFill/>
        </p:spPr>
        <p:txBody>
          <a:bodyPr wrap="square" rtlCol="0">
            <a:spAutoFit/>
          </a:bodyPr>
          <a:lstStyle/>
          <a:p>
            <a:r>
              <a:rPr lang="en-GB" sz="2000" b="1" dirty="0">
                <a:solidFill>
                  <a:schemeClr val="tx2"/>
                </a:solidFill>
                <a:latin typeface="+mj-lt"/>
                <a:ea typeface="Open Sans" panose="020B0606030504020204" pitchFamily="34" charset="0"/>
                <a:cs typeface="Open Sans" panose="020B0606030504020204" pitchFamily="34" charset="0"/>
              </a:rPr>
              <a:t>Figure 1: Government spending on consultants </a:t>
            </a:r>
            <a:r>
              <a:rPr lang="en-GB" sz="2000" b="1" dirty="0" smtClean="0">
                <a:solidFill>
                  <a:schemeClr val="tx2"/>
                </a:solidFill>
                <a:latin typeface="+mj-lt"/>
                <a:ea typeface="Open Sans" panose="020B0606030504020204" pitchFamily="34" charset="0"/>
                <a:cs typeface="Open Sans" panose="020B0606030504020204" pitchFamily="34" charset="0"/>
              </a:rPr>
              <a:t>(£</a:t>
            </a:r>
            <a:r>
              <a:rPr lang="en-GB" sz="2000" b="1" dirty="0" err="1" smtClean="0">
                <a:solidFill>
                  <a:schemeClr val="tx2"/>
                </a:solidFill>
                <a:latin typeface="+mj-lt"/>
                <a:ea typeface="Open Sans" panose="020B0606030504020204" pitchFamily="34" charset="0"/>
                <a:cs typeface="Open Sans" panose="020B0606030504020204" pitchFamily="34" charset="0"/>
              </a:rPr>
              <a:t>bn</a:t>
            </a:r>
            <a:r>
              <a:rPr lang="en-GB" sz="2000" b="1" dirty="0" smtClean="0">
                <a:solidFill>
                  <a:schemeClr val="tx2"/>
                </a:solidFill>
                <a:latin typeface="+mj-lt"/>
                <a:ea typeface="Open Sans" panose="020B0606030504020204" pitchFamily="34" charset="0"/>
                <a:cs typeface="Open Sans" panose="020B0606030504020204" pitchFamily="34" charset="0"/>
              </a:rPr>
              <a:t>), </a:t>
            </a:r>
            <a:r>
              <a:rPr lang="en-GB" sz="2000" b="1" dirty="0">
                <a:solidFill>
                  <a:schemeClr val="tx2"/>
                </a:solidFill>
                <a:latin typeface="+mj-lt"/>
                <a:ea typeface="Open Sans" panose="020B0606030504020204" pitchFamily="34" charset="0"/>
                <a:cs typeface="Open Sans" panose="020B0606030504020204" pitchFamily="34" charset="0"/>
              </a:rPr>
              <a:t>2009/10–2017/18</a:t>
            </a:r>
          </a:p>
        </p:txBody>
      </p:sp>
      <p:sp>
        <p:nvSpPr>
          <p:cNvPr id="27" name="TextBox 26"/>
          <p:cNvSpPr txBox="1"/>
          <p:nvPr/>
        </p:nvSpPr>
        <p:spPr>
          <a:xfrm>
            <a:off x="517870" y="5826047"/>
            <a:ext cx="9627157" cy="400110"/>
          </a:xfrm>
          <a:prstGeom prst="rect">
            <a:avLst/>
          </a:prstGeom>
          <a:noFill/>
        </p:spPr>
        <p:txBody>
          <a:bodyPr wrap="square" rtlCol="0">
            <a:spAutoFit/>
          </a:bodyPr>
          <a:lstStyle/>
          <a:p>
            <a:r>
              <a:rPr lang="en-GB" sz="1000" dirty="0">
                <a:latin typeface="+mj-lt"/>
                <a:ea typeface="Open Sans" panose="020B0606030504020204" pitchFamily="34" charset="0"/>
                <a:cs typeface="Open Sans" panose="020B0606030504020204" pitchFamily="34" charset="0"/>
              </a:rPr>
              <a:t>Source: Institute for Government analysis of National Audit Office data. Discrepancies between Cabinet Office and departmental data are due to departmental differences in classifying consultancy costs and inconsistencies in reporting between departments and years. The costs are measured in 2017/18 real terms using a GDP deflator.  </a:t>
            </a:r>
          </a:p>
        </p:txBody>
      </p:sp>
    </p:spTree>
    <p:extLst>
      <p:ext uri="{BB962C8B-B14F-4D97-AF65-F5344CB8AC3E}">
        <p14:creationId xmlns:p14="http://schemas.microsoft.com/office/powerpoint/2010/main" val="3414720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1" y="572400"/>
            <a:ext cx="10233547" cy="900000"/>
          </a:xfrm>
        </p:spPr>
        <p:txBody>
          <a:bodyPr>
            <a:noAutofit/>
          </a:bodyPr>
          <a:lstStyle/>
          <a:p>
            <a:r>
              <a:rPr lang="en-US" sz="2800" dirty="0">
                <a:solidFill>
                  <a:schemeClr val="bg2"/>
                </a:solidFill>
                <a:ea typeface="Open Sans" panose="020B0606030504020204" pitchFamily="34" charset="0"/>
                <a:cs typeface="Open Sans" panose="020B0606030504020204" pitchFamily="34" charset="0"/>
              </a:rPr>
              <a:t>There are controls and processes to manage spend</a:t>
            </a:r>
          </a:p>
        </p:txBody>
      </p:sp>
      <p:sp>
        <p:nvSpPr>
          <p:cNvPr id="13" name="Footer Placeholder 12"/>
          <p:cNvSpPr>
            <a:spLocks noGrp="1"/>
          </p:cNvSpPr>
          <p:nvPr>
            <p:ph type="ftr" sz="quarter" idx="3"/>
          </p:nvPr>
        </p:nvSpPr>
        <p:spPr>
          <a:xfrm>
            <a:off x="720001" y="6476400"/>
            <a:ext cx="4416000" cy="246860"/>
          </a:xfrm>
        </p:spPr>
        <p:txBody>
          <a:bodyPr/>
          <a:lstStyle/>
          <a:p>
            <a:pPr marL="0" indent="0">
              <a:buNone/>
            </a:pPr>
            <a:r>
              <a:rPr lang="en-GB" sz="1050" dirty="0">
                <a:ea typeface="Open Sans" panose="020B0606030504020204" pitchFamily="34" charset="0"/>
                <a:cs typeface="Open Sans" panose="020B0606030504020204" pitchFamily="34" charset="0"/>
              </a:rPr>
              <a:t>Managing consultants</a:t>
            </a:r>
            <a:endParaRPr lang="en-US" sz="1050" dirty="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CF7376A-F9A0-4EF9-A970-09CCB344E4E5}"/>
              </a:ext>
            </a:extLst>
          </p:cNvPr>
          <p:cNvSpPr txBox="1"/>
          <p:nvPr/>
        </p:nvSpPr>
        <p:spPr>
          <a:xfrm>
            <a:off x="639022" y="1166801"/>
            <a:ext cx="10903131" cy="923330"/>
          </a:xfrm>
          <a:prstGeom prst="rect">
            <a:avLst/>
          </a:prstGeom>
          <a:noFill/>
        </p:spPr>
        <p:txBody>
          <a:bodyPr wrap="square" rtlCol="0">
            <a:spAutoFit/>
          </a:bodyPr>
          <a:lstStyle/>
          <a:p>
            <a:r>
              <a:rPr lang="en-GB" b="1" dirty="0">
                <a:latin typeface="+mj-lt"/>
                <a:ea typeface="Open Sans" panose="020B0606030504020204" pitchFamily="34" charset="0"/>
                <a:cs typeface="Open Sans" panose="020B0606030504020204" pitchFamily="34" charset="0"/>
              </a:rPr>
              <a:t>With </a:t>
            </a:r>
            <a:r>
              <a:rPr lang="en-GB" b="1" dirty="0" smtClean="0">
                <a:latin typeface="+mj-lt"/>
                <a:ea typeface="Open Sans" panose="020B0606030504020204" pitchFamily="34" charset="0"/>
                <a:cs typeface="Open Sans" panose="020B0606030504020204" pitchFamily="34" charset="0"/>
              </a:rPr>
              <a:t>many millions </a:t>
            </a:r>
            <a:r>
              <a:rPr lang="en-GB" b="1" dirty="0">
                <a:latin typeface="+mj-lt"/>
                <a:ea typeface="Open Sans" panose="020B0606030504020204" pitchFamily="34" charset="0"/>
                <a:cs typeface="Open Sans" panose="020B0606030504020204" pitchFamily="34" charset="0"/>
              </a:rPr>
              <a:t>spent on consultants every year, the government has central controls on contracts with consultancy firms. The controls were introduced in 2010, but were refined in 2017/18. Any contract worth over £1 million requires central approval.</a:t>
            </a:r>
          </a:p>
        </p:txBody>
      </p:sp>
      <p:grpSp>
        <p:nvGrpSpPr>
          <p:cNvPr id="4" name="Group 3"/>
          <p:cNvGrpSpPr/>
          <p:nvPr/>
        </p:nvGrpSpPr>
        <p:grpSpPr>
          <a:xfrm>
            <a:off x="639022" y="2249738"/>
            <a:ext cx="6240261" cy="1143000"/>
            <a:chOff x="639022" y="2148071"/>
            <a:chExt cx="6240261" cy="1143000"/>
          </a:xfrm>
        </p:grpSpPr>
        <p:sp>
          <p:nvSpPr>
            <p:cNvPr id="41" name="Rectangle: Rounded Corners 40">
              <a:extLst>
                <a:ext uri="{FF2B5EF4-FFF2-40B4-BE49-F238E27FC236}">
                  <a16:creationId xmlns:a16="http://schemas.microsoft.com/office/drawing/2014/main" id="{E34D648B-4227-4E49-8E78-ED2B1C60C98A}"/>
                </a:ext>
              </a:extLst>
            </p:cNvPr>
            <p:cNvSpPr/>
            <p:nvPr/>
          </p:nvSpPr>
          <p:spPr>
            <a:xfrm>
              <a:off x="2463283" y="2148071"/>
              <a:ext cx="4416000" cy="114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1250" dirty="0">
                  <a:solidFill>
                    <a:schemeClr val="tx1"/>
                  </a:solidFill>
                  <a:ea typeface="Open Sans" panose="020B0606030504020204" pitchFamily="34" charset="0"/>
                  <a:cs typeface="Open Sans" panose="020B0606030504020204" pitchFamily="34" charset="0"/>
                </a:rPr>
                <a:t>The Cabinet Office has Overarching responsibility for setting policy and controls on consultancy spend across government. Key day-to-day responsibility falls to the Government Commercial Function (GCF), part of the Cabinet Office.</a:t>
              </a:r>
            </a:p>
          </p:txBody>
        </p:sp>
        <p:sp>
          <p:nvSpPr>
            <p:cNvPr id="38" name="Rectangle: Rounded Corners 37">
              <a:extLst>
                <a:ext uri="{FF2B5EF4-FFF2-40B4-BE49-F238E27FC236}">
                  <a16:creationId xmlns:a16="http://schemas.microsoft.com/office/drawing/2014/main" id="{835CA9F8-9342-4C89-9CE0-5E48ACB4A9F3}"/>
                </a:ext>
              </a:extLst>
            </p:cNvPr>
            <p:cNvSpPr/>
            <p:nvPr/>
          </p:nvSpPr>
          <p:spPr>
            <a:xfrm>
              <a:off x="639022" y="2209153"/>
              <a:ext cx="2065867" cy="1020837"/>
            </a:xfrm>
            <a:prstGeom prst="roundRect">
              <a:avLst/>
            </a:prstGeom>
            <a:solidFill>
              <a:schemeClr val="bg2">
                <a:lumMod val="5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mj-lt"/>
                  <a:ea typeface="Open Sans Semibold" panose="020B0706030804020204" pitchFamily="34" charset="0"/>
                  <a:cs typeface="Open Sans Semibold" panose="020B0706030804020204" pitchFamily="34" charset="0"/>
                </a:rPr>
                <a:t>Cabinet Office</a:t>
              </a:r>
            </a:p>
          </p:txBody>
        </p:sp>
      </p:grpSp>
      <p:grpSp>
        <p:nvGrpSpPr>
          <p:cNvPr id="6" name="Group 5"/>
          <p:cNvGrpSpPr/>
          <p:nvPr/>
        </p:nvGrpSpPr>
        <p:grpSpPr>
          <a:xfrm>
            <a:off x="639022" y="3555486"/>
            <a:ext cx="6240261" cy="1143000"/>
            <a:chOff x="639022" y="3555486"/>
            <a:chExt cx="6240261" cy="1143000"/>
          </a:xfrm>
        </p:grpSpPr>
        <p:sp>
          <p:nvSpPr>
            <p:cNvPr id="43" name="Rectangle: Rounded Corners 42">
              <a:extLst>
                <a:ext uri="{FF2B5EF4-FFF2-40B4-BE49-F238E27FC236}">
                  <a16:creationId xmlns:a16="http://schemas.microsoft.com/office/drawing/2014/main" id="{F31A665E-B314-4F4C-B655-C8F671446441}"/>
                </a:ext>
              </a:extLst>
            </p:cNvPr>
            <p:cNvSpPr/>
            <p:nvPr/>
          </p:nvSpPr>
          <p:spPr>
            <a:xfrm>
              <a:off x="2463283" y="3555486"/>
              <a:ext cx="4416000" cy="114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1250" dirty="0">
                  <a:solidFill>
                    <a:schemeClr val="tx1"/>
                  </a:solidFill>
                  <a:ea typeface="Open Sans" panose="020B0606030504020204" pitchFamily="34" charset="0"/>
                  <a:cs typeface="Open Sans" panose="020B0606030504020204" pitchFamily="34" charset="0"/>
                </a:rPr>
                <a:t>If a contract requires central approval, GCF will assess it based on things like its length, value and rationale for requiring external support. </a:t>
              </a:r>
            </a:p>
          </p:txBody>
        </p:sp>
        <p:sp>
          <p:nvSpPr>
            <p:cNvPr id="44" name="Rectangle: Rounded Corners 43">
              <a:extLst>
                <a:ext uri="{FF2B5EF4-FFF2-40B4-BE49-F238E27FC236}">
                  <a16:creationId xmlns:a16="http://schemas.microsoft.com/office/drawing/2014/main" id="{D9935EE5-51E6-4B9E-8A74-4262C310DFFB}"/>
                </a:ext>
              </a:extLst>
            </p:cNvPr>
            <p:cNvSpPr/>
            <p:nvPr/>
          </p:nvSpPr>
          <p:spPr>
            <a:xfrm>
              <a:off x="639022" y="3616568"/>
              <a:ext cx="2065867" cy="1020837"/>
            </a:xfrm>
            <a:prstGeom prst="roundRect">
              <a:avLst/>
            </a:prstGeom>
            <a:solidFill>
              <a:schemeClr val="bg2">
                <a:lumMod val="7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mj-lt"/>
                  <a:ea typeface="Open Sans Semibold" panose="020B0706030804020204" pitchFamily="34" charset="0"/>
                  <a:cs typeface="Open Sans Semibold" panose="020B0706030804020204" pitchFamily="34" charset="0"/>
                </a:rPr>
                <a:t>Government Commercial Function</a:t>
              </a:r>
            </a:p>
          </p:txBody>
        </p:sp>
      </p:grpSp>
      <p:grpSp>
        <p:nvGrpSpPr>
          <p:cNvPr id="7" name="Group 6"/>
          <p:cNvGrpSpPr/>
          <p:nvPr/>
        </p:nvGrpSpPr>
        <p:grpSpPr>
          <a:xfrm>
            <a:off x="639022" y="4983397"/>
            <a:ext cx="6240261" cy="1143000"/>
            <a:chOff x="639022" y="4962901"/>
            <a:chExt cx="6240261" cy="1143000"/>
          </a:xfrm>
        </p:grpSpPr>
        <p:sp>
          <p:nvSpPr>
            <p:cNvPr id="45" name="Rectangle: Rounded Corners 44">
              <a:extLst>
                <a:ext uri="{FF2B5EF4-FFF2-40B4-BE49-F238E27FC236}">
                  <a16:creationId xmlns:a16="http://schemas.microsoft.com/office/drawing/2014/main" id="{F9C04B94-E0F1-4457-8962-F3428C4FD8E3}"/>
                </a:ext>
              </a:extLst>
            </p:cNvPr>
            <p:cNvSpPr/>
            <p:nvPr/>
          </p:nvSpPr>
          <p:spPr>
            <a:xfrm>
              <a:off x="2463283" y="4962901"/>
              <a:ext cx="4416000" cy="114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1250" dirty="0">
                  <a:solidFill>
                    <a:schemeClr val="tx1"/>
                  </a:solidFill>
                  <a:ea typeface="Open Sans" panose="020B0606030504020204" pitchFamily="34" charset="0"/>
                  <a:cs typeface="Open Sans" panose="020B0606030504020204" pitchFamily="34" charset="0"/>
                </a:rPr>
                <a:t>The Crown Commercial Service (CCS) helps government to buy goods and services, providing advice and ensuring government gets better value. CCS is a public body attached to the Cabinet Office.  It is responsible for the key ‘framework contracts’.</a:t>
              </a:r>
            </a:p>
          </p:txBody>
        </p:sp>
        <p:sp>
          <p:nvSpPr>
            <p:cNvPr id="46" name="Rectangle: Rounded Corners 45">
              <a:extLst>
                <a:ext uri="{FF2B5EF4-FFF2-40B4-BE49-F238E27FC236}">
                  <a16:creationId xmlns:a16="http://schemas.microsoft.com/office/drawing/2014/main" id="{B6D3EAAC-7656-4360-B3D1-A832DB85E2C1}"/>
                </a:ext>
              </a:extLst>
            </p:cNvPr>
            <p:cNvSpPr/>
            <p:nvPr/>
          </p:nvSpPr>
          <p:spPr>
            <a:xfrm>
              <a:off x="639022" y="5023983"/>
              <a:ext cx="2065867" cy="1020837"/>
            </a:xfrm>
            <a:prstGeom prst="roundRect">
              <a:avLst/>
            </a:prstGeom>
            <a:solidFill>
              <a:schemeClr val="bg2"/>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mj-lt"/>
                  <a:ea typeface="Open Sans Semibold" panose="020B0706030804020204" pitchFamily="34" charset="0"/>
                  <a:cs typeface="Open Sans Semibold" panose="020B0706030804020204" pitchFamily="34" charset="0"/>
                </a:rPr>
                <a:t>Crown Commercial Service</a:t>
              </a:r>
            </a:p>
          </p:txBody>
        </p:sp>
      </p:grpSp>
      <p:grpSp>
        <p:nvGrpSpPr>
          <p:cNvPr id="8" name="Group 7"/>
          <p:cNvGrpSpPr/>
          <p:nvPr/>
        </p:nvGrpSpPr>
        <p:grpSpPr>
          <a:xfrm>
            <a:off x="7193280" y="2101712"/>
            <a:ext cx="4348873" cy="3468966"/>
            <a:chOff x="7193280" y="1987511"/>
            <a:chExt cx="4348873" cy="3468966"/>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3280" y="1987511"/>
              <a:ext cx="4348873" cy="3397289"/>
            </a:xfrm>
            <a:prstGeom prst="rect">
              <a:avLst/>
            </a:prstGeom>
          </p:spPr>
        </p:pic>
        <p:sp>
          <p:nvSpPr>
            <p:cNvPr id="5" name="TextBox 4"/>
            <p:cNvSpPr txBox="1"/>
            <p:nvPr/>
          </p:nvSpPr>
          <p:spPr>
            <a:xfrm>
              <a:off x="7489003" y="2101712"/>
              <a:ext cx="3757426" cy="3354765"/>
            </a:xfrm>
            <a:prstGeom prst="rect">
              <a:avLst/>
            </a:prstGeom>
            <a:noFill/>
          </p:spPr>
          <p:txBody>
            <a:bodyPr wrap="square" rtlCol="0">
              <a:spAutoFit/>
            </a:bodyPr>
            <a:lstStyle/>
            <a:p>
              <a:r>
                <a:rPr lang="en-GB" sz="1600" b="1" dirty="0">
                  <a:latin typeface="+mj-lt"/>
                  <a:ea typeface="Open Sans" panose="020B0606030504020204" pitchFamily="34" charset="0"/>
                  <a:cs typeface="Open Sans" panose="020B0606030504020204" pitchFamily="34" charset="0"/>
                </a:rPr>
                <a:t>Framework contracts</a:t>
              </a:r>
            </a:p>
            <a:p>
              <a:endParaRPr lang="en-GB" sz="1400" b="1" dirty="0">
                <a:latin typeface="Open Sans" panose="020B0606030504020204" pitchFamily="34" charset="0"/>
                <a:ea typeface="Open Sans" panose="020B0606030504020204" pitchFamily="34" charset="0"/>
                <a:cs typeface="Open Sans" panose="020B0606030504020204" pitchFamily="34" charset="0"/>
              </a:endParaRPr>
            </a:p>
            <a:p>
              <a:r>
                <a:rPr lang="en-GB" sz="1400" dirty="0">
                  <a:solidFill>
                    <a:schemeClr val="tx1">
                      <a:lumMod val="75000"/>
                    </a:schemeClr>
                  </a:solidFill>
                  <a:latin typeface="+mj-lt"/>
                  <a:ea typeface="Open Sans Semibold" panose="020B0706030804020204" pitchFamily="34" charset="0"/>
                  <a:cs typeface="Open Sans Semibold" panose="020B0706030804020204" pitchFamily="34" charset="0"/>
                </a:rPr>
                <a:t>Government has put in place central ‘framework’ contracts. These contracts cover a small range of suppliers who have already successfully completed a process and been selected by government as capable of providing certain </a:t>
              </a:r>
              <a:r>
                <a:rPr lang="en-GB" sz="1400" dirty="0" smtClean="0">
                  <a:solidFill>
                    <a:schemeClr val="tx1">
                      <a:lumMod val="75000"/>
                    </a:schemeClr>
                  </a:solidFill>
                  <a:latin typeface="+mj-lt"/>
                  <a:ea typeface="Open Sans Semibold" panose="020B0706030804020204" pitchFamily="34" charset="0"/>
                  <a:cs typeface="Open Sans Semibold" panose="020B0706030804020204" pitchFamily="34" charset="0"/>
                </a:rPr>
                <a:t>services.</a:t>
              </a:r>
              <a:endParaRPr lang="en-GB" sz="1400" dirty="0">
                <a:solidFill>
                  <a:schemeClr val="tx1">
                    <a:lumMod val="75000"/>
                  </a:schemeClr>
                </a:solidFill>
                <a:latin typeface="+mj-lt"/>
                <a:ea typeface="Open Sans Semibold" panose="020B0706030804020204" pitchFamily="34" charset="0"/>
                <a:cs typeface="Open Sans Semibold" panose="020B0706030804020204" pitchFamily="34" charset="0"/>
              </a:endParaRPr>
            </a:p>
            <a:p>
              <a:endParaRPr lang="en-GB" sz="1400" dirty="0">
                <a:solidFill>
                  <a:schemeClr val="tx1">
                    <a:lumMod val="75000"/>
                  </a:schemeClr>
                </a:solidFill>
                <a:latin typeface="+mj-lt"/>
                <a:ea typeface="Open Sans Semibold" panose="020B0706030804020204" pitchFamily="34" charset="0"/>
                <a:cs typeface="Open Sans Semibold" panose="020B0706030804020204" pitchFamily="34" charset="0"/>
              </a:endParaRPr>
            </a:p>
            <a:p>
              <a:r>
                <a:rPr lang="en-GB" sz="1400" dirty="0">
                  <a:solidFill>
                    <a:schemeClr val="tx1">
                      <a:lumMod val="75000"/>
                    </a:schemeClr>
                  </a:solidFill>
                  <a:latin typeface="+mj-lt"/>
                  <a:ea typeface="Open Sans Semibold" panose="020B0706030804020204" pitchFamily="34" charset="0"/>
                  <a:cs typeface="Open Sans Semibold" panose="020B0706030804020204" pitchFamily="34" charset="0"/>
                </a:rPr>
                <a:t>If a department wants to buy those services, it can use the suppliers within the framework contract and avoid a full tendering exercise – with the aim of speeding the process up and getting value for money.</a:t>
              </a:r>
            </a:p>
            <a:p>
              <a:endParaRPr lang="en-GB" sz="1400" b="1" dirty="0"/>
            </a:p>
          </p:txBody>
        </p:sp>
      </p:grpSp>
    </p:spTree>
    <p:extLst>
      <p:ext uri="{BB962C8B-B14F-4D97-AF65-F5344CB8AC3E}">
        <p14:creationId xmlns:p14="http://schemas.microsoft.com/office/powerpoint/2010/main" val="90933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2" y="572400"/>
            <a:ext cx="8107612" cy="900000"/>
          </a:xfrm>
        </p:spPr>
        <p:txBody>
          <a:bodyPr>
            <a:noAutofit/>
          </a:bodyPr>
          <a:lstStyle/>
          <a:p>
            <a:r>
              <a:rPr lang="en-US" sz="2800" dirty="0">
                <a:solidFill>
                  <a:schemeClr val="bg2"/>
                </a:solidFill>
                <a:latin typeface="+mn-lt"/>
                <a:ea typeface="Open Sans" panose="020B0606030504020204" pitchFamily="34" charset="0"/>
                <a:cs typeface="Open Sans" panose="020B0606030504020204" pitchFamily="34" charset="0"/>
              </a:rPr>
              <a:t>Understanding the way consultancies work</a:t>
            </a:r>
          </a:p>
        </p:txBody>
      </p:sp>
      <p:sp>
        <p:nvSpPr>
          <p:cNvPr id="25" name="Footer Placeholder 12"/>
          <p:cNvSpPr>
            <a:spLocks noGrp="1"/>
          </p:cNvSpPr>
          <p:nvPr>
            <p:ph type="ftr" sz="quarter" idx="3"/>
          </p:nvPr>
        </p:nvSpPr>
        <p:spPr>
          <a:xfrm>
            <a:off x="720002" y="6473215"/>
            <a:ext cx="4416000" cy="246860"/>
          </a:xfrm>
        </p:spPr>
        <p:txBody>
          <a:bodyPr/>
          <a:lstStyle/>
          <a:p>
            <a:pPr marL="0" indent="0">
              <a:buNone/>
            </a:pPr>
            <a:r>
              <a:rPr lang="en-GB" sz="1050" dirty="0">
                <a:latin typeface="+mj-lt"/>
                <a:ea typeface="Open Sans" panose="020B0606030504020204" pitchFamily="34" charset="0"/>
                <a:cs typeface="Open Sans" panose="020B0606030504020204" pitchFamily="34" charset="0"/>
              </a:rPr>
              <a:t>Managing consultants</a:t>
            </a:r>
            <a:endParaRPr lang="en-US" sz="1050" dirty="0">
              <a:latin typeface="+mj-lt"/>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EA929E08-6DDE-4794-86F7-B737E900C079}"/>
              </a:ext>
            </a:extLst>
          </p:cNvPr>
          <p:cNvSpPr txBox="1"/>
          <p:nvPr/>
        </p:nvSpPr>
        <p:spPr>
          <a:xfrm>
            <a:off x="644433" y="1182336"/>
            <a:ext cx="11276017" cy="1200329"/>
          </a:xfrm>
          <a:prstGeom prst="rect">
            <a:avLst/>
          </a:prstGeom>
          <a:noFill/>
        </p:spPr>
        <p:txBody>
          <a:bodyPr wrap="square" rtlCol="0">
            <a:spAutoFit/>
          </a:bodyPr>
          <a:lstStyle/>
          <a:p>
            <a:r>
              <a:rPr lang="en-GB" b="1" dirty="0">
                <a:ea typeface="Open Sans Semibold" panose="020B0706030804020204" pitchFamily="34" charset="0"/>
                <a:cs typeface="Open Sans Semibold" panose="020B0706030804020204" pitchFamily="34" charset="0"/>
              </a:rPr>
              <a:t>As well as understanding the context in government, it is important to recognise how consultancies work – what their incentive structure is and, as a result, some of the things to expect when working with them. Consultants may work on many of the same projects as civil and public servants – in some instances they may be former colleagues – but it is important to remember:</a:t>
            </a:r>
          </a:p>
        </p:txBody>
      </p:sp>
      <p:sp>
        <p:nvSpPr>
          <p:cNvPr id="20" name="Rectangle 19">
            <a:extLst>
              <a:ext uri="{FF2B5EF4-FFF2-40B4-BE49-F238E27FC236}">
                <a16:creationId xmlns:a16="http://schemas.microsoft.com/office/drawing/2014/main" id="{01675D02-051D-4E03-BBDA-E07C9EA39827}"/>
              </a:ext>
            </a:extLst>
          </p:cNvPr>
          <p:cNvSpPr/>
          <p:nvPr/>
        </p:nvSpPr>
        <p:spPr>
          <a:xfrm>
            <a:off x="720002" y="2543428"/>
            <a:ext cx="7843839" cy="307777"/>
          </a:xfrm>
          <a:prstGeom prst="rect">
            <a:avLst/>
          </a:prstGeom>
        </p:spPr>
        <p:txBody>
          <a:bodyPr wrap="square">
            <a:spAutoFit/>
          </a:bodyPr>
          <a:lstStyle/>
          <a:p>
            <a:pPr marL="171450" indent="-171450">
              <a:buFont typeface="Arial" panose="020B0604020202020204" pitchFamily="34" charset="0"/>
              <a:buChar char="•"/>
            </a:pPr>
            <a:r>
              <a:rPr lang="en-GB" sz="1400" dirty="0">
                <a:ea typeface="Open Sans" panose="020B0606030504020204" pitchFamily="34" charset="0"/>
                <a:cs typeface="Open Sans" panose="020B0606030504020204" pitchFamily="34" charset="0"/>
              </a:rPr>
              <a:t>Consultancies are private businesses that </a:t>
            </a:r>
            <a:r>
              <a:rPr lang="en-GB" sz="1400" b="1" dirty="0">
                <a:ea typeface="Open Sans" panose="020B0606030504020204" pitchFamily="34" charset="0"/>
                <a:cs typeface="Open Sans" panose="020B0606030504020204" pitchFamily="34" charset="0"/>
              </a:rPr>
              <a:t>need to make a profit.</a:t>
            </a:r>
          </a:p>
        </p:txBody>
      </p:sp>
      <p:sp>
        <p:nvSpPr>
          <p:cNvPr id="21" name="Rectangle 20">
            <a:extLst>
              <a:ext uri="{FF2B5EF4-FFF2-40B4-BE49-F238E27FC236}">
                <a16:creationId xmlns:a16="http://schemas.microsoft.com/office/drawing/2014/main" id="{1EBA74FA-05D5-4923-91C8-3F75CB9DC0DA}"/>
              </a:ext>
            </a:extLst>
          </p:cNvPr>
          <p:cNvSpPr/>
          <p:nvPr/>
        </p:nvSpPr>
        <p:spPr>
          <a:xfrm>
            <a:off x="720002" y="2985458"/>
            <a:ext cx="9998722" cy="523220"/>
          </a:xfrm>
          <a:prstGeom prst="rect">
            <a:avLst/>
          </a:prstGeom>
        </p:spPr>
        <p:txBody>
          <a:bodyPr wrap="square">
            <a:spAutoFit/>
          </a:bodyPr>
          <a:lstStyle/>
          <a:p>
            <a:pPr marL="171450" indent="-171450">
              <a:buFont typeface="Arial" panose="020B0604020202020204" pitchFamily="34" charset="0"/>
              <a:buChar char="•"/>
            </a:pPr>
            <a:r>
              <a:rPr lang="en-GB" sz="1400" dirty="0">
                <a:ea typeface="Open Sans" panose="020B0606030504020204" pitchFamily="34" charset="0"/>
                <a:cs typeface="Open Sans" panose="020B0606030504020204" pitchFamily="34" charset="0"/>
              </a:rPr>
              <a:t>That profit depends on delivering work at a mark-up – and they have </a:t>
            </a:r>
            <a:r>
              <a:rPr lang="en-GB" sz="1400" b="1" dirty="0">
                <a:ea typeface="Open Sans" panose="020B0606030504020204" pitchFamily="34" charset="0"/>
                <a:cs typeface="Open Sans" panose="020B0606030504020204" pitchFamily="34" charset="0"/>
              </a:rPr>
              <a:t>incentives to maximise that mark-up by reducing their costs </a:t>
            </a:r>
            <a:r>
              <a:rPr lang="en-GB" sz="1400" dirty="0">
                <a:ea typeface="Open Sans" panose="020B0606030504020204" pitchFamily="34" charset="0"/>
                <a:cs typeface="Open Sans" panose="020B0606030504020204" pitchFamily="34" charset="0"/>
              </a:rPr>
              <a:t>where possible – and their biggest overhead is staff salaries.</a:t>
            </a:r>
          </a:p>
        </p:txBody>
      </p:sp>
      <p:sp>
        <p:nvSpPr>
          <p:cNvPr id="22" name="Rectangle 21">
            <a:extLst>
              <a:ext uri="{FF2B5EF4-FFF2-40B4-BE49-F238E27FC236}">
                <a16:creationId xmlns:a16="http://schemas.microsoft.com/office/drawing/2014/main" id="{75125287-0206-4C60-9796-7180213BEAF7}"/>
              </a:ext>
            </a:extLst>
          </p:cNvPr>
          <p:cNvSpPr/>
          <p:nvPr/>
        </p:nvSpPr>
        <p:spPr>
          <a:xfrm>
            <a:off x="720002" y="3562820"/>
            <a:ext cx="9998722" cy="523220"/>
          </a:xfrm>
          <a:prstGeom prst="rect">
            <a:avLst/>
          </a:prstGeom>
        </p:spPr>
        <p:txBody>
          <a:bodyPr wrap="square">
            <a:spAutoFit/>
          </a:bodyPr>
          <a:lstStyle/>
          <a:p>
            <a:pPr marL="171450" indent="-171450">
              <a:buFont typeface="Arial" panose="020B0604020202020204" pitchFamily="34" charset="0"/>
              <a:buChar char="•"/>
            </a:pPr>
            <a:r>
              <a:rPr lang="en-GB" sz="1400" dirty="0">
                <a:ea typeface="Open Sans" panose="020B0606030504020204" pitchFamily="34" charset="0"/>
                <a:cs typeface="Open Sans" panose="020B0606030504020204" pitchFamily="34" charset="0"/>
              </a:rPr>
              <a:t>Charge out rates, even for junior staff, can be very high in the leading consultancies – which is why </a:t>
            </a:r>
            <a:r>
              <a:rPr lang="en-GB" sz="1400" b="1" dirty="0">
                <a:ea typeface="Open Sans" panose="020B0606030504020204" pitchFamily="34" charset="0"/>
                <a:cs typeface="Open Sans" panose="020B0606030504020204" pitchFamily="34" charset="0"/>
              </a:rPr>
              <a:t>any decision to use consultants needs scrutiny</a:t>
            </a:r>
            <a:r>
              <a:rPr lang="en-GB" sz="1400" dirty="0">
                <a:ea typeface="Open Sans" panose="020B0606030504020204" pitchFamily="34" charset="0"/>
                <a:cs typeface="Open Sans" panose="020B0606030504020204" pitchFamily="34" charset="0"/>
              </a:rPr>
              <a:t>.  They need to add real value to make it worthwhile.  </a:t>
            </a:r>
          </a:p>
        </p:txBody>
      </p:sp>
      <p:sp>
        <p:nvSpPr>
          <p:cNvPr id="23" name="Rectangle 22">
            <a:extLst>
              <a:ext uri="{FF2B5EF4-FFF2-40B4-BE49-F238E27FC236}">
                <a16:creationId xmlns:a16="http://schemas.microsoft.com/office/drawing/2014/main" id="{774F1B12-8E92-455C-A0B6-B8D6FE01410F}"/>
              </a:ext>
            </a:extLst>
          </p:cNvPr>
          <p:cNvSpPr/>
          <p:nvPr/>
        </p:nvSpPr>
        <p:spPr>
          <a:xfrm>
            <a:off x="720002" y="4220294"/>
            <a:ext cx="10157548" cy="307777"/>
          </a:xfrm>
          <a:prstGeom prst="rect">
            <a:avLst/>
          </a:prstGeom>
        </p:spPr>
        <p:txBody>
          <a:bodyPr wrap="square">
            <a:spAutoFit/>
          </a:bodyPr>
          <a:lstStyle/>
          <a:p>
            <a:pPr marL="171450" indent="-171450">
              <a:buFont typeface="Arial" panose="020B0604020202020204" pitchFamily="34" charset="0"/>
              <a:buChar char="•"/>
            </a:pPr>
            <a:r>
              <a:rPr lang="en-GB" sz="1400" dirty="0">
                <a:ea typeface="Open Sans" panose="020B0606030504020204" pitchFamily="34" charset="0"/>
                <a:cs typeface="Open Sans" panose="020B0606030504020204" pitchFamily="34" charset="0"/>
              </a:rPr>
              <a:t>Promotion in consultancies depends both on </a:t>
            </a:r>
            <a:r>
              <a:rPr lang="en-GB" sz="1400" b="1" dirty="0">
                <a:ea typeface="Open Sans" panose="020B0606030504020204" pitchFamily="34" charset="0"/>
                <a:cs typeface="Open Sans" panose="020B0606030504020204" pitchFamily="34" charset="0"/>
              </a:rPr>
              <a:t>delivering results on the project in hand but also in building up a pipeline of projects</a:t>
            </a:r>
            <a:r>
              <a:rPr lang="en-GB" sz="1400" dirty="0">
                <a:ea typeface="Open Sans" panose="020B0606030504020204" pitchFamily="34" charset="0"/>
                <a:cs typeface="Open Sans" panose="020B0606030504020204" pitchFamily="34" charset="0"/>
              </a:rPr>
              <a:t>.</a:t>
            </a:r>
          </a:p>
        </p:txBody>
      </p:sp>
      <p:sp>
        <p:nvSpPr>
          <p:cNvPr id="24" name="Rectangle 23">
            <a:extLst>
              <a:ext uri="{FF2B5EF4-FFF2-40B4-BE49-F238E27FC236}">
                <a16:creationId xmlns:a16="http://schemas.microsoft.com/office/drawing/2014/main" id="{A94829E5-B4EB-4FDA-B1F1-AEDE487AF3B1}"/>
              </a:ext>
            </a:extLst>
          </p:cNvPr>
          <p:cNvSpPr/>
          <p:nvPr/>
        </p:nvSpPr>
        <p:spPr>
          <a:xfrm>
            <a:off x="720002" y="4662324"/>
            <a:ext cx="9998722" cy="738664"/>
          </a:xfrm>
          <a:prstGeom prst="rect">
            <a:avLst/>
          </a:prstGeom>
        </p:spPr>
        <p:txBody>
          <a:bodyPr wrap="square">
            <a:spAutoFit/>
          </a:bodyPr>
          <a:lstStyle/>
          <a:p>
            <a:pPr marL="171450" indent="-171450">
              <a:buFont typeface="Arial" panose="020B0604020202020204" pitchFamily="34" charset="0"/>
              <a:buChar char="•"/>
            </a:pPr>
            <a:r>
              <a:rPr lang="en-GB" sz="1400" dirty="0">
                <a:ea typeface="Open Sans" panose="020B0606030504020204" pitchFamily="34" charset="0"/>
                <a:cs typeface="Open Sans" panose="020B0606030504020204" pitchFamily="34" charset="0"/>
              </a:rPr>
              <a:t>The main task of the most senior people in consultancies – the partners – is to build up loyal clients and a steady flow of profitable business – </a:t>
            </a:r>
            <a:r>
              <a:rPr lang="en-GB" sz="1400" b="1" dirty="0">
                <a:ea typeface="Open Sans" panose="020B0606030504020204" pitchFamily="34" charset="0"/>
                <a:cs typeface="Open Sans" panose="020B0606030504020204" pitchFamily="34" charset="0"/>
              </a:rPr>
              <a:t>their time is very expensive and they often do limited day-to-day work on projects </a:t>
            </a:r>
            <a:r>
              <a:rPr lang="en-GB" sz="1400" dirty="0">
                <a:ea typeface="Open Sans" panose="020B0606030504020204" pitchFamily="34" charset="0"/>
                <a:cs typeface="Open Sans" panose="020B0606030504020204" pitchFamily="34" charset="0"/>
              </a:rPr>
              <a:t>(but good ones can add essential insights).   Yours will just be one of a portfolio of projects they are engaged in. </a:t>
            </a:r>
          </a:p>
        </p:txBody>
      </p:sp>
      <p:sp>
        <p:nvSpPr>
          <p:cNvPr id="26" name="Rectangle 25">
            <a:extLst>
              <a:ext uri="{FF2B5EF4-FFF2-40B4-BE49-F238E27FC236}">
                <a16:creationId xmlns:a16="http://schemas.microsoft.com/office/drawing/2014/main" id="{B59B8412-CF83-4A4F-8ED9-0F5197466763}"/>
              </a:ext>
            </a:extLst>
          </p:cNvPr>
          <p:cNvSpPr/>
          <p:nvPr/>
        </p:nvSpPr>
        <p:spPr>
          <a:xfrm>
            <a:off x="720002" y="5455131"/>
            <a:ext cx="9386023" cy="523220"/>
          </a:xfrm>
          <a:prstGeom prst="rect">
            <a:avLst/>
          </a:prstGeom>
        </p:spPr>
        <p:txBody>
          <a:bodyPr wrap="square">
            <a:spAutoFit/>
          </a:bodyPr>
          <a:lstStyle/>
          <a:p>
            <a:pPr marL="171450" indent="-171450">
              <a:buFont typeface="Arial" panose="020B0604020202020204" pitchFamily="34" charset="0"/>
              <a:buChar char="•"/>
            </a:pPr>
            <a:r>
              <a:rPr lang="en-GB" sz="1400" b="1" dirty="0">
                <a:ea typeface="Open Sans" panose="020B0606030504020204" pitchFamily="34" charset="0"/>
                <a:cs typeface="Open Sans" panose="020B0606030504020204" pitchFamily="34" charset="0"/>
              </a:rPr>
              <a:t>Selling additional work </a:t>
            </a:r>
            <a:r>
              <a:rPr lang="en-GB" sz="1400" dirty="0">
                <a:ea typeface="Open Sans" panose="020B0606030504020204" pitchFamily="34" charset="0"/>
                <a:cs typeface="Open Sans" panose="020B0606030504020204" pitchFamily="34" charset="0"/>
              </a:rPr>
              <a:t>to clients – once they are already on the ground and can identify potential areas of interest – is central to the business model. It can be a key reason behind pro-bono work. You can make this work to your advantage.</a:t>
            </a:r>
          </a:p>
        </p:txBody>
      </p:sp>
    </p:spTree>
    <p:extLst>
      <p:ext uri="{BB962C8B-B14F-4D97-AF65-F5344CB8AC3E}">
        <p14:creationId xmlns:p14="http://schemas.microsoft.com/office/powerpoint/2010/main" val="2497522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14" y="3521270"/>
            <a:ext cx="4947069" cy="2720889"/>
          </a:xfrm>
          <a:prstGeom prst="rect">
            <a:avLst/>
          </a:prstGeom>
        </p:spPr>
      </p:pic>
      <p:sp>
        <p:nvSpPr>
          <p:cNvPr id="2" name="Title 1"/>
          <p:cNvSpPr>
            <a:spLocks noGrp="1"/>
          </p:cNvSpPr>
          <p:nvPr>
            <p:ph type="title"/>
          </p:nvPr>
        </p:nvSpPr>
        <p:spPr>
          <a:xfrm>
            <a:off x="720002" y="572400"/>
            <a:ext cx="8107612" cy="900000"/>
          </a:xfrm>
        </p:spPr>
        <p:txBody>
          <a:bodyPr>
            <a:noAutofit/>
          </a:bodyPr>
          <a:lstStyle/>
          <a:p>
            <a:r>
              <a:rPr lang="en-US" sz="2800" dirty="0">
                <a:solidFill>
                  <a:schemeClr val="bg2"/>
                </a:solidFill>
                <a:ea typeface="Open Sans" panose="020B0606030504020204" pitchFamily="34" charset="0"/>
                <a:cs typeface="Open Sans" panose="020B0606030504020204" pitchFamily="34" charset="0"/>
              </a:rPr>
              <a:t>A guide to managing consultants</a:t>
            </a:r>
          </a:p>
        </p:txBody>
      </p:sp>
      <p:sp>
        <p:nvSpPr>
          <p:cNvPr id="13" name="Footer Placeholder 12"/>
          <p:cNvSpPr>
            <a:spLocks noGrp="1"/>
          </p:cNvSpPr>
          <p:nvPr>
            <p:ph type="ftr" sz="quarter" idx="3"/>
          </p:nvPr>
        </p:nvSpPr>
        <p:spPr>
          <a:xfrm>
            <a:off x="720002" y="6476400"/>
            <a:ext cx="4416000" cy="246860"/>
          </a:xfrm>
        </p:spPr>
        <p:txBody>
          <a:bodyPr/>
          <a:lstStyle/>
          <a:p>
            <a:pPr marL="0" indent="0">
              <a:buNone/>
            </a:pPr>
            <a:r>
              <a:rPr lang="en-GB" sz="1050" dirty="0">
                <a:latin typeface="Open Sans" panose="020B0606030504020204" pitchFamily="34" charset="0"/>
                <a:ea typeface="Open Sans" panose="020B0606030504020204" pitchFamily="34" charset="0"/>
                <a:cs typeface="Open Sans" panose="020B0606030504020204" pitchFamily="34" charset="0"/>
              </a:rPr>
              <a:t>Managing consultants</a:t>
            </a:r>
            <a:endParaRPr lang="en-US"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7CF7376A-F9A0-4EF9-A970-09CCB344E4E5}"/>
              </a:ext>
            </a:extLst>
          </p:cNvPr>
          <p:cNvSpPr txBox="1"/>
          <p:nvPr/>
        </p:nvSpPr>
        <p:spPr>
          <a:xfrm>
            <a:off x="644434" y="1203356"/>
            <a:ext cx="10903131" cy="1938992"/>
          </a:xfrm>
          <a:prstGeom prst="rect">
            <a:avLst/>
          </a:prstGeom>
          <a:noFill/>
        </p:spPr>
        <p:txBody>
          <a:bodyPr wrap="square" rtlCol="0">
            <a:spAutoFit/>
          </a:bodyPr>
          <a:lstStyle/>
          <a:p>
            <a:r>
              <a:rPr lang="en-GB" b="1" dirty="0">
                <a:latin typeface="+mj-lt"/>
                <a:ea typeface="Open Sans" panose="020B0606030504020204" pitchFamily="34" charset="0"/>
                <a:cs typeface="Open Sans" panose="020B0606030504020204" pitchFamily="34" charset="0"/>
              </a:rPr>
              <a:t>Within the many millions spent on consultants in government each year, there are often examples of poor value for money. In some instances, that will be due to the performance of the supplier, but in others it is a result of the management of projects by government</a:t>
            </a:r>
            <a:r>
              <a:rPr lang="en-GB" b="1" dirty="0" smtClean="0">
                <a:latin typeface="+mj-lt"/>
                <a:ea typeface="Open Sans" panose="020B0606030504020204" pitchFamily="34" charset="0"/>
                <a:cs typeface="Open Sans" panose="020B0606030504020204" pitchFamily="34" charset="0"/>
              </a:rPr>
              <a:t>.</a:t>
            </a:r>
            <a:br>
              <a:rPr lang="en-GB" b="1" dirty="0" smtClean="0">
                <a:latin typeface="+mj-lt"/>
                <a:ea typeface="Open Sans" panose="020B0606030504020204" pitchFamily="34" charset="0"/>
                <a:cs typeface="Open Sans" panose="020B0606030504020204" pitchFamily="34" charset="0"/>
              </a:rPr>
            </a:br>
            <a:endParaRPr lang="en-GB" dirty="0">
              <a:latin typeface="+mj-lt"/>
              <a:ea typeface="Open Sans" panose="020B0606030504020204" pitchFamily="34" charset="0"/>
              <a:cs typeface="Open Sans" panose="020B0606030504020204" pitchFamily="34" charset="0"/>
            </a:endParaRPr>
          </a:p>
          <a:p>
            <a:r>
              <a:rPr lang="en-GB" sz="1600" dirty="0">
                <a:latin typeface="+mj-lt"/>
                <a:ea typeface="Open Sans" panose="020B0606030504020204" pitchFamily="34" charset="0"/>
                <a:cs typeface="Open Sans" panose="020B0606030504020204" pitchFamily="34" charset="0"/>
              </a:rPr>
              <a:t>This report draws on </a:t>
            </a:r>
            <a:r>
              <a:rPr lang="en-GB" sz="1600" b="1" dirty="0">
                <a:latin typeface="+mj-lt"/>
                <a:ea typeface="Open Sans" panose="020B0606030504020204" pitchFamily="34" charset="0"/>
                <a:cs typeface="Open Sans" panose="020B0606030504020204" pitchFamily="34" charset="0"/>
              </a:rPr>
              <a:t>advice from current and former consultants and civil servants </a:t>
            </a:r>
            <a:r>
              <a:rPr lang="en-GB" sz="1600" dirty="0">
                <a:latin typeface="+mj-lt"/>
                <a:ea typeface="Open Sans" panose="020B0606030504020204" pitchFamily="34" charset="0"/>
                <a:cs typeface="Open Sans" panose="020B0606030504020204" pitchFamily="34" charset="0"/>
              </a:rPr>
              <a:t>to provide </a:t>
            </a:r>
            <a:r>
              <a:rPr lang="en-GB" sz="1600" b="1" dirty="0">
                <a:latin typeface="+mj-lt"/>
                <a:ea typeface="Open Sans" panose="020B0606030504020204" pitchFamily="34" charset="0"/>
                <a:cs typeface="Open Sans" panose="020B0606030504020204" pitchFamily="34" charset="0"/>
              </a:rPr>
              <a:t>practical tips for officials managing consultants in government</a:t>
            </a:r>
            <a:r>
              <a:rPr lang="en-GB" sz="1600" dirty="0">
                <a:latin typeface="+mj-lt"/>
                <a:ea typeface="Open Sans" panose="020B0606030504020204" pitchFamily="34" charset="0"/>
                <a:cs typeface="Open Sans" panose="020B0606030504020204" pitchFamily="34" charset="0"/>
              </a:rPr>
              <a:t>. It does not pass judgment on how the government uses consultants, or whether or not it is a good or bad thing. It does not assess or analyse the approvals process.</a:t>
            </a:r>
          </a:p>
        </p:txBody>
      </p:sp>
      <p:sp>
        <p:nvSpPr>
          <p:cNvPr id="4" name="TextBox 3"/>
          <p:cNvSpPr txBox="1"/>
          <p:nvPr/>
        </p:nvSpPr>
        <p:spPr>
          <a:xfrm>
            <a:off x="700752" y="3132640"/>
            <a:ext cx="6123560" cy="400110"/>
          </a:xfrm>
          <a:prstGeom prst="rect">
            <a:avLst/>
          </a:prstGeom>
          <a:noFill/>
        </p:spPr>
        <p:txBody>
          <a:bodyPr wrap="square" rtlCol="0">
            <a:spAutoFit/>
          </a:bodyPr>
          <a:lstStyle/>
          <a:p>
            <a:r>
              <a:rPr lang="en-US" sz="2000" b="1" dirty="0">
                <a:solidFill>
                  <a:schemeClr val="tx2"/>
                </a:solidFill>
                <a:latin typeface="+mj-lt"/>
                <a:ea typeface="Open Sans" panose="020B0606030504020204" pitchFamily="34" charset="0"/>
                <a:cs typeface="Open Sans" panose="020B0606030504020204" pitchFamily="34" charset="0"/>
              </a:rPr>
              <a:t>This report aims to:</a:t>
            </a:r>
            <a:endParaRPr lang="en-GB" sz="2000" b="1" dirty="0">
              <a:solidFill>
                <a:schemeClr val="tx2"/>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28363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2" y="572400"/>
            <a:ext cx="8107612" cy="900000"/>
          </a:xfrm>
        </p:spPr>
        <p:txBody>
          <a:bodyPr>
            <a:noAutofit/>
          </a:bodyPr>
          <a:lstStyle/>
          <a:p>
            <a:r>
              <a:rPr lang="en-US" sz="2800" dirty="0" smtClean="0">
                <a:solidFill>
                  <a:schemeClr val="bg2"/>
                </a:solidFill>
                <a:ea typeface="Open Sans" panose="020B0606030504020204" pitchFamily="34" charset="0"/>
                <a:cs typeface="Open Sans" panose="020B0606030504020204" pitchFamily="34" charset="0"/>
              </a:rPr>
              <a:t>The structure of this report: four key phases</a:t>
            </a:r>
            <a:endParaRPr lang="en-US" sz="2800" dirty="0">
              <a:solidFill>
                <a:schemeClr val="bg2"/>
              </a:solidFill>
              <a:ea typeface="Open Sans" panose="020B0606030504020204" pitchFamily="34" charset="0"/>
              <a:cs typeface="Open Sans" panose="020B0606030504020204" pitchFamily="34" charset="0"/>
            </a:endParaRPr>
          </a:p>
        </p:txBody>
      </p:sp>
      <p:sp>
        <p:nvSpPr>
          <p:cNvPr id="15" name="Footer Placeholder 12"/>
          <p:cNvSpPr>
            <a:spLocks noGrp="1"/>
          </p:cNvSpPr>
          <p:nvPr>
            <p:ph type="ftr" sz="quarter" idx="3"/>
          </p:nvPr>
        </p:nvSpPr>
        <p:spPr>
          <a:xfrm>
            <a:off x="720002" y="6477681"/>
            <a:ext cx="4416000" cy="246860"/>
          </a:xfrm>
        </p:spPr>
        <p:txBody>
          <a:bodyPr/>
          <a:lstStyle/>
          <a:p>
            <a:pPr marL="0" indent="0">
              <a:buNone/>
            </a:pPr>
            <a:r>
              <a:rPr lang="en-GB" sz="1050" dirty="0">
                <a:latin typeface="+mj-lt"/>
                <a:ea typeface="Open Sans" panose="020B0606030504020204" pitchFamily="34" charset="0"/>
                <a:cs typeface="Open Sans" panose="020B0606030504020204" pitchFamily="34" charset="0"/>
              </a:rPr>
              <a:t>Managing consultants</a:t>
            </a:r>
            <a:endParaRPr lang="en-US" sz="1050" dirty="0">
              <a:latin typeface="+mj-lt"/>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2E3B0499-BC4D-4358-995F-419FC8F81467}"/>
              </a:ext>
            </a:extLst>
          </p:cNvPr>
          <p:cNvSpPr txBox="1"/>
          <p:nvPr/>
        </p:nvSpPr>
        <p:spPr>
          <a:xfrm>
            <a:off x="644434" y="1192846"/>
            <a:ext cx="10903131" cy="923330"/>
          </a:xfrm>
          <a:prstGeom prst="rect">
            <a:avLst/>
          </a:prstGeom>
          <a:noFill/>
        </p:spPr>
        <p:txBody>
          <a:bodyPr wrap="square" rtlCol="0">
            <a:spAutoFit/>
          </a:bodyPr>
          <a:lstStyle/>
          <a:p>
            <a:r>
              <a:rPr lang="en-GB" b="1" dirty="0">
                <a:ea typeface="Open Sans" panose="020B0606030504020204" pitchFamily="34" charset="0"/>
                <a:cs typeface="Open Sans" panose="020B0606030504020204" pitchFamily="34" charset="0"/>
              </a:rPr>
              <a:t>This report is structured around the four key phases of a government project with consultants. In each section we set out common pitfalls, key things to consider and practical advice based on our interviews with current and former consultants and officials.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81" y="2232135"/>
            <a:ext cx="7804381" cy="3648270"/>
          </a:xfrm>
          <a:prstGeom prst="rect">
            <a:avLst/>
          </a:prstGeom>
        </p:spPr>
      </p:pic>
    </p:spTree>
    <p:extLst>
      <p:ext uri="{BB962C8B-B14F-4D97-AF65-F5344CB8AC3E}">
        <p14:creationId xmlns:p14="http://schemas.microsoft.com/office/powerpoint/2010/main" val="1647203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2" y="572400"/>
            <a:ext cx="8107612" cy="900000"/>
          </a:xfrm>
        </p:spPr>
        <p:txBody>
          <a:bodyPr>
            <a:noAutofit/>
          </a:bodyPr>
          <a:lstStyle/>
          <a:p>
            <a:r>
              <a:rPr lang="en-US" sz="2800" dirty="0">
                <a:solidFill>
                  <a:schemeClr val="bg2"/>
                </a:solidFill>
                <a:latin typeface="+mn-lt"/>
                <a:ea typeface="Open Sans" panose="020B0606030504020204" pitchFamily="34" charset="0"/>
                <a:cs typeface="Open Sans" panose="020B0606030504020204" pitchFamily="34" charset="0"/>
              </a:rPr>
              <a:t>The structure of this report</a:t>
            </a:r>
          </a:p>
        </p:txBody>
      </p:sp>
      <p:sp>
        <p:nvSpPr>
          <p:cNvPr id="15" name="Footer Placeholder 12"/>
          <p:cNvSpPr>
            <a:spLocks noGrp="1"/>
          </p:cNvSpPr>
          <p:nvPr>
            <p:ph type="ftr" sz="quarter" idx="3"/>
          </p:nvPr>
        </p:nvSpPr>
        <p:spPr>
          <a:xfrm>
            <a:off x="720002" y="6477681"/>
            <a:ext cx="4416000" cy="246860"/>
          </a:xfrm>
        </p:spPr>
        <p:txBody>
          <a:bodyPr/>
          <a:lstStyle/>
          <a:p>
            <a:pPr marL="0" indent="0">
              <a:buNone/>
            </a:pPr>
            <a:r>
              <a:rPr lang="en-GB" sz="1050" dirty="0">
                <a:latin typeface="+mj-lt"/>
                <a:ea typeface="Open Sans" panose="020B0606030504020204" pitchFamily="34" charset="0"/>
                <a:cs typeface="Open Sans" panose="020B0606030504020204" pitchFamily="34" charset="0"/>
              </a:rPr>
              <a:t>Managing consultants</a:t>
            </a:r>
            <a:endParaRPr lang="en-US" sz="1050" dirty="0">
              <a:latin typeface="+mj-lt"/>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2E3B0499-BC4D-4358-995F-419FC8F81467}"/>
              </a:ext>
            </a:extLst>
          </p:cNvPr>
          <p:cNvSpPr txBox="1"/>
          <p:nvPr/>
        </p:nvSpPr>
        <p:spPr>
          <a:xfrm>
            <a:off x="644434" y="1192846"/>
            <a:ext cx="10903131" cy="923330"/>
          </a:xfrm>
          <a:prstGeom prst="rect">
            <a:avLst/>
          </a:prstGeom>
          <a:noFill/>
        </p:spPr>
        <p:txBody>
          <a:bodyPr wrap="square" rtlCol="0">
            <a:spAutoFit/>
          </a:bodyPr>
          <a:lstStyle/>
          <a:p>
            <a:r>
              <a:rPr lang="en-GB" b="1" dirty="0">
                <a:ea typeface="Open Sans" panose="020B0606030504020204" pitchFamily="34" charset="0"/>
                <a:cs typeface="Open Sans" panose="020B0606030504020204" pitchFamily="34" charset="0"/>
              </a:rPr>
              <a:t>This report is structured around four key phases of a government project with consultants. In each section we set out common pitfalls, key things to consider and practical advice based on our interviews with current and former consultants and officials.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781" y="2223379"/>
            <a:ext cx="7804381" cy="3665783"/>
          </a:xfrm>
          <a:prstGeom prst="rect">
            <a:avLst/>
          </a:prstGeom>
        </p:spPr>
      </p:pic>
    </p:spTree>
    <p:extLst>
      <p:ext uri="{BB962C8B-B14F-4D97-AF65-F5344CB8AC3E}">
        <p14:creationId xmlns:p14="http://schemas.microsoft.com/office/powerpoint/2010/main" val="1097202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720002" y="572400"/>
            <a:ext cx="8322964" cy="900000"/>
          </a:xfrm>
        </p:spPr>
        <p:txBody>
          <a:bodyPr>
            <a:noAutofit/>
          </a:bodyPr>
          <a:lstStyle/>
          <a:p>
            <a:r>
              <a:rPr lang="en-US" sz="2800" dirty="0">
                <a:solidFill>
                  <a:schemeClr val="bg2"/>
                </a:solidFill>
                <a:latin typeface="+mn-lt"/>
                <a:ea typeface="Open Sans" panose="020B0606030504020204" pitchFamily="34" charset="0"/>
                <a:cs typeface="Open Sans" panose="020B0606030504020204" pitchFamily="34" charset="0"/>
              </a:rPr>
              <a:t>There are good reasons to bring consultants in</a:t>
            </a:r>
          </a:p>
        </p:txBody>
      </p:sp>
      <p:sp>
        <p:nvSpPr>
          <p:cNvPr id="16" name="Footer Placeholder 12"/>
          <p:cNvSpPr>
            <a:spLocks noGrp="1"/>
          </p:cNvSpPr>
          <p:nvPr>
            <p:ph type="ftr" sz="quarter" idx="3"/>
          </p:nvPr>
        </p:nvSpPr>
        <p:spPr>
          <a:xfrm>
            <a:off x="720002" y="6474998"/>
            <a:ext cx="4416000" cy="246860"/>
          </a:xfrm>
        </p:spPr>
        <p:txBody>
          <a:bodyPr/>
          <a:lstStyle/>
          <a:p>
            <a:pPr marL="0" indent="0">
              <a:buNone/>
            </a:pPr>
            <a:r>
              <a:rPr lang="en-GB" sz="1050" dirty="0">
                <a:latin typeface="+mj-lt"/>
                <a:ea typeface="Open Sans" panose="020B0606030504020204" pitchFamily="34" charset="0"/>
                <a:cs typeface="Open Sans" panose="020B0606030504020204" pitchFamily="34" charset="0"/>
              </a:rPr>
              <a:t>Managing consultants</a:t>
            </a:r>
            <a:endParaRPr lang="en-US" sz="1050" dirty="0">
              <a:latin typeface="+mj-lt"/>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7CF7376A-F9A0-4EF9-A970-09CCB344E4E5}"/>
              </a:ext>
            </a:extLst>
          </p:cNvPr>
          <p:cNvSpPr txBox="1"/>
          <p:nvPr/>
        </p:nvSpPr>
        <p:spPr>
          <a:xfrm>
            <a:off x="644434" y="1171826"/>
            <a:ext cx="10903131" cy="923330"/>
          </a:xfrm>
          <a:prstGeom prst="rect">
            <a:avLst/>
          </a:prstGeom>
          <a:noFill/>
        </p:spPr>
        <p:txBody>
          <a:bodyPr wrap="square" rtlCol="0">
            <a:spAutoFit/>
          </a:bodyPr>
          <a:lstStyle/>
          <a:p>
            <a:r>
              <a:rPr lang="en-GB" b="1" dirty="0">
                <a:ea typeface="Open Sans Semibold" panose="020B0706030804020204" pitchFamily="34" charset="0"/>
                <a:cs typeface="Open Sans Semibold" panose="020B0706030804020204" pitchFamily="34" charset="0"/>
              </a:rPr>
              <a:t>There are many reasons why government seeks external support and, in turn, many different types of external support available – including commissioning academic research or bringing in senior experts to undertake independent reviews. A decision to bring in consultants is often made for one of three key reasons:</a:t>
            </a:r>
          </a:p>
        </p:txBody>
      </p:sp>
      <p:sp>
        <p:nvSpPr>
          <p:cNvPr id="26" name="TextBox 25">
            <a:extLst>
              <a:ext uri="{FF2B5EF4-FFF2-40B4-BE49-F238E27FC236}">
                <a16:creationId xmlns:a16="http://schemas.microsoft.com/office/drawing/2014/main" id="{729394E4-585E-48C5-8D5C-AF7B0BDEA9F6}"/>
              </a:ext>
            </a:extLst>
          </p:cNvPr>
          <p:cNvSpPr txBox="1"/>
          <p:nvPr/>
        </p:nvSpPr>
        <p:spPr>
          <a:xfrm>
            <a:off x="644432" y="5648808"/>
            <a:ext cx="9244633" cy="523220"/>
          </a:xfrm>
          <a:prstGeom prst="rect">
            <a:avLst/>
          </a:prstGeom>
          <a:noFill/>
        </p:spPr>
        <p:txBody>
          <a:bodyPr wrap="square" rtlCol="0">
            <a:spAutoFit/>
          </a:bodyPr>
          <a:lstStyle/>
          <a:p>
            <a:r>
              <a:rPr lang="en-GB" sz="1400" dirty="0">
                <a:ea typeface="Open Sans" panose="020B0606030504020204" pitchFamily="34" charset="0"/>
                <a:cs typeface="Open Sans" panose="020B0606030504020204" pitchFamily="34" charset="0"/>
              </a:rPr>
              <a:t>These are, in principle, legitimate reasons to bring in consultants – and often more than one will apply. But there are often other – less valid – reasons to bring in external support. </a:t>
            </a:r>
          </a:p>
        </p:txBody>
      </p:sp>
      <p:grpSp>
        <p:nvGrpSpPr>
          <p:cNvPr id="5" name="Group 4"/>
          <p:cNvGrpSpPr/>
          <p:nvPr/>
        </p:nvGrpSpPr>
        <p:grpSpPr>
          <a:xfrm>
            <a:off x="726186" y="2213283"/>
            <a:ext cx="9731606" cy="1147523"/>
            <a:chOff x="589552" y="2318446"/>
            <a:chExt cx="9731606" cy="1147523"/>
          </a:xfrm>
        </p:grpSpPr>
        <p:grpSp>
          <p:nvGrpSpPr>
            <p:cNvPr id="2" name="Group 1"/>
            <p:cNvGrpSpPr/>
            <p:nvPr/>
          </p:nvGrpSpPr>
          <p:grpSpPr>
            <a:xfrm>
              <a:off x="1339665" y="2318446"/>
              <a:ext cx="8981493" cy="1147523"/>
              <a:chOff x="1339665" y="2318446"/>
              <a:chExt cx="8981493" cy="1147523"/>
            </a:xfrm>
          </p:grpSpPr>
          <p:sp>
            <p:nvSpPr>
              <p:cNvPr id="22" name="Rectangle: Rounded Corners 24">
                <a:extLst>
                  <a:ext uri="{FF2B5EF4-FFF2-40B4-BE49-F238E27FC236}">
                    <a16:creationId xmlns:a16="http://schemas.microsoft.com/office/drawing/2014/main" id="{F6D66FAF-1EE2-465F-B211-F0A269F887D9}"/>
                  </a:ext>
                </a:extLst>
              </p:cNvPr>
              <p:cNvSpPr/>
              <p:nvPr/>
            </p:nvSpPr>
            <p:spPr>
              <a:xfrm>
                <a:off x="1339665" y="2565969"/>
                <a:ext cx="8981493" cy="90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1400" dirty="0">
                    <a:solidFill>
                      <a:schemeClr val="tx1"/>
                    </a:solidFill>
                    <a:ea typeface="Open Sans" panose="020B0606030504020204" pitchFamily="34" charset="0"/>
                    <a:cs typeface="Open Sans" panose="020B0606030504020204" pitchFamily="34" charset="0"/>
                  </a:rPr>
                  <a:t>Government may want to </a:t>
                </a:r>
                <a:r>
                  <a:rPr lang="en-GB" sz="1400" b="1" dirty="0">
                    <a:solidFill>
                      <a:schemeClr val="tx1"/>
                    </a:solidFill>
                    <a:ea typeface="Open Sans" panose="020B0606030504020204" pitchFamily="34" charset="0"/>
                    <a:cs typeface="Open Sans" panose="020B0606030504020204" pitchFamily="34" charset="0"/>
                  </a:rPr>
                  <a:t>bring in specialist experience in a given field </a:t>
                </a:r>
                <a:r>
                  <a:rPr lang="en-GB" sz="1400" dirty="0">
                    <a:solidFill>
                      <a:schemeClr val="tx1"/>
                    </a:solidFill>
                    <a:ea typeface="Open Sans" panose="020B0606030504020204" pitchFamily="34" charset="0"/>
                    <a:cs typeface="Open Sans" panose="020B0606030504020204" pitchFamily="34" charset="0"/>
                  </a:rPr>
                  <a:t>– whether it is in a certain policy area or discipline such as programme management or technology delivery – </a:t>
                </a:r>
                <a:r>
                  <a:rPr lang="en-GB" sz="1400" b="1" dirty="0">
                    <a:solidFill>
                      <a:schemeClr val="tx1"/>
                    </a:solidFill>
                    <a:ea typeface="Open Sans" panose="020B0606030504020204" pitchFamily="34" charset="0"/>
                    <a:cs typeface="Open Sans" panose="020B0606030504020204" pitchFamily="34" charset="0"/>
                  </a:rPr>
                  <a:t>because the skills required are not available on the timeframe or scale that is needed</a:t>
                </a:r>
                <a:r>
                  <a:rPr lang="en-GB" sz="1400" dirty="0">
                    <a:solidFill>
                      <a:schemeClr val="tx1"/>
                    </a:solidFill>
                    <a:ea typeface="Open Sans" panose="020B0606030504020204" pitchFamily="34" charset="0"/>
                    <a:cs typeface="Open Sans" panose="020B0606030504020204" pitchFamily="34" charset="0"/>
                  </a:rPr>
                  <a:t>.</a:t>
                </a:r>
              </a:p>
            </p:txBody>
          </p:sp>
          <p:sp>
            <p:nvSpPr>
              <p:cNvPr id="31" name="TextBox 30"/>
              <p:cNvSpPr txBox="1"/>
              <p:nvPr/>
            </p:nvSpPr>
            <p:spPr>
              <a:xfrm>
                <a:off x="1570894" y="2318446"/>
                <a:ext cx="8630916" cy="369332"/>
              </a:xfrm>
              <a:prstGeom prst="rect">
                <a:avLst/>
              </a:prstGeom>
              <a:noFill/>
            </p:spPr>
            <p:txBody>
              <a:bodyPr wrap="square" rtlCol="0">
                <a:spAutoFit/>
              </a:bodyPr>
              <a:lstStyle/>
              <a:p>
                <a:r>
                  <a:rPr lang="en-GB" b="1" dirty="0">
                    <a:solidFill>
                      <a:schemeClr val="tx2"/>
                    </a:solidFill>
                    <a:ea typeface="Open Sans" panose="020B0606030504020204" pitchFamily="34" charset="0"/>
                    <a:cs typeface="Open Sans" panose="020B0606030504020204" pitchFamily="34" charset="0"/>
                  </a:rPr>
                  <a:t>For skills</a:t>
                </a: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52" y="2391026"/>
              <a:ext cx="981342" cy="981342"/>
            </a:xfrm>
            <a:prstGeom prst="rect">
              <a:avLst/>
            </a:prstGeom>
          </p:spPr>
        </p:pic>
      </p:grpSp>
      <p:grpSp>
        <p:nvGrpSpPr>
          <p:cNvPr id="3" name="Group 2"/>
          <p:cNvGrpSpPr/>
          <p:nvPr/>
        </p:nvGrpSpPr>
        <p:grpSpPr>
          <a:xfrm>
            <a:off x="690939" y="3415305"/>
            <a:ext cx="9766853" cy="1064288"/>
            <a:chOff x="554305" y="3510469"/>
            <a:chExt cx="9766853" cy="1064288"/>
          </a:xfrm>
        </p:grpSpPr>
        <p:grpSp>
          <p:nvGrpSpPr>
            <p:cNvPr id="7" name="Group 6"/>
            <p:cNvGrpSpPr/>
            <p:nvPr/>
          </p:nvGrpSpPr>
          <p:grpSpPr>
            <a:xfrm>
              <a:off x="1339665" y="3527672"/>
              <a:ext cx="8981493" cy="1029882"/>
              <a:chOff x="1339665" y="3675733"/>
              <a:chExt cx="8981493" cy="1029882"/>
            </a:xfrm>
          </p:grpSpPr>
          <p:sp>
            <p:nvSpPr>
              <p:cNvPr id="23" name="Rectangle: Rounded Corners 33">
                <a:extLst>
                  <a:ext uri="{FF2B5EF4-FFF2-40B4-BE49-F238E27FC236}">
                    <a16:creationId xmlns:a16="http://schemas.microsoft.com/office/drawing/2014/main" id="{E3BB26BD-E339-4890-A757-E93DAE720D0C}"/>
                  </a:ext>
                </a:extLst>
              </p:cNvPr>
              <p:cNvSpPr/>
              <p:nvPr/>
            </p:nvSpPr>
            <p:spPr>
              <a:xfrm>
                <a:off x="1339665" y="3805615"/>
                <a:ext cx="8981493" cy="90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1400" dirty="0">
                    <a:solidFill>
                      <a:schemeClr val="tx1"/>
                    </a:solidFill>
                    <a:ea typeface="Open Sans" panose="020B0606030504020204" pitchFamily="34" charset="0"/>
                    <a:cs typeface="Open Sans" panose="020B0606030504020204" pitchFamily="34" charset="0"/>
                  </a:rPr>
                  <a:t>In some instances government will </a:t>
                </a:r>
                <a:r>
                  <a:rPr lang="en-GB" sz="1400" b="1" dirty="0">
                    <a:solidFill>
                      <a:schemeClr val="tx1"/>
                    </a:solidFill>
                    <a:ea typeface="Open Sans" panose="020B0606030504020204" pitchFamily="34" charset="0"/>
                    <a:cs typeface="Open Sans" panose="020B0606030504020204" pitchFamily="34" charset="0"/>
                  </a:rPr>
                  <a:t>need additional people to complete a specific task</a:t>
                </a:r>
                <a:r>
                  <a:rPr lang="en-GB" sz="1400" dirty="0">
                    <a:solidFill>
                      <a:schemeClr val="tx1"/>
                    </a:solidFill>
                    <a:ea typeface="Open Sans" panose="020B0606030504020204" pitchFamily="34" charset="0"/>
                    <a:cs typeface="Open Sans" panose="020B0606030504020204" pitchFamily="34" charset="0"/>
                  </a:rPr>
                  <a:t>. Bringing in consultants allows government to quickly build up resources </a:t>
                </a:r>
                <a:r>
                  <a:rPr lang="en-GB" sz="1400" b="1" dirty="0">
                    <a:solidFill>
                      <a:schemeClr val="tx1"/>
                    </a:solidFill>
                    <a:ea typeface="Open Sans" panose="020B0606030504020204" pitchFamily="34" charset="0"/>
                    <a:cs typeface="Open Sans" panose="020B0606030504020204" pitchFamily="34" charset="0"/>
                  </a:rPr>
                  <a:t>without worrying about an increase to headcount and fixed costs</a:t>
                </a:r>
                <a:r>
                  <a:rPr lang="en-GB" sz="1400" dirty="0">
                    <a:solidFill>
                      <a:schemeClr val="tx1"/>
                    </a:solidFill>
                    <a:ea typeface="Open Sans" panose="020B0606030504020204" pitchFamily="34" charset="0"/>
                    <a:cs typeface="Open Sans" panose="020B0606030504020204" pitchFamily="34" charset="0"/>
                  </a:rPr>
                  <a:t>. </a:t>
                </a:r>
              </a:p>
            </p:txBody>
          </p:sp>
          <p:sp>
            <p:nvSpPr>
              <p:cNvPr id="32" name="TextBox 31"/>
              <p:cNvSpPr txBox="1"/>
              <p:nvPr/>
            </p:nvSpPr>
            <p:spPr>
              <a:xfrm>
                <a:off x="1570894" y="3675733"/>
                <a:ext cx="8630916" cy="369332"/>
              </a:xfrm>
              <a:prstGeom prst="rect">
                <a:avLst/>
              </a:prstGeom>
              <a:noFill/>
            </p:spPr>
            <p:txBody>
              <a:bodyPr wrap="square" rtlCol="0">
                <a:spAutoFit/>
              </a:bodyPr>
              <a:lstStyle/>
              <a:p>
                <a:r>
                  <a:rPr lang="en-GB" b="1" dirty="0">
                    <a:solidFill>
                      <a:schemeClr val="tx2"/>
                    </a:solidFill>
                    <a:ea typeface="Open Sans" panose="020B0606030504020204" pitchFamily="34" charset="0"/>
                    <a:cs typeface="Open Sans" panose="020B0606030504020204" pitchFamily="34" charset="0"/>
                  </a:rPr>
                  <a:t>For capacity</a:t>
                </a:r>
              </a:p>
            </p:txBody>
          </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05" y="3510469"/>
              <a:ext cx="1064288" cy="1064288"/>
            </a:xfrm>
            <a:prstGeom prst="rect">
              <a:avLst/>
            </a:prstGeom>
          </p:spPr>
        </p:pic>
      </p:grpSp>
      <p:grpSp>
        <p:nvGrpSpPr>
          <p:cNvPr id="4" name="Group 3"/>
          <p:cNvGrpSpPr/>
          <p:nvPr/>
        </p:nvGrpSpPr>
        <p:grpSpPr>
          <a:xfrm>
            <a:off x="690939" y="4435597"/>
            <a:ext cx="9766853" cy="1111988"/>
            <a:chOff x="554305" y="4492738"/>
            <a:chExt cx="9766853" cy="1111988"/>
          </a:xfrm>
        </p:grpSpPr>
        <p:grpSp>
          <p:nvGrpSpPr>
            <p:cNvPr id="8" name="Group 7"/>
            <p:cNvGrpSpPr/>
            <p:nvPr/>
          </p:nvGrpSpPr>
          <p:grpSpPr>
            <a:xfrm>
              <a:off x="1339666" y="4519028"/>
              <a:ext cx="8981492" cy="1059409"/>
              <a:chOff x="1339666" y="4799122"/>
              <a:chExt cx="8981492" cy="1059409"/>
            </a:xfrm>
          </p:grpSpPr>
          <p:sp>
            <p:nvSpPr>
              <p:cNvPr id="24" name="Rectangle: Rounded Corners 35">
                <a:extLst>
                  <a:ext uri="{FF2B5EF4-FFF2-40B4-BE49-F238E27FC236}">
                    <a16:creationId xmlns:a16="http://schemas.microsoft.com/office/drawing/2014/main" id="{14D7A30C-0830-40F2-AFE0-5FD727A3F475}"/>
                  </a:ext>
                </a:extLst>
              </p:cNvPr>
              <p:cNvSpPr/>
              <p:nvPr/>
            </p:nvSpPr>
            <p:spPr>
              <a:xfrm>
                <a:off x="1339666" y="4958531"/>
                <a:ext cx="8981492" cy="90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sz="1400" dirty="0">
                    <a:solidFill>
                      <a:schemeClr val="tx1"/>
                    </a:solidFill>
                    <a:ea typeface="Open Sans" panose="020B0606030504020204" pitchFamily="34" charset="0"/>
                    <a:cs typeface="Open Sans" panose="020B0606030504020204" pitchFamily="34" charset="0"/>
                  </a:rPr>
                  <a:t>Government may wish to </a:t>
                </a:r>
                <a:r>
                  <a:rPr lang="en-GB" sz="1400" b="1" dirty="0">
                    <a:solidFill>
                      <a:schemeClr val="tx1"/>
                    </a:solidFill>
                    <a:ea typeface="Open Sans" panose="020B0606030504020204" pitchFamily="34" charset="0"/>
                    <a:cs typeface="Open Sans" panose="020B0606030504020204" pitchFamily="34" charset="0"/>
                  </a:rPr>
                  <a:t>bring an outside perspective to an issue</a:t>
                </a:r>
                <a:r>
                  <a:rPr lang="en-GB" sz="1400" dirty="0">
                    <a:solidFill>
                      <a:schemeClr val="tx1"/>
                    </a:solidFill>
                    <a:ea typeface="Open Sans" panose="020B0606030504020204" pitchFamily="34" charset="0"/>
                    <a:cs typeface="Open Sans" panose="020B0606030504020204" pitchFamily="34" charset="0"/>
                  </a:rPr>
                  <a:t>. Consultants can provide </a:t>
                </a:r>
                <a:r>
                  <a:rPr lang="en-GB" sz="1400" b="1" dirty="0">
                    <a:solidFill>
                      <a:schemeClr val="tx1"/>
                    </a:solidFill>
                    <a:ea typeface="Open Sans" panose="020B0606030504020204" pitchFamily="34" charset="0"/>
                    <a:cs typeface="Open Sans" panose="020B0606030504020204" pitchFamily="34" charset="0"/>
                  </a:rPr>
                  <a:t>independent verification of a decision, offer ministers another viewpoint</a:t>
                </a:r>
                <a:r>
                  <a:rPr lang="en-GB" sz="1400" dirty="0">
                    <a:solidFill>
                      <a:schemeClr val="tx1"/>
                    </a:solidFill>
                    <a:ea typeface="Open Sans" panose="020B0606030504020204" pitchFamily="34" charset="0"/>
                    <a:cs typeface="Open Sans" panose="020B0606030504020204" pitchFamily="34" charset="0"/>
                  </a:rPr>
                  <a:t> or establish a set of options. </a:t>
                </a:r>
              </a:p>
            </p:txBody>
          </p:sp>
          <p:sp>
            <p:nvSpPr>
              <p:cNvPr id="33" name="TextBox 32"/>
              <p:cNvSpPr txBox="1"/>
              <p:nvPr/>
            </p:nvSpPr>
            <p:spPr>
              <a:xfrm>
                <a:off x="1570894" y="4799122"/>
                <a:ext cx="8630916" cy="369332"/>
              </a:xfrm>
              <a:prstGeom prst="rect">
                <a:avLst/>
              </a:prstGeom>
              <a:noFill/>
            </p:spPr>
            <p:txBody>
              <a:bodyPr wrap="square" rtlCol="0">
                <a:spAutoFit/>
              </a:bodyPr>
              <a:lstStyle/>
              <a:p>
                <a:r>
                  <a:rPr lang="en-GB" b="1" dirty="0">
                    <a:solidFill>
                      <a:schemeClr val="tx2"/>
                    </a:solidFill>
                    <a:ea typeface="Open Sans" panose="020B0606030504020204" pitchFamily="34" charset="0"/>
                    <a:cs typeface="Open Sans" panose="020B0606030504020204" pitchFamily="34" charset="0"/>
                  </a:rPr>
                  <a:t>For a second opinion</a:t>
                </a:r>
              </a:p>
            </p:txBody>
          </p:sp>
        </p:gr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305" y="4492738"/>
              <a:ext cx="1111988" cy="1111988"/>
            </a:xfrm>
            <a:prstGeom prst="rect">
              <a:avLst/>
            </a:prstGeom>
          </p:spPr>
        </p:pic>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744"/>
            <a:ext cx="3573517" cy="495557"/>
          </a:xfrm>
          <a:prstGeom prst="rect">
            <a:avLst/>
          </a:prstGeom>
        </p:spPr>
      </p:pic>
    </p:spTree>
    <p:extLst>
      <p:ext uri="{BB962C8B-B14F-4D97-AF65-F5344CB8AC3E}">
        <p14:creationId xmlns:p14="http://schemas.microsoft.com/office/powerpoint/2010/main" val="1627247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333F48"/>
      </a:dk1>
      <a:lt1>
        <a:srgbClr val="FFFFFF"/>
      </a:lt1>
      <a:dk2>
        <a:srgbClr val="001E62"/>
      </a:dk2>
      <a:lt2>
        <a:srgbClr val="00A8E1"/>
      </a:lt2>
      <a:accent1>
        <a:srgbClr val="00C7B1"/>
      </a:accent1>
      <a:accent2>
        <a:srgbClr val="78BE20"/>
      </a:accent2>
      <a:accent3>
        <a:srgbClr val="84329B"/>
      </a:accent3>
      <a:accent4>
        <a:srgbClr val="D0006F"/>
      </a:accent4>
      <a:accent5>
        <a:srgbClr val="ED8B00"/>
      </a:accent5>
      <a:accent6>
        <a:srgbClr val="E1B511"/>
      </a:accent6>
      <a:hlink>
        <a:srgbClr val="333F48"/>
      </a:hlink>
      <a:folHlink>
        <a:srgbClr val="00A8E1"/>
      </a:folHlink>
    </a:clrScheme>
    <a:fontScheme name="IFG Theme Fonts">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G_PowerPoint_template_230117 [Compatibility Mode]" id="{61061A4E-F5EA-4765-AF92-A04DCE9DD5AA}" vid="{3BBAD9EF-2101-4195-954E-A9006E3ABB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18BC8E426FFD4F84A96D84A1928D78" ma:contentTypeVersion="4" ma:contentTypeDescription="Create a new document." ma:contentTypeScope="" ma:versionID="62a4d4e9177a11f3ad2887dfcc28eb2d">
  <xsd:schema xmlns:xsd="http://www.w3.org/2001/XMLSchema" xmlns:xs="http://www.w3.org/2001/XMLSchema" xmlns:p="http://schemas.microsoft.com/office/2006/metadata/properties" xmlns:ns3="c2fb2fbb-da12-4cbc-a816-797804051264" targetNamespace="http://schemas.microsoft.com/office/2006/metadata/properties" ma:root="true" ma:fieldsID="68a8013d6b3eb9cb5000a4342fd5b36c" ns3:_="">
    <xsd:import namespace="c2fb2fbb-da12-4cbc-a816-79780405126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fb2fbb-da12-4cbc-a816-7978040512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4450B5-85FD-4F63-9AB4-3C2A8469D6E7}">
  <ds:schemaRefs>
    <ds:schemaRef ds:uri="c2fb2fbb-da12-4cbc-a816-797804051264"/>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term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F3D3B2FC-C139-4633-B013-5F9AA0848B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fb2fbb-da12-4cbc-a816-7978040512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34E864-C570-4C5A-BF19-82372A1442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7041</TotalTime>
  <Words>3703</Words>
  <Application>Microsoft Office PowerPoint</Application>
  <PresentationFormat>Widescreen</PresentationFormat>
  <Paragraphs>217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Open Sans</vt:lpstr>
      <vt:lpstr>Open Sans Semibold</vt:lpstr>
      <vt:lpstr>Office Theme</vt:lpstr>
      <vt:lpstr>Managing Consultants</vt:lpstr>
      <vt:lpstr>Consultants play an important role in government</vt:lpstr>
      <vt:lpstr>PowerPoint Presentation</vt:lpstr>
      <vt:lpstr>There are controls and processes to manage spend</vt:lpstr>
      <vt:lpstr>Understanding the way consultancies work</vt:lpstr>
      <vt:lpstr>A guide to managing consultants</vt:lpstr>
      <vt:lpstr>The structure of this report: four key phases</vt:lpstr>
      <vt:lpstr>The structure of this report</vt:lpstr>
      <vt:lpstr>There are good reasons to bring consultants in</vt:lpstr>
      <vt:lpstr>But there are bad reasons to seek external support</vt:lpstr>
      <vt:lpstr>Key questions to ask before bringing in consultants</vt:lpstr>
      <vt:lpstr>The structure of this report:</vt:lpstr>
      <vt:lpstr>Know what you are buying</vt:lpstr>
      <vt:lpstr>Know who you are buying</vt:lpstr>
      <vt:lpstr>Know who you are buying</vt:lpstr>
      <vt:lpstr>Who has used them before?</vt:lpstr>
      <vt:lpstr>The structure of this report:</vt:lpstr>
      <vt:lpstr>Have the right people and processes on your side</vt:lpstr>
      <vt:lpstr>Give consultants the support and access they need</vt:lpstr>
      <vt:lpstr>Establish a process for managing performance</vt:lpstr>
      <vt:lpstr>The structure of this report:</vt:lpstr>
      <vt:lpstr>Prepare for the end from the beginning</vt:lpstr>
      <vt:lpstr>Make the ‘sell on’ work to your advantage</vt:lpstr>
      <vt:lpstr>A guide to managing consultants</vt:lpstr>
      <vt:lpstr>Managing Consultants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Consultants</dc:title>
  <dc:creator>Joseph Owen</dc:creator>
  <cp:lastModifiedBy>Melissa Ittoo</cp:lastModifiedBy>
  <cp:revision>130</cp:revision>
  <dcterms:created xsi:type="dcterms:W3CDTF">2020-06-02T13:59:03Z</dcterms:created>
  <dcterms:modified xsi:type="dcterms:W3CDTF">2020-06-25T13:43:05Z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0x010100A018BC8E426FFD4F84A96D84A1928D78</vt:lpwstr>
  </property>
</Properties>
</file>