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147483446" r:id="rId2"/>
    <p:sldId id="1039" r:id="rId3"/>
    <p:sldId id="1040" r:id="rId4"/>
    <p:sldId id="1036" r:id="rId5"/>
    <p:sldId id="1032" r:id="rId6"/>
    <p:sldId id="512" r:id="rId7"/>
    <p:sldId id="2147483445" r:id="rId8"/>
    <p:sldId id="2145705998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5B6046-2F26-3500-B9F3-D61ACFEF48F8}" name="Andrew Ford" initials="AF" userId="S::Andrew.Ford@westyorks-ca.gov.uk::5d65ce84-d08d-41e9-9f6f-d9f2a677cd3e" providerId="AD"/>
  <p188:author id="{30C80A71-5B57-D2ED-0742-AD53F3E0D1DF}" name="Andrew Ford" initials="AF" userId="S::andrew.ford@westyorks-ca.gov.uk::5d65ce84-d08d-41e9-9f6f-d9f2a677cd3e" providerId="AD"/>
  <p188:author id="{F2C61CAC-2D79-E84A-76B3-3D725096F7AA}" name="Patrick Bowes" initials="PB" userId="S::Patrick.Bowes@westyorks-ca.gov.uk::350f9ccf-cac5-4ede-bb02-df8e174ab495" providerId="AD"/>
  <p188:author id="{C21847C9-35F8-C6A0-729D-B091ED72FA66}" name="Peter Glover" initials="PG" userId="S::Peter.Glover@westyorks-ca.gov.uk::b2c08dd8-6036-422f-88c1-a0bc5bbf27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4BA33-76EB-4CC7-A715-4BF803A884CC}" v="5" dt="2026-06-23T16:27:04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8487-BA71-421B-9EDB-B4FCD21717E9}" type="datetimeFigureOut">
              <a:rPr lang="en-GB" smtClean="0"/>
              <a:t>30/06/26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EF29D-8440-4ADC-ABB3-E185AD701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8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EF29D-8440-4ADC-ABB3-E185AD701C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8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9E665-16A0-7786-7452-ECDB96E47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0C4D4B-BE8A-6905-A7EC-396265432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CB274-AC4B-A697-BBDC-A61C95C14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D603E-FB81-846F-6F49-BD3526F69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DEC10-78EF-0747-A902-BAA4F4C434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14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C12F5-9B39-4DBA-723B-5F717E487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5063D-6B35-30DA-33F8-FC50CACB5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1C7F13-7CDC-3F9D-7DC7-E474FB3F8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0861A-CD2A-B8D6-31A6-FBB52B98B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DEC10-78EF-0747-A902-BAA4F4C434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4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E8AA8-BBEC-7361-0FCA-C28ECF6AA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E4870-59B9-F51B-C646-D5C447985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0A4D9-2A8D-A240-9D22-8D4148E66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9E2B8-6E00-23ED-E22A-CB18A94F8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DEC10-78EF-0747-A902-BAA4F4C434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8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AE68A-3763-D701-C649-739C4093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5853B-CE5E-5CBF-4547-3286ADF78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8B70FC-1560-46C3-24F1-51DC6C128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7E3D7-C967-87FB-C089-DD55E821C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0571A-762D-4650-8F13-58E8CC71462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2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EF29D-8440-4ADC-ABB3-E185AD701C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1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BA4F-A277-C291-3BF4-B15C3890C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E700F-84D8-F713-3296-CCF8EB491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3E9C6-624F-8D7E-C740-D218B31E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177F3-F34E-3E06-3877-9AEB77A4E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B36A-7B1D-4E41-A9E7-2F34D9BDA8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34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462C9-B7EB-4320-8B7D-66EFA9D8BC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114800" cy="365125"/>
          </a:xfrm>
        </p:spPr>
        <p:txBody>
          <a:bodyPr lIns="0" tIns="0" rIns="0" bIns="0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EFCE6-B9AA-89B9-1999-AB4E47865A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177" y="388777"/>
            <a:ext cx="2863069" cy="7050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47DE418-FC2A-2C56-42FF-E7C774B0673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514" b="14293"/>
          <a:stretch/>
        </p:blipFill>
        <p:spPr>
          <a:xfrm>
            <a:off x="7081285" y="388777"/>
            <a:ext cx="5110716" cy="64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9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D - text onl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7195BD-AFC1-504A-6EC6-8378CFB486BA}"/>
              </a:ext>
            </a:extLst>
          </p:cNvPr>
          <p:cNvSpPr/>
          <p:nvPr userDrawn="1"/>
        </p:nvSpPr>
        <p:spPr>
          <a:xfrm>
            <a:off x="0" y="0"/>
            <a:ext cx="68031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52DC7-5CCD-0580-AC3E-1FA33335D5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299361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baseline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Replace your text here</a:t>
            </a:r>
            <a:endParaRPr lang="en-GB">
              <a:solidFill>
                <a:srgbClr val="1724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72EC16-8F21-DF60-59D1-C147710E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900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slide A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0" y="0"/>
            <a:ext cx="68031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E2A0-B137-248D-CC21-9CC0F75B83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4065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baseline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Replace your text here.</a:t>
            </a:r>
            <a:endParaRPr lang="en-GB">
              <a:solidFill>
                <a:srgbClr val="1724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DF427C-1FD6-5F23-F866-7FACDF15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3591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 - 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8977746" y="0"/>
            <a:ext cx="32142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28597B-1631-6083-D0AB-3F620DC253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0370" y="1612035"/>
            <a:ext cx="4720465" cy="395749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679F58-C517-0653-D188-E990E55291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35611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A4BEA4-FF4B-660A-8E93-E86819FD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579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C -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8977746" y="0"/>
            <a:ext cx="32142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28597B-1631-6083-D0AB-3F620DC253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0370" y="547420"/>
            <a:ext cx="3586609" cy="288174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EE1B182-412E-0908-5A1A-5C11CC401B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20370" y="3519056"/>
            <a:ext cx="3586609" cy="288174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474211-511F-7EA9-DA1E-CDDA200A5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46962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D6D0FD-1627-E5EE-C856-1A06C651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1249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D - text onl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7195BD-AFC1-504A-6EC6-8378CFB486BA}"/>
              </a:ext>
            </a:extLst>
          </p:cNvPr>
          <p:cNvSpPr/>
          <p:nvPr userDrawn="1"/>
        </p:nvSpPr>
        <p:spPr>
          <a:xfrm>
            <a:off x="0" y="0"/>
            <a:ext cx="68031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52DC7-5CCD-0580-AC3E-1FA33335D5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299361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baseline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Replace your text here</a:t>
            </a:r>
            <a:endParaRPr lang="en-GB">
              <a:solidFill>
                <a:srgbClr val="1724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72EC16-8F21-DF60-59D1-C147710E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4489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E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ED741AB-E600-23C9-FD3A-8DB2AB5FCF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7702B-BED9-8318-D428-ACB2D2281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3"/>
            <a:ext cx="4962922" cy="34633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7C8691-CE5E-378F-350E-353A5B1D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158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4"/>
            <a:ext cx="2819400" cy="1816965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/>
              <a:t>Table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8FB517A-BC03-BBA1-E288-BC48F7A4115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643313" y="1995488"/>
            <a:ext cx="7924800" cy="404495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table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844CFC-9B82-DAF3-E5F3-142DB651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4546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 A - 1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0D5AF59-429B-0EA6-DEB8-7D677C1FEB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D302760-CD6C-01AF-1357-EC8C7169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50443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B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6DC7EC-D2D7-2907-43AA-41B166E02EB1}"/>
              </a:ext>
            </a:extLst>
          </p:cNvPr>
          <p:cNvSpPr/>
          <p:nvPr userDrawn="1"/>
        </p:nvSpPr>
        <p:spPr>
          <a:xfrm>
            <a:off x="7612545" y="0"/>
            <a:ext cx="457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0D5AF59-429B-0EA6-DEB8-7D677C1FEB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177" y="537468"/>
            <a:ext cx="4675441" cy="547930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B9EE53D-5396-C0DC-B14F-4CE4652A15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5455" y="537468"/>
            <a:ext cx="3754581" cy="2784764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2CF9AD9-108F-2A2C-8CB0-92947C31D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455" y="3435353"/>
            <a:ext cx="3754581" cy="2581421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9E23D47-379F-3C9F-CF09-306BDF1C7F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874" y="537468"/>
            <a:ext cx="2721950" cy="547930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9295BB4-9924-20AB-274C-FAB32ACF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367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EFCE6-B9AA-89B9-1999-AB4E47865A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177" y="388777"/>
            <a:ext cx="2863069" cy="7050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6106C31-68C8-2357-3FCA-444CCDD9FB1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514" b="14293"/>
          <a:stretch/>
        </p:blipFill>
        <p:spPr>
          <a:xfrm>
            <a:off x="7081285" y="388777"/>
            <a:ext cx="5110716" cy="6469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3AB02-F4B3-F90A-9051-C566A1601500}"/>
              </a:ext>
            </a:extLst>
          </p:cNvPr>
          <p:cNvSpPr txBox="1"/>
          <p:nvPr userDrawn="1"/>
        </p:nvSpPr>
        <p:spPr>
          <a:xfrm>
            <a:off x="409176" y="6189066"/>
            <a:ext cx="5686823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westyorks-ca.gov.uk</a:t>
            </a:r>
            <a:endParaRPr lang="en-GB" sz="15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1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114800" cy="365125"/>
          </a:xfrm>
        </p:spPr>
        <p:txBody>
          <a:bodyPr lIns="0" tIns="0" rIns="0" bIns="0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EFCE6-B9AA-89B9-1999-AB4E47865A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177" y="388777"/>
            <a:ext cx="2863069" cy="7050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47DE418-FC2A-2C56-42FF-E7C774B0673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514" b="14293"/>
          <a:stretch/>
        </p:blipFill>
        <p:spPr>
          <a:xfrm>
            <a:off x="7081285" y="388777"/>
            <a:ext cx="5110716" cy="64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9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EFCE6-B9AA-89B9-1999-AB4E47865A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177" y="388777"/>
            <a:ext cx="2863069" cy="7050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6106C31-68C8-2357-3FCA-444CCDD9FB1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514" b="14293"/>
          <a:stretch/>
        </p:blipFill>
        <p:spPr>
          <a:xfrm>
            <a:off x="7081285" y="388777"/>
            <a:ext cx="5110716" cy="6469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3AB02-F4B3-F90A-9051-C566A1601500}"/>
              </a:ext>
            </a:extLst>
          </p:cNvPr>
          <p:cNvSpPr txBox="1"/>
          <p:nvPr userDrawn="1"/>
        </p:nvSpPr>
        <p:spPr>
          <a:xfrm>
            <a:off x="409176" y="6189066"/>
            <a:ext cx="5686823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westyorks-ca.gov.uk</a:t>
            </a:r>
            <a:endParaRPr lang="en-GB" sz="15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9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19019" y="1027285"/>
            <a:ext cx="10920851" cy="0"/>
          </a:xfrm>
          <a:prstGeom prst="line">
            <a:avLst/>
          </a:prstGeom>
          <a:ln w="57150">
            <a:solidFill>
              <a:srgbClr val="009A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38236"/>
          </a:xfrm>
        </p:spPr>
        <p:txBody>
          <a:bodyPr>
            <a:normAutofit/>
          </a:bodyPr>
          <a:lstStyle>
            <a:lvl1pPr algn="l">
              <a:defRPr sz="28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Text - Image slide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49950" y="1544638"/>
            <a:ext cx="5535613" cy="3983037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9600" y="1544638"/>
            <a:ext cx="4932363" cy="4033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0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E8E8-9927-49B7-3F5A-78AA0E681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C3BA3-0763-E35F-FBAA-B54DD543E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C34DC-90E6-0CFD-98F2-BC7E8A1D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4002-9625-400A-8276-168190F93A26}" type="datetimeFigureOut">
              <a:rPr lang="en-GB" smtClean="0"/>
              <a:t>30/06/26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45139-8B8E-890E-5338-28AE8485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F011E-A6BC-4E94-AE17-E6185044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1FA3-C100-492D-AF18-4E0603927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8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 - No imag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56868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47DE418-FC2A-2C56-42FF-E7C774B0673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2" t="40428" r="1059" b="-499"/>
          <a:stretch/>
        </p:blipFill>
        <p:spPr>
          <a:xfrm>
            <a:off x="6352333" y="0"/>
            <a:ext cx="5839667" cy="3429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D508-EF93-3FD7-85E9-72025575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14FAAA-335B-684E-B15F-73083B824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7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 - No imag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GB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6" y="6086453"/>
            <a:ext cx="5686823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47DE418-FC2A-2C56-42FF-E7C774B0673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2" t="40428" r="1059" b="-499"/>
          <a:stretch/>
        </p:blipFill>
        <p:spPr>
          <a:xfrm>
            <a:off x="6352333" y="0"/>
            <a:ext cx="5839667" cy="3429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0F91CB-8754-3FA7-8FC3-D6ED490C7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514FAAA-335B-684E-B15F-73083B824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9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 - Ima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49629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GB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BB38A2-A704-C70D-33C2-1F4D3DD7A5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9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 - Image - Pentag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49629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GB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4E1C-A65A-7BEC-9018-94DB2FCF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9963" y="6086452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14FAAA-335B-684E-B15F-73083B8247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C1BB842-466D-E281-CAF2-867922DED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24300" y="0"/>
            <a:ext cx="7667700" cy="6858000"/>
          </a:xfrm>
          <a:custGeom>
            <a:avLst/>
            <a:gdLst>
              <a:gd name="connsiteX0" fmla="*/ 564175 w 7667700"/>
              <a:gd name="connsiteY0" fmla="*/ 0 h 6858000"/>
              <a:gd name="connsiteX1" fmla="*/ 7667700 w 7667700"/>
              <a:gd name="connsiteY1" fmla="*/ 0 h 6858000"/>
              <a:gd name="connsiteX2" fmla="*/ 7667700 w 7667700"/>
              <a:gd name="connsiteY2" fmla="*/ 6858000 h 6858000"/>
              <a:gd name="connsiteX3" fmla="*/ 0 w 7667700"/>
              <a:gd name="connsiteY3" fmla="*/ 6858000 h 6858000"/>
              <a:gd name="connsiteX4" fmla="*/ 768507 w 7667700"/>
              <a:gd name="connsiteY4" fmla="*/ 6352954 h 6858000"/>
              <a:gd name="connsiteX5" fmla="*/ 1696736 w 7667700"/>
              <a:gd name="connsiteY5" fmla="*/ 3894383 h 6858000"/>
              <a:gd name="connsiteX6" fmla="*/ 763026 w 7667700"/>
              <a:gd name="connsiteY6" fmla="*/ 489132 h 6858000"/>
              <a:gd name="connsiteX7" fmla="*/ 641003 w 7667700"/>
              <a:gd name="connsiteY7" fmla="*/ 1522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7700" h="6858000">
                <a:moveTo>
                  <a:pt x="564175" y="0"/>
                </a:moveTo>
                <a:lnTo>
                  <a:pt x="7667700" y="0"/>
                </a:lnTo>
                <a:lnTo>
                  <a:pt x="7667700" y="6858000"/>
                </a:lnTo>
                <a:lnTo>
                  <a:pt x="0" y="6858000"/>
                </a:lnTo>
                <a:lnTo>
                  <a:pt x="768507" y="6352954"/>
                </a:lnTo>
                <a:cubicBezTo>
                  <a:pt x="1578080" y="5820867"/>
                  <a:pt x="1952829" y="4828443"/>
                  <a:pt x="1696736" y="3894383"/>
                </a:cubicBezTo>
                <a:lnTo>
                  <a:pt x="763026" y="489132"/>
                </a:lnTo>
                <a:cubicBezTo>
                  <a:pt x="731015" y="372375"/>
                  <a:pt x="690058" y="259853"/>
                  <a:pt x="641003" y="1522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A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0" y="0"/>
            <a:ext cx="68031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E2A0-B137-248D-CC21-9CC0F75B83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4065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baseline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Replace your text here.</a:t>
            </a:r>
            <a:endParaRPr lang="en-GB">
              <a:solidFill>
                <a:srgbClr val="1724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DF427C-1FD6-5F23-F866-7FACDF15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8506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 - 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8977746" y="0"/>
            <a:ext cx="32142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28597B-1631-6083-D0AB-3F620DC253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0370" y="1612035"/>
            <a:ext cx="4720465" cy="395749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679F58-C517-0653-D188-E990E55291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35611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A4BEA4-FF4B-660A-8E93-E86819FD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9620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C -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8977746" y="0"/>
            <a:ext cx="32142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28597B-1631-6083-D0AB-3F620DC253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0370" y="547420"/>
            <a:ext cx="3586609" cy="288174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EE1B182-412E-0908-5A1A-5C11CC401B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20370" y="3519056"/>
            <a:ext cx="3586609" cy="288174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Add image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474211-511F-7EA9-DA1E-CDDA200A5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46962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D6D0FD-1627-E5EE-C856-1A06C651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868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81368-58DE-45DE-C63B-E9682BB0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77" y="365125"/>
            <a:ext cx="10944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BB7F5-AB11-B9AF-3486-27C2521F2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177" y="1825625"/>
            <a:ext cx="109446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CD724-0A8F-5E72-02F2-6D86BCFED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177" y="6356350"/>
            <a:ext cx="3172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72C41-001B-467F-23A6-9F37FE64A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1BD3-D23F-A840-A05F-D8A4CCB40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514FAAA-335B-684E-B15F-73083B824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F091-189B-54E8-42BE-1B15E1E92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177" y="2661249"/>
            <a:ext cx="5686823" cy="2157413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Corridors of Growth in a Polycentric City Region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Tony Reeves, </a:t>
            </a:r>
            <a:br>
              <a:rPr lang="en-GB" dirty="0"/>
            </a:br>
            <a:r>
              <a:rPr lang="en-GB" dirty="0"/>
              <a:t>Chief Executive of Wakefield Council 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B4BFB-50C6-9B3F-71B0-2543ED52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5943018"/>
            <a:ext cx="4114800" cy="365125"/>
          </a:xfrm>
        </p:spPr>
        <p:txBody>
          <a:bodyPr/>
          <a:lstStyle/>
          <a:p>
            <a:r>
              <a:rPr lang="en-GB" sz="2400" dirty="0"/>
              <a:t>Date    2 July 2026</a:t>
            </a:r>
          </a:p>
        </p:txBody>
      </p:sp>
    </p:spTree>
    <p:extLst>
      <p:ext uri="{BB962C8B-B14F-4D97-AF65-F5344CB8AC3E}">
        <p14:creationId xmlns:p14="http://schemas.microsoft.com/office/powerpoint/2010/main" val="51182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5282-32D1-BE7B-A587-F3F2B5207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C980-736D-4054-F9C2-5EFE07AC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Leeds is the dominant commuter destination with West Yorkshire, however there are also significant flows between adjacent districts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1B260-30EB-89A7-5685-BF6149BBFF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06905" y="2039112"/>
            <a:ext cx="4264325" cy="3642765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Leeds to Bradford has the strongest two-way commuter flows within West Yorkshire</a:t>
            </a:r>
          </a:p>
          <a:p>
            <a:r>
              <a:rPr lang="en-GB" sz="2000" dirty="0"/>
              <a:t>There are large inflows of commuters from York &amp; Harrogate to Leeds, and Doncaster to Wakefield</a:t>
            </a:r>
          </a:p>
          <a:p>
            <a:r>
              <a:rPr lang="en-GB" sz="2000" dirty="0"/>
              <a:t>There are significant commuter flows between adjacent districts, but </a:t>
            </a:r>
            <a:r>
              <a:rPr lang="en-GB" sz="2000" dirty="0">
                <a:cs typeface="Arial" panose="020B0604020202020204"/>
              </a:rPr>
              <a:t>lower levels of commuter flows between non-adjacent districts (i.e. Calderdale to Wakefield)</a:t>
            </a:r>
          </a:p>
          <a:p>
            <a:pPr lvl="1"/>
            <a:endParaRPr lang="en-GB" dirty="0">
              <a:cs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FEC38-F785-E34C-25C1-DCA4AF6F85E0}"/>
              </a:ext>
            </a:extLst>
          </p:cNvPr>
          <p:cNvSpPr txBox="1"/>
          <p:nvPr/>
        </p:nvSpPr>
        <p:spPr>
          <a:xfrm>
            <a:off x="680338" y="1176123"/>
            <a:ext cx="117664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Figure: Indicative modelled commuter flows to / form and within West Yorkshire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A2F19-7C1F-3D43-0F20-81CF3E246B50}"/>
              </a:ext>
            </a:extLst>
          </p:cNvPr>
          <p:cNvSpPr txBox="1"/>
          <p:nvPr/>
        </p:nvSpPr>
        <p:spPr>
          <a:xfrm>
            <a:off x="609600" y="6583362"/>
            <a:ext cx="6361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West Yorkshire Strategic Transport Model, Base year 2023 model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map with red arrows&#10;&#10;AI-generated content may be incorrect.">
            <a:extLst>
              <a:ext uri="{FF2B5EF4-FFF2-40B4-BE49-F238E27FC236}">
                <a16:creationId xmlns:a16="http://schemas.microsoft.com/office/drawing/2014/main" id="{FE4E28F6-96B7-E551-224B-5C4A0E13E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09" y="1649380"/>
            <a:ext cx="7211996" cy="48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7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4CDC1-9C3C-4963-F3E3-F75D1A8AB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CB0C-9427-BC69-DA1B-2F609A3C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Leeds is the dominant commuter destination with West Yorkshire, however there are also significant flows between adjacent districts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47CB8-9DAC-AAB6-7D7C-A6C1E00492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28479" y="1843516"/>
            <a:ext cx="5763521" cy="5325035"/>
          </a:xfrm>
        </p:spPr>
        <p:txBody>
          <a:bodyPr>
            <a:normAutofit/>
          </a:bodyPr>
          <a:lstStyle/>
          <a:p>
            <a:r>
              <a:rPr lang="en-GB" sz="2000" dirty="0"/>
              <a:t>Over 8,000 commute trips between Wakefield and Leeds</a:t>
            </a:r>
          </a:p>
          <a:p>
            <a:r>
              <a:rPr lang="en-GB" sz="2000" dirty="0"/>
              <a:t>Leeds to Bradford has the strongest two-way commuter flows within West Yorkshire</a:t>
            </a:r>
          </a:p>
          <a:p>
            <a:r>
              <a:rPr lang="en-GB" sz="2000" dirty="0"/>
              <a:t>Large inflows of commuters from external areas to West Yorkshire, with the largest flows being from York &amp; Harrogate to Leeds, and Doncaster to Wakefield</a:t>
            </a:r>
          </a:p>
          <a:p>
            <a:r>
              <a:rPr lang="en-GB" sz="2000" dirty="0"/>
              <a:t>There are significant commuter flows between adjacent districts, but </a:t>
            </a:r>
            <a:r>
              <a:rPr lang="en-GB" sz="2000" dirty="0">
                <a:cs typeface="Arial" panose="020B0604020202020204"/>
              </a:rPr>
              <a:t>lower levels of commuter flows between non-adjacent districts (i.e. Calderdale to Wakefield)</a:t>
            </a:r>
          </a:p>
          <a:p>
            <a:pPr lvl="1"/>
            <a:endParaRPr lang="en-GB" dirty="0">
              <a:cs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17198-01B1-CC07-3CEB-81CEFC0CD9FA}"/>
              </a:ext>
            </a:extLst>
          </p:cNvPr>
          <p:cNvSpPr txBox="1"/>
          <p:nvPr/>
        </p:nvSpPr>
        <p:spPr>
          <a:xfrm>
            <a:off x="609600" y="1193929"/>
            <a:ext cx="117664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Figure: Indicative modelled commuter flows to / form and within West Yorkshire</a:t>
            </a: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99B28-2792-71B1-D9DD-E61B2D2B5898}"/>
              </a:ext>
            </a:extLst>
          </p:cNvPr>
          <p:cNvSpPr txBox="1"/>
          <p:nvPr/>
        </p:nvSpPr>
        <p:spPr>
          <a:xfrm>
            <a:off x="201721" y="6245151"/>
            <a:ext cx="6361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West Yorkshire Strategic Transport Model, Base year 2023 model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colorful diagram with text&#10;&#10;AI-generated content may be incorrect.">
            <a:extLst>
              <a:ext uri="{FF2B5EF4-FFF2-40B4-BE49-F238E27FC236}">
                <a16:creationId xmlns:a16="http://schemas.microsoft.com/office/drawing/2014/main" id="{994F325E-D8A4-1C6D-47AF-FB20C0C2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35" y="1718061"/>
            <a:ext cx="5666485" cy="41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5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0B93-C97D-462B-BB90-5A9091A30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62F1-4E91-D788-3034-35C40451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Leeds is the key destination for Wakefield commuters, based on recent travel data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200A2-5CA2-26EA-E181-469DC0931B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53944" y="1532965"/>
            <a:ext cx="5273122" cy="5325035"/>
          </a:xfrm>
        </p:spPr>
        <p:txBody>
          <a:bodyPr>
            <a:normAutofit/>
          </a:bodyPr>
          <a:lstStyle/>
          <a:p>
            <a:r>
              <a:rPr lang="en-GB" sz="2000"/>
              <a:t>Two-thirds of commuting flows originating in Wakefield have a destination within Wakefield itself.</a:t>
            </a:r>
          </a:p>
          <a:p>
            <a:r>
              <a:rPr lang="en-GB" sz="2000"/>
              <a:t>In terms of commuting destinations external to Wakefield, Leeds is the principal one, with parts of South Yorkshire and Kirklees also significant.</a:t>
            </a:r>
          </a:p>
          <a:p>
            <a:r>
              <a:rPr lang="en-GB" sz="2000"/>
              <a:t>The commuting flows into Wakefield from Leeds are also substantial.</a:t>
            </a:r>
          </a:p>
          <a:p>
            <a:r>
              <a:rPr lang="en-GB" sz="2000">
                <a:cs typeface="Arial" panose="020B0604020202020204"/>
              </a:rPr>
              <a:t>There is a net outflow to Leeds, but a net inflow from all other areas (except York / East).</a:t>
            </a:r>
          </a:p>
          <a:p>
            <a:pPr lvl="1"/>
            <a:endParaRPr lang="en-GB">
              <a:cs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10CA1-CFF7-6059-CE67-90288F24F579}"/>
              </a:ext>
            </a:extLst>
          </p:cNvPr>
          <p:cNvSpPr txBox="1"/>
          <p:nvPr/>
        </p:nvSpPr>
        <p:spPr>
          <a:xfrm>
            <a:off x="212793" y="1119533"/>
            <a:ext cx="117664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Figure: Indicative modelled commuting flows for Wakefield by direction of commuting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BC138-8B16-F0BF-2474-1CC6ADC9A839}"/>
              </a:ext>
            </a:extLst>
          </p:cNvPr>
          <p:cNvSpPr txBox="1"/>
          <p:nvPr/>
        </p:nvSpPr>
        <p:spPr>
          <a:xfrm>
            <a:off x="201721" y="6245151"/>
            <a:ext cx="6361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West Yorkshire Strategic Transport Model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AD53F-BDC2-3784-53D2-2D0273AA9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503275"/>
            <a:ext cx="6594620" cy="43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9E99-987A-639C-585C-8887EB2B4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707D4-79EE-27DC-CE74-F866A919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104"/>
            <a:ext cx="10972800" cy="738236"/>
          </a:xfrm>
        </p:spPr>
        <p:txBody>
          <a:bodyPr>
            <a:normAutofit fontScale="90000"/>
          </a:bodyPr>
          <a:lstStyle/>
          <a:p>
            <a:r>
              <a:rPr lang="en-GB"/>
              <a:t>Between 2019 and 2023 the region’s economy grew faster than the UK average, led by Leeds and Wakefield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1A008-09E5-F95E-F095-EDD9F3EEC5D7}"/>
              </a:ext>
            </a:extLst>
          </p:cNvPr>
          <p:cNvSpPr txBox="1"/>
          <p:nvPr/>
        </p:nvSpPr>
        <p:spPr>
          <a:xfrm>
            <a:off x="609600" y="1084538"/>
            <a:ext cx="9384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Figure: Real economic growth: Chained Volume Measure gross value added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57571-ADF0-2B61-1DB9-6DFA5D653F90}"/>
              </a:ext>
            </a:extLst>
          </p:cNvPr>
          <p:cNvSpPr txBox="1"/>
          <p:nvPr/>
        </p:nvSpPr>
        <p:spPr>
          <a:xfrm>
            <a:off x="316949" y="6459119"/>
            <a:ext cx="6002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ONS, 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Regional gross value added (balanced) by industry: all International Territorial Level (ITL) regions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B443E20-3CCC-595D-8FE8-72115704E2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5552" y="1517670"/>
            <a:ext cx="4257842" cy="4691744"/>
          </a:xfrm>
        </p:spPr>
        <p:txBody>
          <a:bodyPr>
            <a:normAutofit lnSpcReduction="10000"/>
          </a:bodyPr>
          <a:lstStyle/>
          <a:p>
            <a:r>
              <a:rPr lang="en-GB" sz="2000"/>
              <a:t>West Yorkshire’s economy grew at twice the UK average rate in the 2019-2023 period (latest data available).</a:t>
            </a:r>
          </a:p>
          <a:p>
            <a:r>
              <a:rPr lang="en-GB" sz="2000"/>
              <a:t>The main sources of GVA growth were Leeds and Wakefield, followed by Kirklees.</a:t>
            </a:r>
          </a:p>
          <a:p>
            <a:r>
              <a:rPr lang="en-GB" sz="2000"/>
              <a:t>The rate of growth moderated in 2022-23 as the energy crisis prompted by the invasion of Ukraine hit output (GVA growth in West Yorkshire fell to 0.4%).</a:t>
            </a:r>
          </a:p>
          <a:p>
            <a:r>
              <a:rPr lang="en-GB" sz="2000"/>
              <a:t>Growth in the latest 2019-23 period remains well below the rate seen before the financial crisis.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50FB9-1867-156C-B0F4-80ECC305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6" y="1432874"/>
            <a:ext cx="7317159" cy="4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C98AC0-3E7E-512B-A06A-F0C5A71A3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54" y="68263"/>
            <a:ext cx="7770492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68EB078-8E2A-2916-6B54-4A91259875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6269015"/>
            <a:ext cx="65286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514FAAA-335B-684E-B15F-73083B824718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B9CF1-61ED-AF69-8D6A-5C76041D1FBE}"/>
              </a:ext>
            </a:extLst>
          </p:cNvPr>
          <p:cNvSpPr txBox="1"/>
          <p:nvPr/>
        </p:nvSpPr>
        <p:spPr>
          <a:xfrm>
            <a:off x="452386" y="452385"/>
            <a:ext cx="2109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Transformational Growth in West Yorkshire</a:t>
            </a:r>
          </a:p>
        </p:txBody>
      </p:sp>
    </p:spTree>
    <p:extLst>
      <p:ext uri="{BB962C8B-B14F-4D97-AF65-F5344CB8AC3E}">
        <p14:creationId xmlns:p14="http://schemas.microsoft.com/office/powerpoint/2010/main" val="365320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C2659-BCCA-15A3-4C87-BADE415B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570472-3304-441B-FC1E-388B78BAFA07}"/>
              </a:ext>
            </a:extLst>
          </p:cNvPr>
          <p:cNvSpPr txBox="1"/>
          <p:nvPr/>
        </p:nvSpPr>
        <p:spPr>
          <a:xfrm>
            <a:off x="99933" y="113571"/>
            <a:ext cx="11980826" cy="523220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West Yorkshire Local Growth Plan -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/>
                <a:cs typeface="Arial"/>
              </a:rPr>
              <a:t>Corridors of Opportunity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3ED1B-3C17-61A7-F8C2-4FF72CA4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51" y="636791"/>
            <a:ext cx="8600589" cy="62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0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82D4-C5F6-C4F7-8767-2BA66ABD4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F44EFE-2A0A-98CB-EAAE-514F2D9F6804}"/>
              </a:ext>
            </a:extLst>
          </p:cNvPr>
          <p:cNvSpPr txBox="1">
            <a:spLocks/>
          </p:cNvSpPr>
          <p:nvPr/>
        </p:nvSpPr>
        <p:spPr>
          <a:xfrm>
            <a:off x="196316" y="78607"/>
            <a:ext cx="11509862" cy="550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Corridors of Opportunity and projected development of Spatial Priority Areas</a:t>
            </a:r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  <a:highlight>
                <a:srgbClr val="FFFF00"/>
              </a:highlight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1F6C6B-FB9F-7BC5-B93A-516F76ED221F}"/>
              </a:ext>
            </a:extLst>
          </p:cNvPr>
          <p:cNvCxnSpPr>
            <a:cxnSpLocks/>
          </p:cNvCxnSpPr>
          <p:nvPr/>
        </p:nvCxnSpPr>
        <p:spPr>
          <a:xfrm flipH="1">
            <a:off x="7190862" y="1455313"/>
            <a:ext cx="1953138" cy="1036749"/>
          </a:xfrm>
          <a:prstGeom prst="straightConnector1">
            <a:avLst/>
          </a:prstGeom>
          <a:ln w="28575">
            <a:solidFill>
              <a:srgbClr val="172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8E91CF3-4605-1E1A-0DE4-C4C14B721146}"/>
              </a:ext>
            </a:extLst>
          </p:cNvPr>
          <p:cNvSpPr/>
          <p:nvPr/>
        </p:nvSpPr>
        <p:spPr>
          <a:xfrm>
            <a:off x="9692107" y="635261"/>
            <a:ext cx="2150703" cy="1912038"/>
          </a:xfrm>
          <a:prstGeom prst="roundRect">
            <a:avLst/>
          </a:prstGeom>
          <a:solidFill>
            <a:srgbClr val="17243D"/>
          </a:solidFill>
          <a:ln>
            <a:solidFill>
              <a:srgbClr val="172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b="1"/>
              <a:t>Leeds Transformational Regeneration Partnership</a:t>
            </a:r>
            <a:r>
              <a:rPr lang="en-GB" sz="1200"/>
              <a:t>: 50,000 homes focused on the city centre and aligned to substantial infrastructure investment in mass transit and rail</a:t>
            </a:r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5B5E0D-917C-7B32-8BB7-74B49480DDA7}"/>
              </a:ext>
            </a:extLst>
          </p:cNvPr>
          <p:cNvCxnSpPr>
            <a:cxnSpLocks/>
          </p:cNvCxnSpPr>
          <p:nvPr/>
        </p:nvCxnSpPr>
        <p:spPr>
          <a:xfrm flipH="1" flipV="1">
            <a:off x="7704134" y="3885868"/>
            <a:ext cx="1953138" cy="615298"/>
          </a:xfrm>
          <a:prstGeom prst="straightConnector1">
            <a:avLst/>
          </a:prstGeom>
          <a:ln w="28575">
            <a:solidFill>
              <a:srgbClr val="172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7201F2-EC48-E9A5-84FB-4BD200DDDAEA}"/>
              </a:ext>
            </a:extLst>
          </p:cNvPr>
          <p:cNvSpPr/>
          <p:nvPr/>
        </p:nvSpPr>
        <p:spPr>
          <a:xfrm>
            <a:off x="9409766" y="3415074"/>
            <a:ext cx="2783548" cy="1891945"/>
          </a:xfrm>
          <a:prstGeom prst="roundRect">
            <a:avLst/>
          </a:prstGeom>
          <a:solidFill>
            <a:srgbClr val="17243D"/>
          </a:solidFill>
          <a:ln>
            <a:solidFill>
              <a:srgbClr val="172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/>
              <a:t>Wakefield Regeneration Partnership: </a:t>
            </a:r>
            <a:r>
              <a:rPr lang="en-GB" sz="1200"/>
              <a:t>Regeneration partner secured and actively engaged to maximise housing led regeneration for Wakefield City Centre</a:t>
            </a:r>
          </a:p>
          <a:p>
            <a:r>
              <a:rPr lang="en-GB" sz="1200" b="1"/>
              <a:t>Castleford:</a:t>
            </a:r>
            <a:r>
              <a:rPr lang="en-GB" sz="1200"/>
              <a:t> 3,000 homes / 2,000 jobs 15.91 ha employment land</a:t>
            </a:r>
          </a:p>
          <a:p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Langthwaite: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9.45 ha employment land GVA £83.2m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4FFAE4-2910-7981-A5EF-52CD9AC0710E}"/>
              </a:ext>
            </a:extLst>
          </p:cNvPr>
          <p:cNvSpPr/>
          <p:nvPr/>
        </p:nvSpPr>
        <p:spPr>
          <a:xfrm>
            <a:off x="-1472" y="818659"/>
            <a:ext cx="2813741" cy="1857577"/>
          </a:xfrm>
          <a:prstGeom prst="roundRect">
            <a:avLst/>
          </a:prstGeom>
          <a:solidFill>
            <a:srgbClr val="17243D"/>
          </a:solidFill>
          <a:ln>
            <a:solidFill>
              <a:srgbClr val="172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b="1"/>
              <a:t>Bradford Southern Gateway: </a:t>
            </a:r>
            <a:r>
              <a:rPr lang="en-GB" sz="1200"/>
              <a:t>Up to 5,000 homes / 126 ha / 440,000 sqm office / 253,000 sqm industrial and manufacturing</a:t>
            </a:r>
          </a:p>
          <a:p>
            <a:r>
              <a:rPr lang="en-GB" sz="1200" b="1"/>
              <a:t>Bradford City Centre and City Village: </a:t>
            </a:r>
            <a:r>
              <a:rPr lang="en-GB" sz="1200"/>
              <a:t>1,500 homes / 25ha</a:t>
            </a:r>
          </a:p>
          <a:p>
            <a:r>
              <a:rPr lang="en-GB" sz="1200"/>
              <a:t>Development aligned to substantial investment in mass transit and rail (Bradford through station)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52B9DD-E460-838C-65CB-D7A8BCBC25D5}"/>
              </a:ext>
            </a:extLst>
          </p:cNvPr>
          <p:cNvSpPr/>
          <p:nvPr/>
        </p:nvSpPr>
        <p:spPr>
          <a:xfrm>
            <a:off x="102988" y="3845481"/>
            <a:ext cx="2594898" cy="1791400"/>
          </a:xfrm>
          <a:prstGeom prst="roundRect">
            <a:avLst/>
          </a:prstGeom>
          <a:solidFill>
            <a:srgbClr val="17243D"/>
          </a:solidFill>
          <a:ln>
            <a:solidFill>
              <a:srgbClr val="172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b="1"/>
              <a:t>North Halifax Transformation: </a:t>
            </a:r>
            <a:r>
              <a:rPr lang="en-GB" sz="1200"/>
              <a:t>1,600 homes</a:t>
            </a:r>
          </a:p>
          <a:p>
            <a:r>
              <a:rPr lang="en-GB" sz="1200" b="1"/>
              <a:t>Clifton: </a:t>
            </a:r>
            <a:r>
              <a:rPr lang="en-GB" sz="1200"/>
              <a:t>1,300 jobs / GVA £42.6m</a:t>
            </a:r>
          </a:p>
          <a:p>
            <a:r>
              <a:rPr lang="en-GB" sz="1200" b="1"/>
              <a:t>New Garden Communities: </a:t>
            </a:r>
            <a:r>
              <a:rPr lang="en-GB" sz="1200"/>
              <a:t>2,000 homes (Bradley) 1200 homes (Woodhouse)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F98E1B-BBA8-8F82-2090-7E983ADD0C9D}"/>
              </a:ext>
            </a:extLst>
          </p:cNvPr>
          <p:cNvCxnSpPr>
            <a:cxnSpLocks/>
          </p:cNvCxnSpPr>
          <p:nvPr/>
        </p:nvCxnSpPr>
        <p:spPr>
          <a:xfrm flipH="1" flipV="1">
            <a:off x="5905129" y="4289386"/>
            <a:ext cx="480942" cy="1493960"/>
          </a:xfrm>
          <a:prstGeom prst="straightConnector1">
            <a:avLst/>
          </a:prstGeom>
          <a:ln w="28575">
            <a:solidFill>
              <a:srgbClr val="172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C038CC-E3F1-80D5-41E9-01BDD0A944EA}"/>
              </a:ext>
            </a:extLst>
          </p:cNvPr>
          <p:cNvSpPr/>
          <p:nvPr/>
        </p:nvSpPr>
        <p:spPr>
          <a:xfrm>
            <a:off x="6100187" y="5803059"/>
            <a:ext cx="4572288" cy="1052749"/>
          </a:xfrm>
          <a:prstGeom prst="roundRect">
            <a:avLst/>
          </a:prstGeom>
          <a:solidFill>
            <a:srgbClr val="17243D"/>
          </a:solidFill>
          <a:ln>
            <a:solidFill>
              <a:srgbClr val="172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/>
              <a:t>Dewsbury Riverside: </a:t>
            </a:r>
            <a:r>
              <a:rPr lang="en-GB" sz="1200"/>
              <a:t>4,000 homes, 165ha</a:t>
            </a:r>
          </a:p>
          <a:p>
            <a:r>
              <a:rPr lang="en-GB" sz="1200" b="1"/>
              <a:t>Huddersfield Station to Stadium: K</a:t>
            </a:r>
            <a:r>
              <a:rPr lang="en-GB" sz="1200">
                <a:solidFill>
                  <a:schemeClr val="bg1"/>
                </a:solidFill>
              </a:rPr>
              <a:t>ey location in West Yorkshire Investment Zone, work in progress to align innovation and commercial activity to housing growth opportunities 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FC8C03-87C2-D2B7-0DFC-3FE77363B15E}"/>
              </a:ext>
            </a:extLst>
          </p:cNvPr>
          <p:cNvCxnSpPr>
            <a:cxnSpLocks/>
          </p:cNvCxnSpPr>
          <p:nvPr/>
        </p:nvCxnSpPr>
        <p:spPr>
          <a:xfrm flipV="1">
            <a:off x="2434107" y="3525417"/>
            <a:ext cx="2600349" cy="1247722"/>
          </a:xfrm>
          <a:prstGeom prst="straightConnector1">
            <a:avLst/>
          </a:prstGeom>
          <a:ln w="28575">
            <a:solidFill>
              <a:srgbClr val="172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9599CF-92F6-7346-6793-6CB8058BB42C}"/>
              </a:ext>
            </a:extLst>
          </p:cNvPr>
          <p:cNvCxnSpPr>
            <a:cxnSpLocks/>
          </p:cNvCxnSpPr>
          <p:nvPr/>
        </p:nvCxnSpPr>
        <p:spPr>
          <a:xfrm>
            <a:off x="3068809" y="1955492"/>
            <a:ext cx="1932330" cy="642296"/>
          </a:xfrm>
          <a:prstGeom prst="straightConnector1">
            <a:avLst/>
          </a:prstGeom>
          <a:ln w="28575">
            <a:solidFill>
              <a:srgbClr val="172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AB87E0-FDF1-EF62-B211-0936AD1E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80" t="19537" r="19297" b="9714"/>
          <a:stretch>
            <a:fillRect/>
          </a:stretch>
        </p:blipFill>
        <p:spPr>
          <a:xfrm>
            <a:off x="3012538" y="1223634"/>
            <a:ext cx="6258493" cy="44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16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WYCA 2023 colours">
      <a:dk1>
        <a:srgbClr val="000000"/>
      </a:dk1>
      <a:lt1>
        <a:srgbClr val="FFFFFF"/>
      </a:lt1>
      <a:dk2>
        <a:srgbClr val="17243D"/>
      </a:dk2>
      <a:lt2>
        <a:srgbClr val="F9F6ED"/>
      </a:lt2>
      <a:accent1>
        <a:srgbClr val="00847E"/>
      </a:accent1>
      <a:accent2>
        <a:srgbClr val="A2C617"/>
      </a:accent2>
      <a:accent3>
        <a:srgbClr val="D8288A"/>
      </a:accent3>
      <a:accent4>
        <a:srgbClr val="0BBBEF"/>
      </a:accent4>
      <a:accent5>
        <a:srgbClr val="3E47CC"/>
      </a:accent5>
      <a:accent6>
        <a:srgbClr val="F26243"/>
      </a:accent6>
      <a:hlink>
        <a:srgbClr val="00847E"/>
      </a:hlink>
      <a:folHlink>
        <a:srgbClr val="0BBB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PT Template.pptx" id="{DF13DD37-C7BC-45FE-A9F0-983DB09DEFB5}" vid="{CD10BBB4-CC73-465A-A765-0796E89441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686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open sans</vt:lpstr>
      <vt:lpstr>1_Office Theme</vt:lpstr>
      <vt:lpstr>   Corridors of Growth in a Polycentric City Region  Tony Reeves,  Chief Executive of Wakefield Council  </vt:lpstr>
      <vt:lpstr>Leeds is the dominant commuter destination with West Yorkshire, however there are also significant flows between adjacent districts</vt:lpstr>
      <vt:lpstr>Leeds is the dominant commuter destination with West Yorkshire, however there are also significant flows between adjacent districts</vt:lpstr>
      <vt:lpstr>Leeds is the key destination for Wakefield commuters, based on recent travel data</vt:lpstr>
      <vt:lpstr>Between 2019 and 2023 the region’s economy grew faster than the UK average, led by Leeds and Wakefield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Glover</dc:creator>
  <cp:lastModifiedBy>Sara Hall</cp:lastModifiedBy>
  <cp:revision>3</cp:revision>
  <cp:lastPrinted>2026-06-30T14:02:49Z</cp:lastPrinted>
  <dcterms:created xsi:type="dcterms:W3CDTF">2026-06-19T08:55:47Z</dcterms:created>
  <dcterms:modified xsi:type="dcterms:W3CDTF">2026-06-30T14:02:52Z</dcterms:modified>
</cp:coreProperties>
</file>