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6"/>
  </p:notesMasterIdLst>
  <p:sldIdLst>
    <p:sldId id="292" r:id="rId5"/>
    <p:sldId id="258" r:id="rId6"/>
    <p:sldId id="4014" r:id="rId7"/>
    <p:sldId id="256" r:id="rId8"/>
    <p:sldId id="273" r:id="rId9"/>
    <p:sldId id="365" r:id="rId10"/>
    <p:sldId id="275" r:id="rId11"/>
    <p:sldId id="4160" r:id="rId12"/>
    <p:sldId id="2142533469" r:id="rId13"/>
    <p:sldId id="2142533470" r:id="rId14"/>
    <p:sldId id="21425334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2067"/>
    <a:srgbClr val="FF3333"/>
    <a:srgbClr val="FAA73B"/>
    <a:srgbClr val="3399CC"/>
    <a:srgbClr val="FF0000"/>
    <a:srgbClr val="009999"/>
    <a:srgbClr val="9A0B78"/>
    <a:srgbClr val="FFFFFF"/>
    <a:srgbClr val="333333"/>
    <a:srgbClr val="99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166"/>
    <p:restoredTop sz="74930" autoAdjust="0"/>
  </p:normalViewPr>
  <p:slideViewPr>
    <p:cSldViewPr snapToGrid="0">
      <p:cViewPr varScale="1">
        <p:scale>
          <a:sx n="56" d="100"/>
          <a:sy n="56" d="100"/>
        </p:scale>
        <p:origin x="753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Isaac" userId="96e35c24-d1cb-4f1c-b19e-d47ae402f62b" providerId="ADAL" clId="{2778482A-19D2-40BA-BF3E-EC7DCDE2A100}"/>
    <pc:docChg chg="modSld">
      <pc:chgData name="Megan Isaac" userId="96e35c24-d1cb-4f1c-b19e-d47ae402f62b" providerId="ADAL" clId="{2778482A-19D2-40BA-BF3E-EC7DCDE2A100}" dt="2026-07-29T16:20:44.412" v="0" actId="20577"/>
      <pc:docMkLst>
        <pc:docMk/>
      </pc:docMkLst>
      <pc:sldChg chg="modNotesTx">
        <pc:chgData name="Megan Isaac" userId="96e35c24-d1cb-4f1c-b19e-d47ae402f62b" providerId="ADAL" clId="{2778482A-19D2-40BA-BF3E-EC7DCDE2A100}" dt="2026-07-29T16:20:44.412" v="0" actId="20577"/>
        <pc:sldMkLst>
          <pc:docMk/>
          <pc:sldMk cId="3809085604" sldId="365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15T13:25:11.117"/>
    </inkml:context>
    <inkml:brush xml:id="br0">
      <inkml:brushProperty name="width" value="0.05" units="cm"/>
      <inkml:brushProperty name="height" value="0.05" units="cm"/>
      <inkml:brushProperty name="color" value="#AB008B"/>
    </inkml:brush>
  </inkml:definitions>
  <inkml:trace contextRef="#ctx0" brushRef="#br0">1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E99D5-084D-47EE-9226-CA6E3D96F564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B3BF5-5AE5-4D9F-99B8-7011DB4406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031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231359-34EF-4FE6-AF20-D52B5CB1EA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013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8F2B25-0C02-4622-9AE9-588B2A6FA59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034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7B3BF5-5AE5-4D9F-99B8-7011DB44060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175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30815D-73C5-4C8F-8A28-77B0A7E951A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011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CF72D-225A-9B0F-D8F7-3AA3FA0BC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4D5E8C-521B-83D2-0E54-BBD7ED8BDC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7E7B52-11D3-483C-EDA6-D2CB93AE5A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DF440-FC6D-2E94-5B25-0CF2997098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30815D-73C5-4C8F-8A28-77B0A7E951A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44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9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27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575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57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86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58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951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3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984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980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29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wo Content">
    <p:bg>
      <p:bgPr>
        <a:solidFill>
          <a:schemeClr val="bg1">
            <a:alpha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C89F72-3F38-4EAC-B3D9-8E89771B5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46601" y="567082"/>
            <a:ext cx="5707433" cy="5164323"/>
          </a:xfrm>
        </p:spPr>
        <p:txBody>
          <a:bodyPr>
            <a:normAutofit/>
          </a:bodyPr>
          <a:lstStyle>
            <a:lvl1pPr marL="0" indent="0">
              <a:buNone/>
              <a:defRPr sz="1800" b="0">
                <a:solidFill>
                  <a:srgbClr val="333333"/>
                </a:solidFill>
                <a:latin typeface="+mn-lt"/>
              </a:defRPr>
            </a:lvl1pPr>
            <a:lvl2pPr>
              <a:defRPr sz="1800">
                <a:solidFill>
                  <a:srgbClr val="333333"/>
                </a:solidFill>
                <a:latin typeface="+mn-lt"/>
              </a:defRPr>
            </a:lvl2pPr>
            <a:lvl3pPr>
              <a:defRPr sz="1800">
                <a:solidFill>
                  <a:srgbClr val="333333"/>
                </a:solidFill>
                <a:latin typeface="+mn-lt"/>
              </a:defRPr>
            </a:lvl3pPr>
            <a:lvl4pPr>
              <a:defRPr sz="1800">
                <a:solidFill>
                  <a:srgbClr val="333333"/>
                </a:solidFill>
                <a:latin typeface="+mn-lt"/>
              </a:defRPr>
            </a:lvl4pPr>
            <a:lvl5pPr>
              <a:defRPr sz="1800">
                <a:solidFill>
                  <a:srgbClr val="333333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C4629961-B73D-4485-B028-585E9987DC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5234"/>
            <a:ext cx="4793064" cy="352576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BC8AE69-A0DA-4E68-9D23-12A9BEC26D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618" y="398392"/>
            <a:ext cx="4861845" cy="728741"/>
          </a:xfrm>
        </p:spPr>
        <p:txBody>
          <a:bodyPr>
            <a:noAutofit/>
          </a:bodyPr>
          <a:lstStyle>
            <a:lvl1pPr>
              <a:defRPr sz="3200" b="0">
                <a:solidFill>
                  <a:srgbClr val="373736"/>
                </a:solidFill>
              </a:defRPr>
            </a:lvl1pPr>
          </a:lstStyle>
          <a:p>
            <a:r>
              <a:rPr lang="en-US"/>
              <a:t>Click to edit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84572A0-7193-4B47-84E9-6A4069B8A4A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8618" y="1148281"/>
            <a:ext cx="4862513" cy="5937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373736"/>
                </a:solidFill>
                <a:latin typeface="Raleway" panose="020B05030301010600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88486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39535-F6DC-8B4E-A9B1-3F397DFD9AD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5C92D-35E3-544F-8D94-D5300412C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352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customXml" Target="../ink/ink1.xml"/><Relationship Id="rId7" Type="http://schemas.openxmlformats.org/officeDocument/2006/relationships/image" Target="../media/image6.jpe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150.png"/><Relationship Id="rId10" Type="http://schemas.openxmlformats.org/officeDocument/2006/relationships/image" Target="../media/image9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n0YWtT" TargetMode="External"/><Relationship Id="rId2" Type="http://schemas.openxmlformats.org/officeDocument/2006/relationships/hyperlink" Target="http://www.nwnetzerohub.org.uk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n0YWtT" TargetMode="External"/><Relationship Id="rId2" Type="http://schemas.openxmlformats.org/officeDocument/2006/relationships/hyperlink" Target="http://www.nwnetzerohub.org.uk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41EA21-59A6-8B6C-3765-BDDE0F8A2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712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55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1E4EEA8-5FF3-7704-6053-0CF95E1F5C93}"/>
              </a:ext>
            </a:extLst>
          </p:cNvPr>
          <p:cNvSpPr/>
          <p:nvPr/>
        </p:nvSpPr>
        <p:spPr>
          <a:xfrm>
            <a:off x="2023672" y="0"/>
            <a:ext cx="10168328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39574" t="-39990" r="-35801" b="-47334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710A2BB-8EB9-8B8B-3F09-82029CB4C39F}"/>
              </a:ext>
            </a:extLst>
          </p:cNvPr>
          <p:cNvSpPr/>
          <p:nvPr/>
        </p:nvSpPr>
        <p:spPr>
          <a:xfrm>
            <a:off x="0" y="-41314"/>
            <a:ext cx="7524521" cy="6940627"/>
          </a:xfrm>
          <a:custGeom>
            <a:avLst/>
            <a:gdLst>
              <a:gd name="connsiteX0" fmla="*/ 7524521 w 7524521"/>
              <a:gd name="connsiteY0" fmla="*/ 0 h 6940627"/>
              <a:gd name="connsiteX1" fmla="*/ 0 w 7524521"/>
              <a:gd name="connsiteY1" fmla="*/ 0 h 6940627"/>
              <a:gd name="connsiteX2" fmla="*/ 0 w 7524521"/>
              <a:gd name="connsiteY2" fmla="*/ 6940627 h 6940627"/>
              <a:gd name="connsiteX3" fmla="*/ 3558448 w 7524521"/>
              <a:gd name="connsiteY3" fmla="*/ 6940627 h 6940627"/>
              <a:gd name="connsiteX4" fmla="*/ 7524521 w 7524521"/>
              <a:gd name="connsiteY4" fmla="*/ 0 h 6940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4521" h="6940627">
                <a:moveTo>
                  <a:pt x="7524521" y="0"/>
                </a:moveTo>
                <a:lnTo>
                  <a:pt x="0" y="0"/>
                </a:lnTo>
                <a:lnTo>
                  <a:pt x="0" y="6940627"/>
                </a:lnTo>
                <a:lnTo>
                  <a:pt x="3558448" y="6940627"/>
                </a:lnTo>
                <a:lnTo>
                  <a:pt x="7524521" y="0"/>
                </a:lnTo>
                <a:close/>
              </a:path>
            </a:pathLst>
          </a:custGeom>
          <a:solidFill>
            <a:srgbClr val="FF3333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333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2AAA7B2-EFC7-C3B4-EFD5-E6743AD702D9}"/>
              </a:ext>
            </a:extLst>
          </p:cNvPr>
          <p:cNvSpPr txBox="1">
            <a:spLocks/>
          </p:cNvSpPr>
          <p:nvPr/>
        </p:nvSpPr>
        <p:spPr>
          <a:xfrm>
            <a:off x="252824" y="524086"/>
            <a:ext cx="5629419" cy="281441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3600" b="1" dirty="0">
                <a:solidFill>
                  <a:srgbClr val="FF3333"/>
                </a:solidFill>
                <a:latin typeface="Raleway" panose="020B0503030101060003" pitchFamily="34" charset="77"/>
              </a:rPr>
              <a:t>Devolution and Loal Power for Communities in North West England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F14FCB6-698B-98E0-F03E-7A272FCA7800}"/>
              </a:ext>
            </a:extLst>
          </p:cNvPr>
          <p:cNvSpPr txBox="1">
            <a:spLocks/>
          </p:cNvSpPr>
          <p:nvPr/>
        </p:nvSpPr>
        <p:spPr>
          <a:xfrm>
            <a:off x="252824" y="2867985"/>
            <a:ext cx="4467457" cy="121712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300" b="1" dirty="0">
                <a:solidFill>
                  <a:schemeClr val="tx1"/>
                </a:solidFill>
                <a:latin typeface="Raleway"/>
              </a:rPr>
              <a:t>Institute for Government</a:t>
            </a:r>
          </a:p>
          <a:p>
            <a:r>
              <a:rPr lang="en-GB" sz="3300" b="1" dirty="0">
                <a:solidFill>
                  <a:schemeClr val="tx1"/>
                </a:solidFill>
                <a:latin typeface="Raleway"/>
              </a:rPr>
              <a:t>DEVO LAB #6</a:t>
            </a:r>
          </a:p>
          <a:p>
            <a:r>
              <a:rPr lang="en-GB" sz="3300" b="1" dirty="0">
                <a:solidFill>
                  <a:schemeClr val="tx1"/>
                </a:solidFill>
                <a:latin typeface="Raleway"/>
              </a:rPr>
              <a:t>14</a:t>
            </a:r>
            <a:r>
              <a:rPr lang="en-GB" sz="3300" b="1" baseline="30000" dirty="0">
                <a:solidFill>
                  <a:schemeClr val="tx1"/>
                </a:solidFill>
                <a:latin typeface="Raleway"/>
              </a:rPr>
              <a:t>th</a:t>
            </a:r>
            <a:r>
              <a:rPr lang="en-GB" sz="3300" b="1" dirty="0">
                <a:solidFill>
                  <a:schemeClr val="tx1"/>
                </a:solidFill>
                <a:latin typeface="Raleway"/>
              </a:rPr>
              <a:t> July 2026</a:t>
            </a:r>
            <a:endParaRPr lang="en-GB" sz="3300" b="1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rgbClr val="1E0A3C"/>
              </a:solidFill>
              <a:latin typeface="Neue Plak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21F7A33-08C7-7939-9572-93883E9BF64B}"/>
              </a:ext>
            </a:extLst>
          </p:cNvPr>
          <p:cNvSpPr txBox="1">
            <a:spLocks/>
          </p:cNvSpPr>
          <p:nvPr/>
        </p:nvSpPr>
        <p:spPr>
          <a:xfrm>
            <a:off x="252824" y="4703668"/>
            <a:ext cx="3252777" cy="941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solidFill>
                  <a:srgbClr val="FF3333"/>
                </a:solidFill>
                <a:effectLst/>
                <a:latin typeface="Raleway" panose="020B0503030101060003" pitchFamily="34" charset="77"/>
              </a:rPr>
              <a:t>James Johnson</a:t>
            </a:r>
          </a:p>
          <a:p>
            <a:pPr algn="l" fontAlgn="t"/>
            <a:r>
              <a:rPr lang="en-GB" sz="1600" b="1" dirty="0">
                <a:solidFill>
                  <a:srgbClr val="000000"/>
                </a:solidFill>
                <a:effectLst/>
                <a:latin typeface="Raleway" panose="020B0503030101060003" pitchFamily="34" charset="77"/>
              </a:rPr>
              <a:t>Head of Regional Programme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5CB851-2ED8-52E8-DD80-98ADB2881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0" y="5679171"/>
            <a:ext cx="3252778" cy="71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20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2FBFEBC-5836-CD2C-73D9-5B56AFCD8D55}"/>
                  </a:ext>
                </a:extLst>
              </p14:cNvPr>
              <p14:cNvContentPartPr/>
              <p14:nvPr/>
            </p14:nvContentPartPr>
            <p14:xfrm>
              <a:off x="6743210" y="4736750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2FBFEBC-5836-CD2C-73D9-5B56AFCD8D5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734210" y="472775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52F20F7E-7DFE-6551-8A1A-1AAFF8DDD85C}"/>
              </a:ext>
            </a:extLst>
          </p:cNvPr>
          <p:cNvSpPr/>
          <p:nvPr/>
        </p:nvSpPr>
        <p:spPr>
          <a:xfrm>
            <a:off x="8284563" y="1751481"/>
            <a:ext cx="2511706" cy="6754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6D5FF7-0C34-4730-F8B9-5EF05F5AF0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278" r="24070"/>
          <a:stretch/>
        </p:blipFill>
        <p:spPr>
          <a:xfrm>
            <a:off x="640982" y="0"/>
            <a:ext cx="7363028" cy="6858000"/>
          </a:xfrm>
          <a:prstGeom prst="rect">
            <a:avLst/>
          </a:prstGeom>
        </p:spPr>
      </p:pic>
      <p:pic>
        <p:nvPicPr>
          <p:cNvPr id="8" name="Picture 7" descr="LCR_combined_authority.jpg">
            <a:extLst>
              <a:ext uri="{FF2B5EF4-FFF2-40B4-BE49-F238E27FC236}">
                <a16:creationId xmlns:a16="http://schemas.microsoft.com/office/drawing/2014/main" id="{424716A1-8858-57A6-B574-573ADD9308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027" y="2668885"/>
            <a:ext cx="2766006" cy="1134063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202CB97-2844-6038-FACA-E9B78D90A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46"/>
          <a:stretch/>
        </p:blipFill>
        <p:spPr bwMode="auto">
          <a:xfrm>
            <a:off x="8732121" y="4118799"/>
            <a:ext cx="2965818" cy="114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39057A4-9078-0246-3539-987F8852F31A}"/>
              </a:ext>
            </a:extLst>
          </p:cNvPr>
          <p:cNvCxnSpPr/>
          <p:nvPr/>
        </p:nvCxnSpPr>
        <p:spPr>
          <a:xfrm>
            <a:off x="809752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urple and blue text&#10;&#10;Description automatically generated">
            <a:extLst>
              <a:ext uri="{FF2B5EF4-FFF2-40B4-BE49-F238E27FC236}">
                <a16:creationId xmlns:a16="http://schemas.microsoft.com/office/drawing/2014/main" id="{BEE05287-2C5E-5DAD-61FD-7ADBEA0422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843" y="224529"/>
            <a:ext cx="2362839" cy="849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8A871B-7CBD-B98D-37DB-DA08732780C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282" y="1359126"/>
            <a:ext cx="2201400" cy="1049540"/>
          </a:xfrm>
          <a:prstGeom prst="rect">
            <a:avLst/>
          </a:prstGeom>
        </p:spPr>
      </p:pic>
      <p:pic>
        <p:nvPicPr>
          <p:cNvPr id="14" name="Picture 13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EEEB389F-A134-3955-AC93-677F8D3379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FF2B5EF4-FFF2-40B4-BE49-F238E27FC236}">
                <a16:creationId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el="http://schemas.microsoft.com/office/2019/extlst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du="http://schemas.microsoft.com/office/word/2023/wordml/word16du" xmlns:w16sdtdh="http://schemas.microsoft.com/office/word/2020/wordml/sdtdatahash" xmlns:w16sdtfl="http://schemas.microsoft.com/office/word/2024/wordml/sdtformatlock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:a16="http://schemas.microsoft.com/office/drawing/2014/main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="" xmlns:lc="http://schemas.openxmlformats.org/drawingml/2006/lockedCanvas" id="{9D42FAC7-0D01-3BDF-F8EE-53487F3EACA9}"/>
              </a:ext>
            </a:extLst>
          </a:blip>
          <a:stretch>
            <a:fillRect/>
          </a:stretch>
        </p:blipFill>
        <p:spPr>
          <a:xfrm>
            <a:off x="9308215" y="5397744"/>
            <a:ext cx="1813630" cy="12357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A51F6D5-AB8D-03E4-A2DF-CC3FC8FE60F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" y="3802948"/>
            <a:ext cx="3252778" cy="71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109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>
            <a:extLst>
              <a:ext uri="{FF2B5EF4-FFF2-40B4-BE49-F238E27FC236}">
                <a16:creationId xmlns:a16="http://schemas.microsoft.com/office/drawing/2014/main" id="{B600C19B-B53B-D657-80DD-2556DEDD1136}"/>
              </a:ext>
            </a:extLst>
          </p:cNvPr>
          <p:cNvSpPr txBox="1">
            <a:spLocks/>
          </p:cNvSpPr>
          <p:nvPr/>
        </p:nvSpPr>
        <p:spPr>
          <a:xfrm>
            <a:off x="657624" y="6006958"/>
            <a:ext cx="10426260" cy="81714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3600" u="sng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www.nwnetzerohub.org.uk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54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/ </a:t>
            </a:r>
            <a:r>
              <a:rPr lang="en-GB" sz="3600" u="sng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https://bit.ly/4n0YWtT</a:t>
            </a:r>
            <a:r>
              <a:rPr lang="en-GB" sz="54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 </a:t>
            </a:r>
            <a:endParaRPr lang="en-GB" sz="4400" b="1" i="0" dirty="0">
              <a:solidFill>
                <a:srgbClr val="FF0000"/>
              </a:solidFill>
              <a:effectLst/>
              <a:latin typeface="Raleway" panose="020B0503030101060003" pitchFamily="34" charset="77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53415B09-1750-0A09-6329-8CD9760F1F43}"/>
              </a:ext>
            </a:extLst>
          </p:cNvPr>
          <p:cNvSpPr/>
          <p:nvPr/>
        </p:nvSpPr>
        <p:spPr>
          <a:xfrm>
            <a:off x="-25400" y="-12700"/>
            <a:ext cx="3543300" cy="6197600"/>
          </a:xfrm>
          <a:custGeom>
            <a:avLst/>
            <a:gdLst>
              <a:gd name="connsiteX0" fmla="*/ 3543300 w 3543300"/>
              <a:gd name="connsiteY0" fmla="*/ 0 h 6197600"/>
              <a:gd name="connsiteX1" fmla="*/ 3543300 w 3543300"/>
              <a:gd name="connsiteY1" fmla="*/ 0 h 6197600"/>
              <a:gd name="connsiteX2" fmla="*/ 0 w 3543300"/>
              <a:gd name="connsiteY2" fmla="*/ 0 h 6197600"/>
              <a:gd name="connsiteX3" fmla="*/ 12700 w 3543300"/>
              <a:gd name="connsiteY3" fmla="*/ 6197600 h 6197600"/>
              <a:gd name="connsiteX4" fmla="*/ 3543300 w 3543300"/>
              <a:gd name="connsiteY4" fmla="*/ 0 h 619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3300" h="6197600">
                <a:moveTo>
                  <a:pt x="3543300" y="0"/>
                </a:moveTo>
                <a:lnTo>
                  <a:pt x="3543300" y="0"/>
                </a:lnTo>
                <a:lnTo>
                  <a:pt x="0" y="0"/>
                </a:lnTo>
                <a:cubicBezTo>
                  <a:pt x="4233" y="2065867"/>
                  <a:pt x="8467" y="4131733"/>
                  <a:pt x="12700" y="6197600"/>
                </a:cubicBezTo>
                <a:lnTo>
                  <a:pt x="3543300" y="0"/>
                </a:lnTo>
                <a:close/>
              </a:path>
            </a:pathLst>
          </a:custGeom>
          <a:solidFill>
            <a:srgbClr val="FF3333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3333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522B0-BF57-93D9-2418-545BC1EF02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884" y="217930"/>
            <a:ext cx="6163331" cy="430107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B9FB93-0DF1-EC94-B924-DF5343303D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7900" y="1030235"/>
            <a:ext cx="6280327" cy="444245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Picture 3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EDACD2D5-4B04-1B83-082B-F1BEDC690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7267" y="2531269"/>
            <a:ext cx="3296496" cy="32964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37106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84394-EAE1-85D2-806F-224AA1EE9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">
            <a:extLst>
              <a:ext uri="{FF2B5EF4-FFF2-40B4-BE49-F238E27FC236}">
                <a16:creationId xmlns:a16="http://schemas.microsoft.com/office/drawing/2014/main" id="{A3F6E71A-3851-F909-3BA9-F57CD1220410}"/>
              </a:ext>
            </a:extLst>
          </p:cNvPr>
          <p:cNvSpPr/>
          <p:nvPr/>
        </p:nvSpPr>
        <p:spPr>
          <a:xfrm>
            <a:off x="0" y="0"/>
            <a:ext cx="3543300" cy="6197600"/>
          </a:xfrm>
          <a:custGeom>
            <a:avLst/>
            <a:gdLst>
              <a:gd name="connsiteX0" fmla="*/ 3543300 w 3543300"/>
              <a:gd name="connsiteY0" fmla="*/ 0 h 6197600"/>
              <a:gd name="connsiteX1" fmla="*/ 3543300 w 3543300"/>
              <a:gd name="connsiteY1" fmla="*/ 0 h 6197600"/>
              <a:gd name="connsiteX2" fmla="*/ 0 w 3543300"/>
              <a:gd name="connsiteY2" fmla="*/ 0 h 6197600"/>
              <a:gd name="connsiteX3" fmla="*/ 12700 w 3543300"/>
              <a:gd name="connsiteY3" fmla="*/ 6197600 h 6197600"/>
              <a:gd name="connsiteX4" fmla="*/ 3543300 w 3543300"/>
              <a:gd name="connsiteY4" fmla="*/ 0 h 619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3300" h="6197600">
                <a:moveTo>
                  <a:pt x="3543300" y="0"/>
                </a:moveTo>
                <a:lnTo>
                  <a:pt x="3543300" y="0"/>
                </a:lnTo>
                <a:lnTo>
                  <a:pt x="0" y="0"/>
                </a:lnTo>
                <a:cubicBezTo>
                  <a:pt x="4233" y="2065867"/>
                  <a:pt x="8467" y="4131733"/>
                  <a:pt x="12700" y="6197600"/>
                </a:cubicBezTo>
                <a:lnTo>
                  <a:pt x="3543300" y="0"/>
                </a:lnTo>
                <a:close/>
              </a:path>
            </a:pathLst>
          </a:custGeom>
          <a:solidFill>
            <a:srgbClr val="3399C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iagonal Stripe 2">
            <a:extLst>
              <a:ext uri="{FF2B5EF4-FFF2-40B4-BE49-F238E27FC236}">
                <a16:creationId xmlns:a16="http://schemas.microsoft.com/office/drawing/2014/main" id="{4E6BC382-DAEA-7606-0E7E-4FF8F1FF2137}"/>
              </a:ext>
            </a:extLst>
          </p:cNvPr>
          <p:cNvSpPr/>
          <p:nvPr/>
        </p:nvSpPr>
        <p:spPr>
          <a:xfrm>
            <a:off x="3013264" y="4217688"/>
            <a:ext cx="1268804" cy="2203472"/>
          </a:xfrm>
          <a:prstGeom prst="diagStripe">
            <a:avLst>
              <a:gd name="adj" fmla="val 511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8B7DEF1-1635-B298-21C8-43EB6D098231}"/>
              </a:ext>
            </a:extLst>
          </p:cNvPr>
          <p:cNvSpPr txBox="1">
            <a:spLocks/>
          </p:cNvSpPr>
          <p:nvPr/>
        </p:nvSpPr>
        <p:spPr>
          <a:xfrm>
            <a:off x="245582" y="3909848"/>
            <a:ext cx="3834573" cy="2734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LOCAL GROWTH</a:t>
            </a:r>
          </a:p>
          <a:p>
            <a:pPr marL="0" indent="0">
              <a:buNone/>
            </a:pPr>
            <a:r>
              <a:rPr lang="en-GB" sz="2400" b="1" dirty="0"/>
              <a:t>RESIDENTS &amp; COMMUNITIES</a:t>
            </a:r>
          </a:p>
          <a:p>
            <a:pPr marL="0" indent="0">
              <a:buNone/>
            </a:pPr>
            <a:r>
              <a:rPr lang="en-GB" sz="2400" b="1" dirty="0"/>
              <a:t>BUSINESS SUPPORT</a:t>
            </a:r>
          </a:p>
          <a:p>
            <a:pPr marL="0" indent="0">
              <a:buNone/>
            </a:pPr>
            <a:r>
              <a:rPr lang="en-GB" sz="2400" b="1" dirty="0"/>
              <a:t>GREEN FINANCE</a:t>
            </a:r>
          </a:p>
          <a:p>
            <a:pPr marL="0" indent="0">
              <a:buNone/>
            </a:pPr>
            <a:r>
              <a:rPr lang="en-GB" sz="2400" b="1" dirty="0"/>
              <a:t>SPATIAL PLANNING</a:t>
            </a:r>
          </a:p>
          <a:p>
            <a:pPr marL="0" indent="0">
              <a:buNone/>
            </a:pPr>
            <a:r>
              <a:rPr lang="en-GB" sz="2400" b="1" dirty="0"/>
              <a:t>WORKFORCE &amp; SKILLS</a:t>
            </a:r>
          </a:p>
          <a:p>
            <a:endParaRPr lang="en-GB" sz="2000" dirty="0">
              <a:solidFill>
                <a:srgbClr val="000000"/>
              </a:solidFill>
              <a:latin typeface="Raleway" panose="020B0503030101060003" pitchFamily="34" charset="77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7EA4CFD-6A99-B912-3394-F1DAF7EF7E3F}"/>
              </a:ext>
            </a:extLst>
          </p:cNvPr>
          <p:cNvSpPr txBox="1">
            <a:spLocks/>
          </p:cNvSpPr>
          <p:nvPr/>
        </p:nvSpPr>
        <p:spPr>
          <a:xfrm>
            <a:off x="245582" y="401375"/>
            <a:ext cx="3834573" cy="518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solidFill>
                  <a:srgbClr val="3399CC"/>
                </a:solidFill>
                <a:effectLst/>
                <a:latin typeface="Raleway" panose="020B0503030101060003" pitchFamily="34" charset="77"/>
              </a:rPr>
              <a:t>Economy</a:t>
            </a:r>
          </a:p>
          <a:p>
            <a:pPr algn="l" fontAlgn="t"/>
            <a:endParaRPr lang="en-GB" sz="2800" b="1" i="0" dirty="0">
              <a:solidFill>
                <a:srgbClr val="FF3333"/>
              </a:solidFill>
              <a:effectLst/>
              <a:latin typeface="Raleway" panose="020B0503030101060003" pitchFamily="34" charset="77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5A81112-1658-8FEE-3E93-013916B696C0}"/>
              </a:ext>
            </a:extLst>
          </p:cNvPr>
          <p:cNvCxnSpPr/>
          <p:nvPr/>
        </p:nvCxnSpPr>
        <p:spPr>
          <a:xfrm>
            <a:off x="4166321" y="150541"/>
            <a:ext cx="0" cy="65569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2">
            <a:extLst>
              <a:ext uri="{FF2B5EF4-FFF2-40B4-BE49-F238E27FC236}">
                <a16:creationId xmlns:a16="http://schemas.microsoft.com/office/drawing/2014/main" id="{250244CC-2689-BA6D-72F8-30BD002F524F}"/>
              </a:ext>
            </a:extLst>
          </p:cNvPr>
          <p:cNvSpPr txBox="1">
            <a:spLocks/>
          </p:cNvSpPr>
          <p:nvPr/>
        </p:nvSpPr>
        <p:spPr>
          <a:xfrm>
            <a:off x="4326673" y="3909848"/>
            <a:ext cx="3834573" cy="2734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ENERGY NETWORKS</a:t>
            </a:r>
          </a:p>
          <a:p>
            <a:pPr marL="0" indent="0">
              <a:buNone/>
            </a:pPr>
            <a:r>
              <a:rPr lang="en-GB" sz="2400" b="1" dirty="0"/>
              <a:t>RETROFIT</a:t>
            </a:r>
          </a:p>
          <a:p>
            <a:pPr marL="0" indent="0">
              <a:buNone/>
            </a:pPr>
            <a:r>
              <a:rPr lang="en-GB" sz="2400" b="1" dirty="0"/>
              <a:t>NON-DOMESTIC BUILDINGS</a:t>
            </a:r>
          </a:p>
          <a:p>
            <a:pPr marL="0" indent="0">
              <a:buNone/>
            </a:pPr>
            <a:r>
              <a:rPr lang="en-GB" sz="2400" b="1" dirty="0"/>
              <a:t>INDUSTRY</a:t>
            </a:r>
          </a:p>
          <a:p>
            <a:pPr marL="0" indent="0">
              <a:buNone/>
            </a:pPr>
            <a:r>
              <a:rPr lang="en-GB" sz="2400" b="1" dirty="0"/>
              <a:t>TRANSPORT</a:t>
            </a:r>
            <a:endParaRPr lang="en-GB" sz="2400" b="1" baseline="30000" dirty="0"/>
          </a:p>
          <a:p>
            <a:pPr marL="0" indent="0">
              <a:buNone/>
            </a:pPr>
            <a:r>
              <a:rPr lang="en-GB" sz="2400" b="1" dirty="0"/>
              <a:t>MAJOR INFRASTRUCTURE</a:t>
            </a:r>
            <a:endParaRPr lang="en-GB" sz="2400" b="1" dirty="0">
              <a:latin typeface="Raleway" panose="020B0503030101060003" pitchFamily="34" charset="77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560AF7E-BCCF-C460-AF0B-590153A1BD05}"/>
              </a:ext>
            </a:extLst>
          </p:cNvPr>
          <p:cNvSpPr txBox="1">
            <a:spLocks/>
          </p:cNvSpPr>
          <p:nvPr/>
        </p:nvSpPr>
        <p:spPr>
          <a:xfrm>
            <a:off x="4282069" y="401375"/>
            <a:ext cx="3645136" cy="518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Sectors</a:t>
            </a:r>
            <a:r>
              <a:rPr lang="en-GB" sz="2800" b="1" i="0" dirty="0">
                <a:solidFill>
                  <a:srgbClr val="FF3333"/>
                </a:solidFill>
                <a:effectLst/>
                <a:latin typeface="Raleway" panose="020B0503030101060003" pitchFamily="34" charset="77"/>
              </a:rPr>
              <a:t> </a:t>
            </a:r>
          </a:p>
          <a:p>
            <a:pPr algn="l" fontAlgn="t"/>
            <a:endParaRPr lang="en-GB" sz="2800" b="1" i="0" dirty="0">
              <a:solidFill>
                <a:srgbClr val="FF3333"/>
              </a:solidFill>
              <a:effectLst/>
              <a:latin typeface="Raleway" panose="020B0503030101060003" pitchFamily="34" charset="77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0AE664-6656-8BCE-07BC-245B4FCF2105}"/>
              </a:ext>
            </a:extLst>
          </p:cNvPr>
          <p:cNvCxnSpPr/>
          <p:nvPr/>
        </p:nvCxnSpPr>
        <p:spPr>
          <a:xfrm>
            <a:off x="8167483" y="150541"/>
            <a:ext cx="0" cy="65569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ubtitle 2">
            <a:extLst>
              <a:ext uri="{FF2B5EF4-FFF2-40B4-BE49-F238E27FC236}">
                <a16:creationId xmlns:a16="http://schemas.microsoft.com/office/drawing/2014/main" id="{08D6145B-818E-38B6-D8DA-E4C2251E01E3}"/>
              </a:ext>
            </a:extLst>
          </p:cNvPr>
          <p:cNvSpPr txBox="1">
            <a:spLocks/>
          </p:cNvSpPr>
          <p:nvPr/>
        </p:nvSpPr>
        <p:spPr>
          <a:xfrm>
            <a:off x="8407763" y="3836276"/>
            <a:ext cx="3834573" cy="28083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INNOVATION</a:t>
            </a:r>
          </a:p>
          <a:p>
            <a:pPr marL="0" indent="0">
              <a:buNone/>
            </a:pPr>
            <a:r>
              <a:rPr lang="en-GB" sz="2400" b="1" dirty="0"/>
              <a:t>RENEWABLES</a:t>
            </a:r>
          </a:p>
          <a:p>
            <a:pPr marL="0" indent="0">
              <a:buNone/>
            </a:pPr>
            <a:r>
              <a:rPr lang="en-GB" sz="2400" b="1" dirty="0"/>
              <a:t>HEAT</a:t>
            </a:r>
          </a:p>
          <a:p>
            <a:pPr marL="0" indent="0">
              <a:buNone/>
            </a:pPr>
            <a:r>
              <a:rPr lang="en-GB" sz="2400" b="1" dirty="0"/>
              <a:t>ENVIRONMENT</a:t>
            </a:r>
            <a:endParaRPr lang="en-GB" sz="2400" b="1" baseline="30000" dirty="0"/>
          </a:p>
          <a:p>
            <a:pPr marL="0" indent="0">
              <a:buNone/>
            </a:pPr>
            <a:r>
              <a:rPr lang="en-GB" sz="2400" b="1" dirty="0"/>
              <a:t>RESOURCES &amp; FUELS</a:t>
            </a:r>
            <a:endParaRPr lang="en-GB" sz="1800" b="1" dirty="0">
              <a:latin typeface="Raleway" panose="020B0503030101060003" pitchFamily="34" charset="77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B849AD6E-45F2-5E1E-69F0-6596AACAB04B}"/>
              </a:ext>
            </a:extLst>
          </p:cNvPr>
          <p:cNvSpPr txBox="1">
            <a:spLocks/>
          </p:cNvSpPr>
          <p:nvPr/>
        </p:nvSpPr>
        <p:spPr>
          <a:xfrm>
            <a:off x="8407763" y="401375"/>
            <a:ext cx="3625440" cy="518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solidFill>
                  <a:srgbClr val="009999"/>
                </a:solidFill>
                <a:effectLst/>
                <a:latin typeface="Raleway" panose="020B0503030101060003" pitchFamily="34" charset="77"/>
              </a:rPr>
              <a:t>Cross-Cutters</a:t>
            </a:r>
          </a:p>
          <a:p>
            <a:pPr algn="l" fontAlgn="t"/>
            <a:endParaRPr lang="en-GB" sz="2800" b="1" i="0" dirty="0">
              <a:solidFill>
                <a:srgbClr val="FF3333"/>
              </a:solidFill>
              <a:effectLst/>
              <a:latin typeface="Raleway" panose="020B0503030101060003" pitchFamily="34" charset="77"/>
            </a:endParaRPr>
          </a:p>
        </p:txBody>
      </p:sp>
      <p:pic>
        <p:nvPicPr>
          <p:cNvPr id="16" name="Picture 15" descr="Several white and blue air conditioning units&#10;&#10;Description automatically generated with medium confidence">
            <a:extLst>
              <a:ext uri="{FF2B5EF4-FFF2-40B4-BE49-F238E27FC236}">
                <a16:creationId xmlns:a16="http://schemas.microsoft.com/office/drawing/2014/main" id="{630383E1-48F7-1308-AB34-6912151DA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677" y="1146020"/>
            <a:ext cx="3716525" cy="2477530"/>
          </a:xfrm>
          <a:prstGeom prst="rect">
            <a:avLst/>
          </a:prstGeom>
          <a:noFill/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0BDDF72-6189-7997-58BB-111B65C2DB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01" y="1146019"/>
            <a:ext cx="3716532" cy="24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382FC4-9313-DFD3-CC28-6904DF5A9D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582" y="1146019"/>
            <a:ext cx="3716297" cy="247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03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8">
            <a:extLst>
              <a:ext uri="{FF2B5EF4-FFF2-40B4-BE49-F238E27FC236}">
                <a16:creationId xmlns:a16="http://schemas.microsoft.com/office/drawing/2014/main" id="{27E935E2-B625-FFAB-1B25-75CE15056193}"/>
              </a:ext>
            </a:extLst>
          </p:cNvPr>
          <p:cNvSpPr txBox="1"/>
          <p:nvPr/>
        </p:nvSpPr>
        <p:spPr>
          <a:xfrm>
            <a:off x="1152227" y="263894"/>
            <a:ext cx="10162234" cy="5001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3886"/>
              </a:lnSpc>
            </a:pPr>
            <a:r>
              <a:rPr lang="en-US" sz="3666" b="1" dirty="0">
                <a:solidFill>
                  <a:srgbClr val="1C1C1A"/>
                </a:solidFill>
                <a:latin typeface="Montserrat Ultra-Bold"/>
                <a:ea typeface="Montserrat Ultra-Bold"/>
                <a:cs typeface="Montserrat Ultra-Bold"/>
                <a:sym typeface="Montserrat Ultra-Bold"/>
              </a:rPr>
              <a:t>Local energy planning for a place-based approach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F56746-7E50-DADF-AA00-F42ADF3AFC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799" y="1476059"/>
            <a:ext cx="4728310" cy="26432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0C1FC7-A9A9-A012-AC01-310821B76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282" y="3037750"/>
            <a:ext cx="6323611" cy="35872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60B647-8656-1B14-E81F-97AC0A9B3B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666" y="1132238"/>
            <a:ext cx="3299977" cy="459352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E1F945D-75AE-1ED6-A961-B248059A2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033" y="5107120"/>
            <a:ext cx="1813638" cy="149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085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04F81-4A32-485B-F347-263AF92F2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">
            <a:extLst>
              <a:ext uri="{FF2B5EF4-FFF2-40B4-BE49-F238E27FC236}">
                <a16:creationId xmlns:a16="http://schemas.microsoft.com/office/drawing/2014/main" id="{CAA1C773-29A4-C0FB-CFBB-4785BB96D88F}"/>
              </a:ext>
            </a:extLst>
          </p:cNvPr>
          <p:cNvSpPr/>
          <p:nvPr/>
        </p:nvSpPr>
        <p:spPr>
          <a:xfrm>
            <a:off x="0" y="0"/>
            <a:ext cx="3543300" cy="6197600"/>
          </a:xfrm>
          <a:custGeom>
            <a:avLst/>
            <a:gdLst>
              <a:gd name="connsiteX0" fmla="*/ 3543300 w 3543300"/>
              <a:gd name="connsiteY0" fmla="*/ 0 h 6197600"/>
              <a:gd name="connsiteX1" fmla="*/ 3543300 w 3543300"/>
              <a:gd name="connsiteY1" fmla="*/ 0 h 6197600"/>
              <a:gd name="connsiteX2" fmla="*/ 0 w 3543300"/>
              <a:gd name="connsiteY2" fmla="*/ 0 h 6197600"/>
              <a:gd name="connsiteX3" fmla="*/ 12700 w 3543300"/>
              <a:gd name="connsiteY3" fmla="*/ 6197600 h 6197600"/>
              <a:gd name="connsiteX4" fmla="*/ 3543300 w 3543300"/>
              <a:gd name="connsiteY4" fmla="*/ 0 h 619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3300" h="6197600">
                <a:moveTo>
                  <a:pt x="3543300" y="0"/>
                </a:moveTo>
                <a:lnTo>
                  <a:pt x="3543300" y="0"/>
                </a:lnTo>
                <a:lnTo>
                  <a:pt x="0" y="0"/>
                </a:lnTo>
                <a:cubicBezTo>
                  <a:pt x="4233" y="2065867"/>
                  <a:pt x="8467" y="4131733"/>
                  <a:pt x="12700" y="6197600"/>
                </a:cubicBezTo>
                <a:lnTo>
                  <a:pt x="3543300" y="0"/>
                </a:lnTo>
                <a:close/>
              </a:path>
            </a:pathLst>
          </a:custGeom>
          <a:solidFill>
            <a:srgbClr val="3399C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iagonal Stripe 2">
            <a:extLst>
              <a:ext uri="{FF2B5EF4-FFF2-40B4-BE49-F238E27FC236}">
                <a16:creationId xmlns:a16="http://schemas.microsoft.com/office/drawing/2014/main" id="{A93A5DA6-C453-CACB-5B4C-A7E2540DF5EF}"/>
              </a:ext>
            </a:extLst>
          </p:cNvPr>
          <p:cNvSpPr/>
          <p:nvPr/>
        </p:nvSpPr>
        <p:spPr>
          <a:xfrm>
            <a:off x="3013264" y="4217688"/>
            <a:ext cx="1268804" cy="2203472"/>
          </a:xfrm>
          <a:prstGeom prst="diagStripe">
            <a:avLst>
              <a:gd name="adj" fmla="val 511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ACC0621-B7B3-DA18-5833-7B5C447E5621}"/>
              </a:ext>
            </a:extLst>
          </p:cNvPr>
          <p:cNvSpPr txBox="1">
            <a:spLocks/>
          </p:cNvSpPr>
          <p:nvPr/>
        </p:nvSpPr>
        <p:spPr>
          <a:xfrm>
            <a:off x="245582" y="3847170"/>
            <a:ext cx="3834573" cy="27974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dirty="0">
              <a:solidFill>
                <a:srgbClr val="000000"/>
              </a:solidFill>
              <a:latin typeface="Raleway" panose="020B0503030101060003" pitchFamily="34" charset="77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F503A4E-00A5-FF1D-3161-3E27A43C7128}"/>
              </a:ext>
            </a:extLst>
          </p:cNvPr>
          <p:cNvSpPr txBox="1">
            <a:spLocks/>
          </p:cNvSpPr>
          <p:nvPr/>
        </p:nvSpPr>
        <p:spPr>
          <a:xfrm>
            <a:off x="365810" y="5339663"/>
            <a:ext cx="3413465" cy="11932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effectLst/>
                <a:latin typeface="Raleway" panose="020B0503030101060003" pitchFamily="34" charset="77"/>
              </a:rPr>
              <a:t>Clean Power 2030 Action Plan</a:t>
            </a:r>
          </a:p>
          <a:p>
            <a:pPr algn="l" fontAlgn="t"/>
            <a:r>
              <a:rPr lang="en-GB" sz="2800" b="1" dirty="0">
                <a:solidFill>
                  <a:srgbClr val="FF3333"/>
                </a:solidFill>
                <a:latin typeface="Raleway" panose="020B0503030101060003" pitchFamily="34" charset="77"/>
              </a:rPr>
              <a:t>NESO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7FD5571-124C-F7FC-B7ED-03A5DE615E54}"/>
              </a:ext>
            </a:extLst>
          </p:cNvPr>
          <p:cNvCxnSpPr/>
          <p:nvPr/>
        </p:nvCxnSpPr>
        <p:spPr>
          <a:xfrm>
            <a:off x="4166321" y="150541"/>
            <a:ext cx="0" cy="65569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B9BECAE-9F8C-1E92-CB60-059F55C8F967}"/>
              </a:ext>
            </a:extLst>
          </p:cNvPr>
          <p:cNvCxnSpPr/>
          <p:nvPr/>
        </p:nvCxnSpPr>
        <p:spPr>
          <a:xfrm>
            <a:off x="8167483" y="150541"/>
            <a:ext cx="0" cy="65569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C1DF933-8334-A50C-E718-865B5B869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919" y="266279"/>
            <a:ext cx="3442222" cy="4910666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BDCE5DBB-3443-80E4-77A4-8E816906885C}"/>
              </a:ext>
            </a:extLst>
          </p:cNvPr>
          <p:cNvSpPr txBox="1">
            <a:spLocks/>
          </p:cNvSpPr>
          <p:nvPr/>
        </p:nvSpPr>
        <p:spPr>
          <a:xfrm>
            <a:off x="4433947" y="5524559"/>
            <a:ext cx="3413465" cy="11932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2800" b="1" i="0" dirty="0">
                <a:effectLst/>
                <a:latin typeface="Raleway" panose="020B0503030101060003" pitchFamily="34" charset="77"/>
              </a:rPr>
              <a:t>Warm Homes Plan</a:t>
            </a:r>
          </a:p>
          <a:p>
            <a:pPr algn="l" fontAlgn="t"/>
            <a:r>
              <a:rPr lang="en-GB" sz="2800" b="1" dirty="0">
                <a:solidFill>
                  <a:srgbClr val="FF3333"/>
                </a:solidFill>
                <a:latin typeface="Raleway" panose="020B0503030101060003" pitchFamily="34" charset="77"/>
              </a:rPr>
              <a:t>Warm Homes Agency</a:t>
            </a:r>
            <a:endParaRPr lang="en-GB" sz="2800" b="1" i="0" dirty="0">
              <a:solidFill>
                <a:srgbClr val="FF3333"/>
              </a:solidFill>
              <a:effectLst/>
              <a:latin typeface="Raleway" panose="020B0503030101060003" pitchFamily="34" charset="77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6B256AC-5A21-C198-30DC-7655B6C47CA6}"/>
              </a:ext>
            </a:extLst>
          </p:cNvPr>
          <p:cNvSpPr txBox="1">
            <a:spLocks/>
          </p:cNvSpPr>
          <p:nvPr/>
        </p:nvSpPr>
        <p:spPr>
          <a:xfrm>
            <a:off x="8478641" y="5524558"/>
            <a:ext cx="3413465" cy="11932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en-GB" sz="2800" b="1" i="0" dirty="0">
                <a:effectLst/>
                <a:latin typeface="Raleway" panose="020B0503030101060003" pitchFamily="34" charset="77"/>
              </a:rPr>
              <a:t>Local Power Plan</a:t>
            </a:r>
          </a:p>
          <a:p>
            <a:pPr fontAlgn="t"/>
            <a:r>
              <a:rPr lang="en-GB" sz="2800" b="1" dirty="0">
                <a:solidFill>
                  <a:srgbClr val="FF0000"/>
                </a:solidFill>
                <a:latin typeface="Raleway" panose="020B0503030101060003" pitchFamily="34" charset="77"/>
              </a:rPr>
              <a:t>Great British Energy</a:t>
            </a:r>
            <a:r>
              <a:rPr lang="en-GB" sz="28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6DB211-F30B-7676-833C-0FCC039B94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0226" y="266279"/>
            <a:ext cx="3492648" cy="49762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E42E6E8-FFF9-CDA0-1393-6830693A07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2830" y="266280"/>
            <a:ext cx="3539490" cy="49762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8694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C72110E-5C04-950B-954D-F62C2759C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941263"/>
            <a:ext cx="5986791" cy="5919729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DC1A193-92E9-70CB-4069-B670AB4A285D}"/>
              </a:ext>
            </a:extLst>
          </p:cNvPr>
          <p:cNvSpPr txBox="1">
            <a:spLocks/>
          </p:cNvSpPr>
          <p:nvPr/>
        </p:nvSpPr>
        <p:spPr>
          <a:xfrm>
            <a:off x="1" y="941264"/>
            <a:ext cx="5988733" cy="59167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>
              <a:latin typeface="Raleway"/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2188CF5-DEF4-D3BB-A658-B74E4259BC1B}"/>
              </a:ext>
            </a:extLst>
          </p:cNvPr>
          <p:cNvGrpSpPr/>
          <p:nvPr/>
        </p:nvGrpSpPr>
        <p:grpSpPr>
          <a:xfrm>
            <a:off x="318992" y="1789027"/>
            <a:ext cx="11554016" cy="4741023"/>
            <a:chOff x="2143431" y="3951028"/>
            <a:chExt cx="7336281" cy="277108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84DD068-90CD-AC26-A607-69BC2FBC0972}"/>
                </a:ext>
              </a:extLst>
            </p:cNvPr>
            <p:cNvGrpSpPr/>
            <p:nvPr/>
          </p:nvGrpSpPr>
          <p:grpSpPr>
            <a:xfrm>
              <a:off x="2143431" y="3951028"/>
              <a:ext cx="7336281" cy="2771081"/>
              <a:chOff x="3056371" y="4051964"/>
              <a:chExt cx="5721830" cy="2321127"/>
            </a:xfrm>
          </p:grpSpPr>
          <p:pic>
            <p:nvPicPr>
              <p:cNvPr id="16" name="Picture 15" descr="A map of a city&#10;&#10;AI-generated content may be incorrect.">
                <a:extLst>
                  <a:ext uri="{FF2B5EF4-FFF2-40B4-BE49-F238E27FC236}">
                    <a16:creationId xmlns:a16="http://schemas.microsoft.com/office/drawing/2014/main" id="{56A4D5C1-3883-03F5-9B65-4D09AB963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663805" y="5066052"/>
                <a:ext cx="1114396" cy="987892"/>
              </a:xfrm>
              <a:prstGeom prst="rect">
                <a:avLst/>
              </a:prstGeom>
            </p:spPr>
          </p:pic>
          <p:pic>
            <p:nvPicPr>
              <p:cNvPr id="23" name="Picture 22" descr="A map of a city&#10;&#10;AI-generated content may be incorrect.">
                <a:extLst>
                  <a:ext uri="{FF2B5EF4-FFF2-40B4-BE49-F238E27FC236}">
                    <a16:creationId xmlns:a16="http://schemas.microsoft.com/office/drawing/2014/main" id="{6817F254-4D36-4F7F-1F7A-1A8D7E8386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056371" y="4051964"/>
                <a:ext cx="4764969" cy="2321127"/>
              </a:xfrm>
              <a:prstGeom prst="rect">
                <a:avLst/>
              </a:prstGeom>
            </p:spPr>
          </p:pic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7420322-5EB7-2480-27D4-80969DE84180}"/>
                </a:ext>
              </a:extLst>
            </p:cNvPr>
            <p:cNvSpPr/>
            <p:nvPr/>
          </p:nvSpPr>
          <p:spPr>
            <a:xfrm>
              <a:off x="6428096" y="3951028"/>
              <a:ext cx="1704068" cy="4026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73DD27C6-744C-456A-AC38-AC766DFD52BF}"/>
              </a:ext>
            </a:extLst>
          </p:cNvPr>
          <p:cNvSpPr txBox="1"/>
          <p:nvPr/>
        </p:nvSpPr>
        <p:spPr>
          <a:xfrm>
            <a:off x="106858" y="327950"/>
            <a:ext cx="82112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latin typeface="Raleway SemiBold" pitchFamily="2" charset="0"/>
              </a:rPr>
              <a:t>Example of local authority solar assessment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DF1947-0ECF-CCEE-34C6-6CE0145229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089" y="554712"/>
            <a:ext cx="3298186" cy="72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6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0CBB8-A7A5-C131-4C01-384B78CE3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E17BBE0-73B8-6E09-D57A-2F21B023E36A}"/>
              </a:ext>
            </a:extLst>
          </p:cNvPr>
          <p:cNvSpPr txBox="1">
            <a:spLocks/>
          </p:cNvSpPr>
          <p:nvPr/>
        </p:nvSpPr>
        <p:spPr>
          <a:xfrm>
            <a:off x="2886866" y="314190"/>
            <a:ext cx="5502935" cy="911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E43033"/>
                </a:solidFill>
                <a:latin typeface="+mn-lt"/>
              </a:rPr>
              <a:t>Energising Britain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84645B-A755-F3A6-F309-2A9BFCA8EBCD}"/>
              </a:ext>
            </a:extLst>
          </p:cNvPr>
          <p:cNvSpPr txBox="1">
            <a:spLocks/>
          </p:cNvSpPr>
          <p:nvPr/>
        </p:nvSpPr>
        <p:spPr>
          <a:xfrm>
            <a:off x="907911" y="550354"/>
            <a:ext cx="11284089" cy="47714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endParaRPr lang="en-GB">
              <a:latin typeface="Raleway"/>
            </a:endParaRPr>
          </a:p>
          <a:p>
            <a:pPr marL="0" indent="0">
              <a:buNone/>
            </a:pPr>
            <a:endParaRPr lang="en-GB" b="1"/>
          </a:p>
          <a:p>
            <a:pPr>
              <a:buFont typeface="Wingdings" panose="05000000000000000000" pitchFamily="2" charset="2"/>
              <a:buChar char="q"/>
            </a:pPr>
            <a:endParaRPr lang="en-GB" b="1"/>
          </a:p>
          <a:p>
            <a:pPr marL="0" indent="0">
              <a:buNone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F8D36-3E37-A560-A507-3A5241C52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594" y="1650137"/>
            <a:ext cx="3577259" cy="49994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32F1C83-1EFE-4574-9DEE-4F370A24AC11}"/>
              </a:ext>
            </a:extLst>
          </p:cNvPr>
          <p:cNvSpPr txBox="1"/>
          <p:nvPr/>
        </p:nvSpPr>
        <p:spPr>
          <a:xfrm>
            <a:off x="4524499" y="5321850"/>
            <a:ext cx="68277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FontTx/>
              <a:buChar char="-"/>
            </a:pPr>
            <a:r>
              <a:rPr lang="en-GB" sz="2200" b="1" dirty="0"/>
              <a:t>JULY 2026 - 800+ Delegates -  5 events, </a:t>
            </a:r>
          </a:p>
          <a:p>
            <a:pPr marL="342900" indent="-342900" algn="r">
              <a:buFontTx/>
              <a:buChar char="-"/>
            </a:pPr>
            <a:r>
              <a:rPr lang="en-GB" sz="2200" b="1" dirty="0"/>
              <a:t>ATTENDED BY THE MINISTER FOR CLIMATE</a:t>
            </a:r>
          </a:p>
          <a:p>
            <a:pPr marL="342900" indent="-342900" algn="r">
              <a:buFontTx/>
              <a:buChar char="-"/>
            </a:pPr>
            <a:r>
              <a:rPr lang="en-GB" sz="2200" b="1" dirty="0"/>
              <a:t>Cross-sectors including Youth, Faith, Culture</a:t>
            </a:r>
          </a:p>
          <a:p>
            <a:pPr marL="342900" indent="-342900" algn="r">
              <a:buFontTx/>
              <a:buChar char="-"/>
            </a:pPr>
            <a:r>
              <a:rPr lang="en-GB" sz="2200" b="1" dirty="0"/>
              <a:t>FOCUS ON ELECTRIFICATION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A1E4B0-1A11-99BB-A5FE-FA0CC0F33A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093" y="397583"/>
            <a:ext cx="3298186" cy="7256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D4BB9A-ABAA-524A-002E-27CC606CA6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3" b="15837"/>
          <a:stretch>
            <a:fillRect/>
          </a:stretch>
        </p:blipFill>
        <p:spPr>
          <a:xfrm>
            <a:off x="5177642" y="1640056"/>
            <a:ext cx="6058902" cy="364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8A5457-DC1F-1BBD-A089-EEDFC54E2E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" r="58965" b="20802"/>
          <a:stretch>
            <a:fillRect/>
          </a:stretch>
        </p:blipFill>
        <p:spPr bwMode="auto">
          <a:xfrm>
            <a:off x="591549" y="46855"/>
            <a:ext cx="2478024" cy="1446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5165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6CF58-5D95-2C20-F95B-9E46D7266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3D82F8E-AED8-2B9F-1142-83CEB4C59D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941263"/>
            <a:ext cx="5986791" cy="5919729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A4B77E3-196D-5781-85D7-132AF96A5158}"/>
              </a:ext>
            </a:extLst>
          </p:cNvPr>
          <p:cNvSpPr txBox="1">
            <a:spLocks/>
          </p:cNvSpPr>
          <p:nvPr/>
        </p:nvSpPr>
        <p:spPr>
          <a:xfrm>
            <a:off x="1" y="941264"/>
            <a:ext cx="5988733" cy="59167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>
              <a:latin typeface="Raleway"/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B5D71-F6FE-F265-DAD6-EDADE4DE65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8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9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369E9-B56E-EB3B-7BE0-0330642FB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>
            <a:extLst>
              <a:ext uri="{FF2B5EF4-FFF2-40B4-BE49-F238E27FC236}">
                <a16:creationId xmlns:a16="http://schemas.microsoft.com/office/drawing/2014/main" id="{9F35D58A-0076-87BD-486A-D94198A153B9}"/>
              </a:ext>
            </a:extLst>
          </p:cNvPr>
          <p:cNvSpPr txBox="1">
            <a:spLocks/>
          </p:cNvSpPr>
          <p:nvPr/>
        </p:nvSpPr>
        <p:spPr>
          <a:xfrm>
            <a:off x="657624" y="6006958"/>
            <a:ext cx="10426260" cy="81714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t"/>
            <a:r>
              <a:rPr lang="en-GB" sz="3600" u="sng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www.nwnetzerohub.org.uk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54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/ </a:t>
            </a:r>
            <a:r>
              <a:rPr lang="en-GB" sz="3600" u="sng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https://bit.ly/4n0YWtT</a:t>
            </a:r>
            <a:r>
              <a:rPr lang="en-GB" sz="5400" b="1" i="0" dirty="0">
                <a:solidFill>
                  <a:srgbClr val="FF0000"/>
                </a:solidFill>
                <a:effectLst/>
                <a:latin typeface="Raleway" panose="020B0503030101060003" pitchFamily="34" charset="77"/>
              </a:rPr>
              <a:t> </a:t>
            </a:r>
            <a:endParaRPr lang="en-GB" sz="4400" b="1" i="0" dirty="0">
              <a:solidFill>
                <a:srgbClr val="FF0000"/>
              </a:solidFill>
              <a:effectLst/>
              <a:latin typeface="Raleway" panose="020B0503030101060003" pitchFamily="34" charset="77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16DB472E-7C03-21C5-70CA-CA3496AC2B70}"/>
              </a:ext>
            </a:extLst>
          </p:cNvPr>
          <p:cNvSpPr/>
          <p:nvPr/>
        </p:nvSpPr>
        <p:spPr>
          <a:xfrm>
            <a:off x="-25400" y="-12700"/>
            <a:ext cx="3543300" cy="6197600"/>
          </a:xfrm>
          <a:custGeom>
            <a:avLst/>
            <a:gdLst>
              <a:gd name="connsiteX0" fmla="*/ 3543300 w 3543300"/>
              <a:gd name="connsiteY0" fmla="*/ 0 h 6197600"/>
              <a:gd name="connsiteX1" fmla="*/ 3543300 w 3543300"/>
              <a:gd name="connsiteY1" fmla="*/ 0 h 6197600"/>
              <a:gd name="connsiteX2" fmla="*/ 0 w 3543300"/>
              <a:gd name="connsiteY2" fmla="*/ 0 h 6197600"/>
              <a:gd name="connsiteX3" fmla="*/ 12700 w 3543300"/>
              <a:gd name="connsiteY3" fmla="*/ 6197600 h 6197600"/>
              <a:gd name="connsiteX4" fmla="*/ 3543300 w 3543300"/>
              <a:gd name="connsiteY4" fmla="*/ 0 h 619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3300" h="6197600">
                <a:moveTo>
                  <a:pt x="3543300" y="0"/>
                </a:moveTo>
                <a:lnTo>
                  <a:pt x="3543300" y="0"/>
                </a:lnTo>
                <a:lnTo>
                  <a:pt x="0" y="0"/>
                </a:lnTo>
                <a:cubicBezTo>
                  <a:pt x="4233" y="2065867"/>
                  <a:pt x="8467" y="4131733"/>
                  <a:pt x="12700" y="6197600"/>
                </a:cubicBezTo>
                <a:lnTo>
                  <a:pt x="3543300" y="0"/>
                </a:lnTo>
                <a:close/>
              </a:path>
            </a:pathLst>
          </a:custGeom>
          <a:solidFill>
            <a:srgbClr val="FF3333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3333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F29C8-38D7-781A-5EDF-D6214137B8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884" y="217930"/>
            <a:ext cx="6163331" cy="430107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F8DEEF-F579-0AE0-4FC6-788E431B4A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7900" y="1030235"/>
            <a:ext cx="6280327" cy="444245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Picture 3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465A1778-9B36-46EF-281E-2E09D4259A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7267" y="2531269"/>
            <a:ext cx="3296496" cy="32964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2890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9400e9-523f-4e90-a24f-94cb4492f7e7" xsi:nil="true"/>
    <lcf76f155ced4ddcb4097134ff3c332f xmlns="a30e8f8e-5a9e-46ca-8a9f-dbb033825e4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CEFD21EE46ED4592D351BF7592D04F" ma:contentTypeVersion="19" ma:contentTypeDescription="Create a new document." ma:contentTypeScope="" ma:versionID="dd51cac62f4d7f4c0c06f895fbd6245a">
  <xsd:schema xmlns:xsd="http://www.w3.org/2001/XMLSchema" xmlns:xs="http://www.w3.org/2001/XMLSchema" xmlns:p="http://schemas.microsoft.com/office/2006/metadata/properties" xmlns:ns2="a30e8f8e-5a9e-46ca-8a9f-dbb033825e44" xmlns:ns3="ca9400e9-523f-4e90-a24f-94cb4492f7e7" targetNamespace="http://schemas.microsoft.com/office/2006/metadata/properties" ma:root="true" ma:fieldsID="9e2d86dcfa66eb6f9a61f475b1e3e9dc" ns2:_="" ns3:_="">
    <xsd:import namespace="a30e8f8e-5a9e-46ca-8a9f-dbb033825e44"/>
    <xsd:import namespace="ca9400e9-523f-4e90-a24f-94cb4492f7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0e8f8e-5a9e-46ca-8a9f-dbb033825e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4cdd8fc-e793-49d6-b3d4-e89516b186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9400e9-523f-4e90-a24f-94cb4492f7e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78c8ba4-ceee-4bae-84ce-19f9d68d5146}" ma:internalName="TaxCatchAll" ma:showField="CatchAllData" ma:web="ca9400e9-523f-4e90-a24f-94cb4492f7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5F14FA-CE1F-4578-AFA8-32FCEBEBD3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E1439A-BAD0-4D56-AA66-FE90D24D246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da9c5607-eccf-4df2-8770-0169511148dc"/>
    <ds:schemaRef ds:uri="http://purl.org/dc/terms/"/>
    <ds:schemaRef ds:uri="http://schemas.openxmlformats.org/package/2006/metadata/core-properties"/>
    <ds:schemaRef ds:uri="http://purl.org/dc/dcmitype/"/>
    <ds:schemaRef ds:uri="22719b6e-b341-42c2-9684-c2fcde2c138b"/>
    <ds:schemaRef ds:uri="http://schemas.microsoft.com/office/infopath/2007/PartnerControls"/>
    <ds:schemaRef ds:uri="http://www.w3.org/XML/1998/namespace"/>
    <ds:schemaRef ds:uri="ca9400e9-523f-4e90-a24f-94cb4492f7e7"/>
    <ds:schemaRef ds:uri="a30e8f8e-5a9e-46ca-8a9f-dbb033825e44"/>
  </ds:schemaRefs>
</ds:datastoreItem>
</file>

<file path=customXml/itemProps3.xml><?xml version="1.0" encoding="utf-8"?>
<ds:datastoreItem xmlns:ds="http://schemas.openxmlformats.org/officeDocument/2006/customXml" ds:itemID="{2B1FD936-B1A2-4DDB-AD38-47BC42549F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0e8f8e-5a9e-46ca-8a9f-dbb033825e44"/>
    <ds:schemaRef ds:uri="ca9400e9-523f-4e90-a24f-94cb4492f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de760f57-4b80-4f82-a072-78b0742e6c09}" enabled="0" method="" siteId="{de760f57-4b80-4f82-a072-78b0742e6c0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154</Words>
  <Application>Microsoft Office PowerPoint</Application>
  <PresentationFormat>Widescreen</PresentationFormat>
  <Paragraphs>48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Montserrat Ultra-Bold</vt:lpstr>
      <vt:lpstr>Neue Plak</vt:lpstr>
      <vt:lpstr>Raleway</vt:lpstr>
      <vt:lpstr>Raleway SemiBold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Megan Isaac</cp:lastModifiedBy>
  <cp:revision>16</cp:revision>
  <dcterms:created xsi:type="dcterms:W3CDTF">2025-07-21T18:09:51Z</dcterms:created>
  <dcterms:modified xsi:type="dcterms:W3CDTF">2026-07-29T16:20:49Z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0x01010091CEFD21EE46ED4592D351BF7592D04F</vt:lpwstr>
  </property>
  <property fmtid="{D5CDD505-2E9C-101B-9397-08002B2CF9AE}" pid="3" name="MediaServiceImageTags">
    <vt:lpwstr/>
  </property>
</Properties>
</file>