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6"/>
  </p:notesMasterIdLst>
  <p:sldIdLst>
    <p:sldId id="261" r:id="rId6"/>
    <p:sldId id="257" r:id="rId7"/>
    <p:sldId id="2147479090" r:id="rId8"/>
    <p:sldId id="263" r:id="rId9"/>
    <p:sldId id="264" r:id="rId10"/>
    <p:sldId id="2147479086" r:id="rId11"/>
    <p:sldId id="2147479089" r:id="rId12"/>
    <p:sldId id="2147479091" r:id="rId13"/>
    <p:sldId id="2147479092" r:id="rId14"/>
    <p:sldId id="2147479088" r:id="rId15"/>
  </p:sldIdLst>
  <p:sldSz cx="12192000" cy="6858000"/>
  <p:notesSz cx="6646863" cy="9777413"/>
  <p:defaultTextStyle>
    <a:defPPr>
      <a:defRPr lang="en-US">
        <a:solidFill>
          <a:srgbClr val="000000"/>
        </a:solidFill>
      </a:defRPr>
    </a:defPPr>
    <a:lvl1pPr marL="0" algn="l" defTabSz="914400" rtl="0" eaLnBrk="1" latinLnBrk="0" hangingPunct="1">
      <a:defRPr sz="1800" kern="1200">
        <a:solidFill>
          <a:srgbClr val="00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3080" userDrawn="1">
          <p15:clr>
            <a:srgbClr val="A4A3A4"/>
          </p15:clr>
        </p15:guide>
        <p15:guide id="2" pos="209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7B7CD"/>
    <a:srgbClr val="66C4BD"/>
    <a:srgbClr val="03A4A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2EE1B3-FA1F-4468-AF51-1EF4F69437C9}" v="13" dt="2026-06-30T14:26:03.7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73" autoAdjust="0"/>
  </p:normalViewPr>
  <p:slideViewPr>
    <p:cSldViewPr snapToGrid="0">
      <p:cViewPr varScale="1">
        <p:scale>
          <a:sx n="105" d="100"/>
          <a:sy n="105" d="100"/>
        </p:scale>
        <p:origin x="798"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3738" y="888"/>
      </p:cViewPr>
      <p:guideLst>
        <p:guide orient="horz" pos="3080"/>
        <p:guide pos="209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a:extLst>
              <a:ext uri="{FF2B5EF4-FFF2-40B4-BE49-F238E27FC236}">
                <a16:creationId xmlns:a16="http://schemas.microsoft.com/office/drawing/2014/main" id="{239BEAF6-D080-9BF5-978A-9259171CD7A2}"/>
              </a:ext>
            </a:extLst>
          </p:cNvPr>
          <p:cNvSpPr>
            <a:spLocks noGrp="1" noRot="1" noChangeAspect="1"/>
          </p:cNvSpPr>
          <p:nvPr>
            <p:ph type="sldImg" idx="2"/>
          </p:nvPr>
        </p:nvSpPr>
        <p:spPr>
          <a:xfrm>
            <a:off x="396875" y="401638"/>
            <a:ext cx="5183188" cy="2916237"/>
          </a:xfrm>
          <a:prstGeom prst="rect">
            <a:avLst/>
          </a:prstGeom>
          <a:noFill/>
          <a:ln w="12700">
            <a:solidFill>
              <a:prstClr val="black"/>
            </a:solidFill>
          </a:ln>
        </p:spPr>
        <p:txBody>
          <a:bodyPr vert="horz" lIns="91428" tIns="45714" rIns="91428" bIns="45714" rtlCol="0" anchor="ctr"/>
          <a:lstStyle/>
          <a:p>
            <a:endParaRPr lang="en-GB"/>
          </a:p>
        </p:txBody>
      </p:sp>
      <p:sp>
        <p:nvSpPr>
          <p:cNvPr id="5" name="Notes Placeholder 4">
            <a:extLst>
              <a:ext uri="{FF2B5EF4-FFF2-40B4-BE49-F238E27FC236}">
                <a16:creationId xmlns:a16="http://schemas.microsoft.com/office/drawing/2014/main" id="{F424B36C-11F6-70D6-3213-C1E55E808435}"/>
              </a:ext>
            </a:extLst>
          </p:cNvPr>
          <p:cNvSpPr>
            <a:spLocks noGrp="1"/>
          </p:cNvSpPr>
          <p:nvPr>
            <p:ph type="body" sz="quarter" idx="3"/>
          </p:nvPr>
        </p:nvSpPr>
        <p:spPr>
          <a:xfrm>
            <a:off x="451541" y="3548805"/>
            <a:ext cx="5743781" cy="5826713"/>
          </a:xfrm>
          <a:prstGeom prst="rect">
            <a:avLst/>
          </a:prstGeom>
        </p:spPr>
        <p:txBody>
          <a:bodyPr vert="horz" lIns="86612" tIns="43306" rIns="86612" bIns="43306" rtlCol="0"/>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352183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lIns="91428" tIns="45714" rIns="91428" bIns="45714"/>
          <a:lstStyle/>
          <a:p>
            <a:pPr defTabSz="914276" fontAlgn="base">
              <a:defRPr/>
            </a:pPr>
            <a:r>
              <a:rPr lang="en-GB" dirty="0"/>
              <a:t>Thank you, Hannah.      </a:t>
            </a:r>
          </a:p>
          <a:p>
            <a:pPr defTabSz="914276" fontAlgn="base">
              <a:defRPr/>
            </a:pPr>
            <a:endParaRPr lang="en-GB" dirty="0"/>
          </a:p>
          <a:p>
            <a:pPr defTabSz="914276" fontAlgn="base">
              <a:defRPr/>
            </a:pPr>
            <a:endParaRPr lang="en-GB" dirty="0"/>
          </a:p>
          <a:p>
            <a:pPr defTabSz="914276" fontAlgn="base">
              <a:defRPr/>
            </a:pPr>
            <a:endParaRPr lang="en-GB" dirty="0"/>
          </a:p>
          <a:p>
            <a:pPr defTabSz="914276" fontAlgn="base">
              <a:defRPr/>
            </a:pPr>
            <a:r>
              <a:rPr lang="en-GB" dirty="0"/>
              <a:t>Good morning. I'm Damien Dacey, Executive Director of Strategy and Inclusive Growth at EMCCA.</a:t>
            </a:r>
          </a:p>
          <a:p>
            <a:pPr rtl="0" fontAlgn="base"/>
            <a:endParaRPr lang="en-US" dirty="0"/>
          </a:p>
          <a:p>
            <a:pPr defTabSz="914276" fontAlgn="base">
              <a:defRPr/>
            </a:pPr>
            <a:r>
              <a:rPr lang="en-US" dirty="0"/>
              <a:t>What I’d like to share with you </a:t>
            </a:r>
            <a:r>
              <a:rPr lang="en-GB" dirty="0"/>
              <a:t>is a practical case study on how we developed our Inclusive Growth Strategy. More specifically, how as a newly established MSA we were simultaneously building a strategy, a coalition capable of delivering change, and an institution – all at the same time. </a:t>
            </a:r>
          </a:p>
          <a:p>
            <a:pPr defTabSz="914276" fontAlgn="base">
              <a:defRPr/>
            </a:pPr>
            <a:endParaRPr lang="en-GB" dirty="0"/>
          </a:p>
          <a:p>
            <a:pPr defTabSz="914276" fontAlgn="base">
              <a:defRPr/>
            </a:pPr>
            <a:r>
              <a:rPr lang="en-GB" dirty="0"/>
              <a:t>Now, rather than focus on the mechanics / be overly descriptive, I want to share a few reflections on what we learned along the way.</a:t>
            </a:r>
          </a:p>
          <a:p>
            <a:pPr rtl="0" fontAlgn="base"/>
            <a:endParaRPr lang="en-US" dirty="0"/>
          </a:p>
          <a:p>
            <a:pPr rtl="0" fontAlgn="base"/>
            <a:r>
              <a:rPr lang="en-US" dirty="0"/>
              <a:t>If there is a core proposition I’d leave with you, it’s that an MSA can be a powerful platform for collective action and progress. Looking</a:t>
            </a:r>
            <a:r>
              <a:rPr lang="en-GB" dirty="0"/>
              <a:t> back, we produced the strategy and published it in the Growth Plan last Autumn. But the most important thing was probably not the document – it was leaving the region stronger and more capable of acting together.</a:t>
            </a:r>
          </a:p>
        </p:txBody>
      </p:sp>
      <p:sp>
        <p:nvSpPr>
          <p:cNvPr id="4" name="Slide Number Placeholder 3"/>
          <p:cNvSpPr>
            <a:spLocks noGrp="1"/>
          </p:cNvSpPr>
          <p:nvPr>
            <p:ph type="sldNum" sz="quarter" idx="5"/>
          </p:nvPr>
        </p:nvSpPr>
        <p:spPr>
          <a:xfrm>
            <a:off x="3767139" y="9286876"/>
            <a:ext cx="2879725" cy="490539"/>
          </a:xfrm>
          <a:prstGeom prst="rect">
            <a:avLst/>
          </a:prstGeom>
        </p:spPr>
        <p:txBody>
          <a:bodyPr lIns="91428" tIns="45714" rIns="91428" bIns="45714"/>
          <a:lstStyle/>
          <a:p>
            <a:fld id="{227698A1-6966-4C8B-9965-F48C7AA46F64}" type="slidenum">
              <a:rPr lang="en-GB" smtClean="0"/>
              <a:t>1</a:t>
            </a:fld>
            <a:endParaRPr lang="en-GB"/>
          </a:p>
        </p:txBody>
      </p:sp>
      <p:sp>
        <p:nvSpPr>
          <p:cNvPr id="5" name="Slide Image Placeholder 4">
            <a:extLst>
              <a:ext uri="{FF2B5EF4-FFF2-40B4-BE49-F238E27FC236}">
                <a16:creationId xmlns:a16="http://schemas.microsoft.com/office/drawing/2014/main" id="{54E6B93A-9198-BF52-B7C0-6BEC68F16B92}"/>
              </a:ext>
            </a:extLst>
          </p:cNvPr>
          <p:cNvSpPr>
            <a:spLocks noGrp="1" noRot="1" noChangeAspect="1"/>
          </p:cNvSpPr>
          <p:nvPr>
            <p:ph type="sldImg"/>
          </p:nvPr>
        </p:nvSpPr>
        <p:spPr>
          <a:xfrm>
            <a:off x="388938" y="247650"/>
            <a:ext cx="5865812" cy="3300413"/>
          </a:xfrm>
          <a:prstGeom prst="rect">
            <a:avLst/>
          </a:prstGeom>
        </p:spPr>
      </p:sp>
    </p:spTree>
    <p:extLst>
      <p:ext uri="{BB962C8B-B14F-4D97-AF65-F5344CB8AC3E}">
        <p14:creationId xmlns:p14="http://schemas.microsoft.com/office/powerpoint/2010/main" val="12898583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7F7CBA-0D88-F193-141A-4306F2E1CA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D2B94E-A622-9E67-6370-FD60D81A73FB}"/>
              </a:ext>
            </a:extLst>
          </p:cNvPr>
          <p:cNvSpPr>
            <a:spLocks noGrp="1" noRot="1" noChangeAspect="1"/>
          </p:cNvSpPr>
          <p:nvPr>
            <p:ph type="sldImg"/>
          </p:nvPr>
        </p:nvSpPr>
        <p:spPr>
          <a:xfrm>
            <a:off x="392113" y="247650"/>
            <a:ext cx="5476875" cy="3081338"/>
          </a:xfrm>
          <a:prstGeom prst="rect">
            <a:avLst/>
          </a:prstGeom>
        </p:spPr>
      </p:sp>
      <p:sp>
        <p:nvSpPr>
          <p:cNvPr id="3" name="Notes Placeholder 2">
            <a:extLst>
              <a:ext uri="{FF2B5EF4-FFF2-40B4-BE49-F238E27FC236}">
                <a16:creationId xmlns:a16="http://schemas.microsoft.com/office/drawing/2014/main" id="{A350751E-2480-1B55-8687-F548D5BFA5F5}"/>
              </a:ext>
            </a:extLst>
          </p:cNvPr>
          <p:cNvSpPr>
            <a:spLocks noGrp="1"/>
          </p:cNvSpPr>
          <p:nvPr>
            <p:ph type="body" idx="1"/>
          </p:nvPr>
        </p:nvSpPr>
        <p:spPr>
          <a:xfrm>
            <a:off x="448571" y="3730795"/>
            <a:ext cx="5746751" cy="5644724"/>
          </a:xfrm>
        </p:spPr>
        <p:txBody>
          <a:bodyPr lIns="91428" tIns="45714" rIns="91428" bIns="45714"/>
          <a:lstStyle/>
          <a:p>
            <a:pPr fontAlgn="t"/>
            <a:r>
              <a:rPr lang="en-US" dirty="0"/>
              <a:t>Now the final reflection, on the </a:t>
            </a:r>
            <a:r>
              <a:rPr lang="en-GB" dirty="0"/>
              <a:t>role of the Mayoral Strategic Authority itself.</a:t>
            </a:r>
          </a:p>
          <a:p>
            <a:pPr fontAlgn="t"/>
            <a:endParaRPr lang="en-GB" dirty="0"/>
          </a:p>
          <a:p>
            <a:pPr fontAlgn="t"/>
            <a:r>
              <a:rPr lang="en-GB" dirty="0"/>
              <a:t>Going through this process reinforced for me that MSAs are more than delivery vehicles or funding bodies.</a:t>
            </a:r>
          </a:p>
          <a:p>
            <a:pPr fontAlgn="t"/>
            <a:r>
              <a:rPr lang="en-GB" dirty="0"/>
              <a:t>Their real value lies in their ability to convene. To bring together local government, business, education, public services, civic institutions and communities around shared priorities and collective action. </a:t>
            </a:r>
          </a:p>
          <a:p>
            <a:pPr fontAlgn="t"/>
            <a:endParaRPr lang="en-GB" dirty="0"/>
          </a:p>
          <a:p>
            <a:pPr fontAlgn="t"/>
            <a:r>
              <a:rPr lang="en-GB" dirty="0"/>
              <a:t>In that sense, the Mayor is not simply a programme sponsor. The Mayor is the voice and convenor of a region.</a:t>
            </a:r>
          </a:p>
          <a:p>
            <a:pPr fontAlgn="t"/>
            <a:endParaRPr lang="en-GB" dirty="0"/>
          </a:p>
          <a:p>
            <a:pPr fontAlgn="t"/>
            <a:r>
              <a:rPr lang="en-GB" dirty="0"/>
              <a:t>And perhaps that is the broader lesson from our experience: devolution is not simply about transferring powers. It is about building the institutions, relationships and confidence that allow a place to shape its own future.</a:t>
            </a:r>
          </a:p>
          <a:p>
            <a:pPr fontAlgn="t"/>
            <a:endParaRPr lang="en-GB" dirty="0"/>
          </a:p>
          <a:p>
            <a:pPr fontAlgn="t"/>
            <a:r>
              <a:rPr lang="en-GB" b="1" dirty="0"/>
              <a:t>If I had to reduce all of that to three lessons, they would be: build a coalition, not a document; link strategy to delivery from day one; and treat the MSA as a platform for regional action.</a:t>
            </a:r>
          </a:p>
          <a:p>
            <a:pPr fontAlgn="t"/>
            <a:endParaRPr lang="en-GB" b="1" dirty="0"/>
          </a:p>
          <a:p>
            <a:pPr defTabSz="914276" fontAlgn="t">
              <a:defRPr/>
            </a:pPr>
            <a:r>
              <a:rPr lang="en-US" b="1" dirty="0"/>
              <a:t>[The most important thing we produced was not the Growth Plan itself. It was a stronger East Midlands capable of acting together.</a:t>
            </a:r>
            <a:r>
              <a:rPr lang="en-GB" b="1" dirty="0"/>
              <a:t> </a:t>
            </a:r>
          </a:p>
          <a:p>
            <a:pPr defTabSz="914276" fontAlgn="t">
              <a:defRPr/>
            </a:pPr>
            <a:endParaRPr lang="en-GB" b="1" dirty="0"/>
          </a:p>
          <a:p>
            <a:pPr defTabSz="914276" fontAlgn="t">
              <a:defRPr/>
            </a:pPr>
            <a:r>
              <a:rPr lang="en-US" b="1" dirty="0"/>
              <a:t>The task of devolution is not simply transferring powers. It is building the institutions, relationships and confidence that allow a place to shape its own future.</a:t>
            </a:r>
            <a:r>
              <a:rPr lang="en-GB" b="1" dirty="0"/>
              <a:t> ]</a:t>
            </a:r>
            <a:r>
              <a:rPr lang="en-GB" dirty="0"/>
              <a:t> </a:t>
            </a:r>
          </a:p>
          <a:p>
            <a:pPr fontAlgn="t"/>
            <a:endParaRPr lang="en-GB" b="1" dirty="0"/>
          </a:p>
          <a:p>
            <a:pPr fontAlgn="t"/>
            <a:r>
              <a:rPr lang="en-GB" b="1" dirty="0"/>
              <a:t>Thank you."</a:t>
            </a:r>
          </a:p>
          <a:p>
            <a:pPr fontAlgn="t"/>
            <a:r>
              <a:rPr lang="en-GB" dirty="0"/>
              <a:t> </a:t>
            </a:r>
            <a:endParaRPr lang="en-US" dirty="0"/>
          </a:p>
          <a:p>
            <a:pPr rtl="0" fontAlgn="base"/>
            <a:r>
              <a:rPr lang="en-US" dirty="0"/>
              <a:t>____</a:t>
            </a:r>
          </a:p>
          <a:p>
            <a:pPr rtl="0" fontAlgn="base"/>
            <a:endParaRPr lang="en-US" dirty="0"/>
          </a:p>
          <a:p>
            <a:pPr rtl="0" fontAlgn="base"/>
            <a:r>
              <a:rPr lang="en-US" i="1" dirty="0"/>
              <a:t>Headline:</a:t>
            </a:r>
            <a:r>
              <a:rPr lang="en-GB" i="1" dirty="0"/>
              <a:t> </a:t>
            </a:r>
            <a:br>
              <a:rPr lang="en-GB" i="1" dirty="0"/>
            </a:br>
            <a:r>
              <a:rPr lang="en-US" i="1" dirty="0"/>
              <a:t>MSAs are more than delivery vehicles.</a:t>
            </a:r>
            <a:r>
              <a:rPr lang="en-GB" i="1" dirty="0"/>
              <a:t> They and the institutions they lead must be an organising force of their regional system.</a:t>
            </a:r>
          </a:p>
          <a:p>
            <a:pPr rtl="0" fontAlgn="base"/>
            <a:endParaRPr lang="en-US" i="1" dirty="0"/>
          </a:p>
          <a:p>
            <a:pPr rtl="0" fontAlgn="base"/>
            <a:r>
              <a:rPr lang="en-US" i="1" dirty="0"/>
              <a:t>Speaking points:</a:t>
            </a:r>
            <a:r>
              <a:rPr lang="en-GB" i="1" dirty="0"/>
              <a:t> </a:t>
            </a:r>
          </a:p>
          <a:p>
            <a:pPr rtl="0" fontAlgn="base"/>
            <a:r>
              <a:rPr lang="en-US" i="1" dirty="0"/>
              <a:t>• We are through a shift that sees MSAs as funding bodies, </a:t>
            </a:r>
            <a:r>
              <a:rPr lang="en-GB" i="1" dirty="0"/>
              <a:t>to strategic system leaders. They convene partners.</a:t>
            </a:r>
            <a:br>
              <a:rPr lang="en-GB" i="1" dirty="0"/>
            </a:br>
            <a:r>
              <a:rPr lang="en-US" i="1" dirty="0"/>
              <a:t>• It provides democratic legitimacy.</a:t>
            </a:r>
            <a:r>
              <a:rPr lang="en-GB" i="1" dirty="0"/>
              <a:t> </a:t>
            </a:r>
            <a:br>
              <a:rPr lang="en-GB" i="1" dirty="0"/>
            </a:br>
            <a:r>
              <a:rPr lang="en-US" i="1" dirty="0"/>
              <a:t>• It represents regional interests nationally.</a:t>
            </a:r>
            <a:r>
              <a:rPr lang="en-GB" i="1" dirty="0"/>
              <a:t> </a:t>
            </a:r>
            <a:br>
              <a:rPr lang="en-GB" i="1" dirty="0"/>
            </a:br>
            <a:r>
              <a:rPr lang="en-US" i="1" dirty="0"/>
              <a:t>• It helps create alignment across public, private and civic sectors.</a:t>
            </a:r>
            <a:r>
              <a:rPr lang="en-GB" i="1" dirty="0"/>
              <a:t> </a:t>
            </a:r>
          </a:p>
        </p:txBody>
      </p:sp>
      <p:sp>
        <p:nvSpPr>
          <p:cNvPr id="4" name="Slide Number Placeholder 3">
            <a:extLst>
              <a:ext uri="{FF2B5EF4-FFF2-40B4-BE49-F238E27FC236}">
                <a16:creationId xmlns:a16="http://schemas.microsoft.com/office/drawing/2014/main" id="{1501735F-19FB-FCDD-03EC-33EE1215894C}"/>
              </a:ext>
            </a:extLst>
          </p:cNvPr>
          <p:cNvSpPr>
            <a:spLocks noGrp="1"/>
          </p:cNvSpPr>
          <p:nvPr>
            <p:ph type="sldNum" sz="quarter" idx="5"/>
          </p:nvPr>
        </p:nvSpPr>
        <p:spPr>
          <a:xfrm>
            <a:off x="3765552" y="9286878"/>
            <a:ext cx="2879725" cy="490539"/>
          </a:xfrm>
          <a:prstGeom prst="rect">
            <a:avLst/>
          </a:prstGeom>
        </p:spPr>
        <p:txBody>
          <a:bodyPr lIns="91428" tIns="45714" rIns="91428" bIns="45714"/>
          <a:lstStyle/>
          <a:p>
            <a:fld id="{227698A1-6966-4C8B-9965-F48C7AA46F64}" type="slidenum">
              <a:rPr lang="en-GB" smtClean="0"/>
              <a:t>10</a:t>
            </a:fld>
            <a:endParaRPr lang="en-GB"/>
          </a:p>
        </p:txBody>
      </p:sp>
    </p:spTree>
    <p:extLst>
      <p:ext uri="{BB962C8B-B14F-4D97-AF65-F5344CB8AC3E}">
        <p14:creationId xmlns:p14="http://schemas.microsoft.com/office/powerpoint/2010/main" val="1953569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7350" y="246063"/>
            <a:ext cx="5867400" cy="3302000"/>
          </a:xfrm>
          <a:prstGeom prst="rect">
            <a:avLst/>
          </a:prstGeom>
        </p:spPr>
      </p:sp>
      <p:sp>
        <p:nvSpPr>
          <p:cNvPr id="3" name="Notes Placeholder 2"/>
          <p:cNvSpPr>
            <a:spLocks noGrp="1"/>
          </p:cNvSpPr>
          <p:nvPr>
            <p:ph type="body" idx="1"/>
          </p:nvPr>
        </p:nvSpPr>
        <p:spPr/>
        <p:txBody>
          <a:bodyPr lIns="91428" tIns="45714" rIns="91428" bIns="45714"/>
          <a:lstStyle/>
          <a:p>
            <a:pPr fontAlgn="t"/>
            <a:r>
              <a:rPr lang="en-GB" dirty="0"/>
              <a:t>For those who don’t know EMCCA is the Mayoral Strategic Authority covering the region just south of here – in Derby, Derbyshire, Nottingham and Nottinghamshire.</a:t>
            </a:r>
          </a:p>
          <a:p>
            <a:pPr fontAlgn="t"/>
            <a:endParaRPr lang="en-GB" dirty="0"/>
          </a:p>
          <a:p>
            <a:pPr fontAlgn="t"/>
            <a:r>
              <a:rPr lang="en-GB" dirty="0"/>
              <a:t>Established in 2024, the challenge for our region was greater than producing a compelling growth strategy.  </a:t>
            </a:r>
          </a:p>
          <a:p>
            <a:pPr fontAlgn="t"/>
            <a:endParaRPr lang="en-GB" dirty="0"/>
          </a:p>
          <a:p>
            <a:pPr fontAlgn="t"/>
            <a:r>
              <a:rPr lang="en-GB" dirty="0"/>
              <a:t>We were starting from a position where there was no substantial predecessor regional institution, so at the same time as developing </a:t>
            </a:r>
          </a:p>
          <a:p>
            <a:pPr fontAlgn="t"/>
            <a:r>
              <a:rPr lang="en-GB" dirty="0"/>
              <a:t>a strategy we were also building regional strategic capacity for the first time.</a:t>
            </a:r>
          </a:p>
          <a:p>
            <a:pPr fontAlgn="t"/>
            <a:endParaRPr lang="en-GB" dirty="0"/>
          </a:p>
          <a:p>
            <a:pPr defTabSz="914276" fontAlgn="t">
              <a:defRPr/>
            </a:pPr>
            <a:r>
              <a:rPr lang="en-GB" dirty="0"/>
              <a:t>We soon also discovered there was no settled regional economic narrative. Different places brought different priorities, perspectives and ambitions.</a:t>
            </a:r>
          </a:p>
          <a:p>
            <a:pPr fontAlgn="t"/>
            <a:endParaRPr lang="en-GB" dirty="0"/>
          </a:p>
          <a:p>
            <a:pPr defTabSz="914276" fontAlgn="t">
              <a:defRPr/>
            </a:pPr>
            <a:r>
              <a:rPr lang="en-GB" dirty="0"/>
              <a:t>The challenge therefore was not simply to write a strategy, but to create the conditions for collective regional action. To bring institutions and people together </a:t>
            </a:r>
          </a:p>
          <a:p>
            <a:pPr defTabSz="914276" fontAlgn="t">
              <a:defRPr/>
            </a:pPr>
            <a:r>
              <a:rPr lang="en-GB" dirty="0"/>
              <a:t>so that a shared visions, and plans (for growth), to emerge.</a:t>
            </a:r>
          </a:p>
        </p:txBody>
      </p:sp>
      <p:sp>
        <p:nvSpPr>
          <p:cNvPr id="4" name="Slide Number Placeholder 3"/>
          <p:cNvSpPr>
            <a:spLocks noGrp="1"/>
          </p:cNvSpPr>
          <p:nvPr>
            <p:ph type="sldNum" sz="quarter" idx="5"/>
          </p:nvPr>
        </p:nvSpPr>
        <p:spPr>
          <a:xfrm>
            <a:off x="3765552" y="9286878"/>
            <a:ext cx="2879725" cy="490539"/>
          </a:xfrm>
          <a:prstGeom prst="rect">
            <a:avLst/>
          </a:prstGeom>
        </p:spPr>
        <p:txBody>
          <a:bodyPr lIns="91428" tIns="45714" rIns="91428" bIns="45714"/>
          <a:lstStyle/>
          <a:p>
            <a:fld id="{227698A1-6966-4C8B-9965-F48C7AA46F64}" type="slidenum">
              <a:rPr lang="en-GB" smtClean="0"/>
              <a:t>2</a:t>
            </a:fld>
            <a:endParaRPr lang="en-GB"/>
          </a:p>
        </p:txBody>
      </p:sp>
    </p:spTree>
    <p:extLst>
      <p:ext uri="{BB962C8B-B14F-4D97-AF65-F5344CB8AC3E}">
        <p14:creationId xmlns:p14="http://schemas.microsoft.com/office/powerpoint/2010/main" val="27540519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57AAA3-E242-0AE8-0701-B37AE300B2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CC676-66E7-8A65-8DD8-86E253AF42D0}"/>
              </a:ext>
            </a:extLst>
          </p:cNvPr>
          <p:cNvSpPr>
            <a:spLocks noGrp="1" noRot="1" noChangeAspect="1"/>
          </p:cNvSpPr>
          <p:nvPr>
            <p:ph type="sldImg"/>
          </p:nvPr>
        </p:nvSpPr>
        <p:spPr>
          <a:xfrm>
            <a:off x="390525" y="247650"/>
            <a:ext cx="5867400" cy="3300413"/>
          </a:xfrm>
          <a:prstGeom prst="rect">
            <a:avLst/>
          </a:prstGeom>
        </p:spPr>
      </p:sp>
      <p:sp>
        <p:nvSpPr>
          <p:cNvPr id="3" name="Notes Placeholder 2">
            <a:extLst>
              <a:ext uri="{FF2B5EF4-FFF2-40B4-BE49-F238E27FC236}">
                <a16:creationId xmlns:a16="http://schemas.microsoft.com/office/drawing/2014/main" id="{FD450722-C6CE-C6DC-3EB3-D92D995E0E78}"/>
              </a:ext>
            </a:extLst>
          </p:cNvPr>
          <p:cNvSpPr>
            <a:spLocks noGrp="1"/>
          </p:cNvSpPr>
          <p:nvPr>
            <p:ph type="body" idx="1"/>
          </p:nvPr>
        </p:nvSpPr>
        <p:spPr/>
        <p:txBody>
          <a:bodyPr lIns="91428" tIns="45714" rIns="91428" bIns="45714"/>
          <a:lstStyle/>
          <a:p>
            <a:pPr eaLnBrk="0" fontAlgn="base" hangingPunct="0">
              <a:spcAft>
                <a:spcPct val="0"/>
              </a:spcAft>
            </a:pPr>
            <a:r>
              <a:rPr lang="en-GB" altLang="en-US">
                <a:solidFill>
                  <a:schemeClr val="tx1">
                    <a:lumMod val="95000"/>
                    <a:lumOff val="5000"/>
                  </a:schemeClr>
                </a:solidFill>
                <a:latin typeface="Aptos" panose="020B0004020202020204"/>
              </a:rPr>
              <a:t>So, we needed a strategy. What emerged?</a:t>
            </a:r>
          </a:p>
          <a:p>
            <a:pPr eaLnBrk="0" fontAlgn="base" hangingPunct="0">
              <a:spcAft>
                <a:spcPct val="0"/>
              </a:spcAft>
            </a:pPr>
            <a:endParaRPr lang="en-GB" altLang="en-US">
              <a:solidFill>
                <a:schemeClr val="tx1">
                  <a:lumMod val="95000"/>
                  <a:lumOff val="5000"/>
                </a:schemeClr>
              </a:solidFill>
              <a:latin typeface="Aptos" panose="020B0004020202020204"/>
            </a:endParaRPr>
          </a:p>
          <a:p>
            <a:pPr defTabSz="914276" fontAlgn="t">
              <a:defRPr/>
            </a:pPr>
            <a:r>
              <a:rPr lang="en-GB"/>
              <a:t>The result of this work was a shared framework for inclusive growth. </a:t>
            </a:r>
            <a:r>
              <a:rPr lang="en-GB" altLang="en-US">
                <a:solidFill>
                  <a:schemeClr val="tx1">
                    <a:lumMod val="95000"/>
                    <a:lumOff val="5000"/>
                  </a:schemeClr>
                </a:solidFill>
                <a:latin typeface="Aptos" panose="020B0004020202020204"/>
              </a:rPr>
              <a:t>Six long-term missions around a central vision of the region by 2040.</a:t>
            </a:r>
          </a:p>
          <a:p>
            <a:pPr fontAlgn="t"/>
            <a:endParaRPr lang="en-GB"/>
          </a:p>
          <a:p>
            <a:pPr fontAlgn="t"/>
            <a:r>
              <a:rPr lang="en-GB"/>
              <a:t>The important thing was that the region had, for the first time, a common story about its future.</a:t>
            </a:r>
          </a:p>
          <a:p>
            <a:pPr fontAlgn="t"/>
            <a:endParaRPr lang="en-GB"/>
          </a:p>
          <a:p>
            <a:pPr fontAlgn="t"/>
            <a:r>
              <a:rPr lang="en-GB"/>
              <a:t>In the plan we aligned around the enablers of growth, the sectors where we could have the greatest impact, and a place-based model of delivery. In short, we had moved from a collection of priorities to a shared theory of change that then informed the policy and investment decisions we want to make.</a:t>
            </a:r>
          </a:p>
          <a:p>
            <a:pPr eaLnBrk="0" fontAlgn="base" hangingPunct="0">
              <a:spcAft>
                <a:spcPct val="0"/>
              </a:spcAft>
            </a:pPr>
            <a:endParaRPr lang="en-GB" altLang="en-US">
              <a:solidFill>
                <a:schemeClr val="tx1">
                  <a:lumMod val="95000"/>
                  <a:lumOff val="5000"/>
                </a:schemeClr>
              </a:solidFill>
              <a:latin typeface="Aptos" panose="020B0004020202020204"/>
            </a:endParaRPr>
          </a:p>
          <a:p>
            <a:pPr eaLnBrk="0" fontAlgn="base" hangingPunct="0">
              <a:spcAft>
                <a:spcPct val="0"/>
              </a:spcAft>
            </a:pPr>
            <a:r>
              <a:rPr lang="en-GB" altLang="en-US">
                <a:solidFill>
                  <a:schemeClr val="tx1">
                    <a:lumMod val="95000"/>
                    <a:lumOff val="5000"/>
                  </a:schemeClr>
                </a:solidFill>
                <a:latin typeface="Aptos" panose="020B0004020202020204"/>
              </a:rPr>
              <a:t>____</a:t>
            </a:r>
          </a:p>
          <a:p>
            <a:pPr eaLnBrk="0" fontAlgn="base" hangingPunct="0">
              <a:spcAft>
                <a:spcPct val="0"/>
              </a:spcAft>
            </a:pPr>
            <a:endParaRPr lang="en-GB" altLang="en-US">
              <a:solidFill>
                <a:schemeClr val="tx1">
                  <a:lumMod val="95000"/>
                  <a:lumOff val="5000"/>
                </a:schemeClr>
              </a:solidFill>
              <a:latin typeface="Aptos" panose="020B0004020202020204"/>
            </a:endParaRPr>
          </a:p>
          <a:p>
            <a:pPr eaLnBrk="0" fontAlgn="base" hangingPunct="0">
              <a:spcAft>
                <a:spcPct val="0"/>
              </a:spcAft>
            </a:pPr>
            <a:r>
              <a:rPr lang="en-GB" altLang="en-US" i="1">
                <a:solidFill>
                  <a:schemeClr val="tx1">
                    <a:lumMod val="95000"/>
                    <a:lumOff val="5000"/>
                  </a:schemeClr>
                </a:solidFill>
                <a:latin typeface="Aptos" panose="020B0004020202020204"/>
              </a:rPr>
              <a:t>Theory of change:</a:t>
            </a:r>
          </a:p>
          <a:p>
            <a:pPr marL="285712" indent="-285712" eaLnBrk="0" fontAlgn="base" hangingPunct="0">
              <a:spcAft>
                <a:spcPct val="0"/>
              </a:spcAft>
              <a:buFont typeface="Arial" panose="020B0604020202020204" pitchFamily="34" charset="0"/>
              <a:buChar char="•"/>
            </a:pPr>
            <a:r>
              <a:rPr lang="en-GB" altLang="en-US" i="1">
                <a:solidFill>
                  <a:schemeClr val="tx1">
                    <a:lumMod val="95000"/>
                    <a:lumOff val="5000"/>
                  </a:schemeClr>
                </a:solidFill>
                <a:latin typeface="Aptos" panose="020B0004020202020204"/>
              </a:rPr>
              <a:t>Invest in six enablers of inclusive growth.</a:t>
            </a:r>
          </a:p>
          <a:p>
            <a:pPr marL="285712" indent="-285712" eaLnBrk="0" fontAlgn="base" hangingPunct="0">
              <a:spcAft>
                <a:spcPct val="0"/>
              </a:spcAft>
              <a:buFont typeface="Arial" panose="020B0604020202020204" pitchFamily="34" charset="0"/>
              <a:buChar char="•"/>
            </a:pPr>
            <a:r>
              <a:rPr lang="en-GB" altLang="en-US" i="1">
                <a:solidFill>
                  <a:schemeClr val="tx1">
                    <a:lumMod val="95000"/>
                    <a:lumOff val="5000"/>
                  </a:schemeClr>
                </a:solidFill>
                <a:latin typeface="Aptos" panose="020B0004020202020204"/>
              </a:rPr>
              <a:t>Concentrate effort on high-impact sectors to drive productivity and wages.</a:t>
            </a:r>
          </a:p>
          <a:p>
            <a:pPr marL="285712" indent="-285712" eaLnBrk="0" fontAlgn="base" hangingPunct="0">
              <a:spcAft>
                <a:spcPct val="0"/>
              </a:spcAft>
              <a:buFont typeface="Arial" panose="020B0604020202020204" pitchFamily="34" charset="0"/>
              <a:buChar char="•"/>
            </a:pPr>
            <a:r>
              <a:rPr lang="en-GB" altLang="en-US" i="1">
                <a:solidFill>
                  <a:schemeClr val="tx1">
                    <a:lumMod val="95000"/>
                    <a:lumOff val="5000"/>
                  </a:schemeClr>
                </a:solidFill>
                <a:latin typeface="Aptos" panose="020B0004020202020204"/>
              </a:rPr>
              <a:t>Organise delivery through place-based Growth Strategy Areas.</a:t>
            </a:r>
          </a:p>
          <a:p>
            <a:pPr marL="285712" indent="-285712" eaLnBrk="0" fontAlgn="base" hangingPunct="0">
              <a:spcAft>
                <a:spcPct val="0"/>
              </a:spcAft>
              <a:buFont typeface="Arial" panose="020B0604020202020204" pitchFamily="34" charset="0"/>
              <a:buChar char="•"/>
            </a:pPr>
            <a:r>
              <a:rPr lang="en-GB" altLang="en-US" i="1">
                <a:solidFill>
                  <a:schemeClr val="tx1">
                    <a:lumMod val="95000"/>
                    <a:lumOff val="5000"/>
                  </a:schemeClr>
                </a:solidFill>
                <a:latin typeface="Aptos" panose="020B0004020202020204"/>
              </a:rPr>
              <a:t>Apply the Opportunity Escalator to skills and employment systems</a:t>
            </a:r>
          </a:p>
          <a:p>
            <a:pPr marL="285712" indent="-285712" eaLnBrk="0" fontAlgn="base" hangingPunct="0">
              <a:spcAft>
                <a:spcPct val="0"/>
              </a:spcAft>
              <a:buFont typeface="Arial" panose="020B0604020202020204" pitchFamily="34" charset="0"/>
              <a:buChar char="•"/>
            </a:pPr>
            <a:endParaRPr lang="en-GB" altLang="en-US" i="1">
              <a:solidFill>
                <a:schemeClr val="tx1">
                  <a:lumMod val="95000"/>
                  <a:lumOff val="5000"/>
                </a:schemeClr>
              </a:solidFill>
              <a:latin typeface="Aptos" panose="020B0004020202020204"/>
            </a:endParaRPr>
          </a:p>
          <a:p>
            <a:pPr fontAlgn="base"/>
            <a:r>
              <a:rPr lang="en-GB" i="1"/>
              <a:t>Background steps:</a:t>
            </a:r>
          </a:p>
          <a:p>
            <a:pPr marL="171427" indent="-171427" fontAlgn="base">
              <a:buFont typeface="Arial" panose="020B0604020202020204" pitchFamily="34" charset="0"/>
              <a:buChar char="•"/>
            </a:pPr>
            <a:r>
              <a:rPr lang="en-GB" i="1">
                <a:solidFill>
                  <a:schemeClr val="tx1">
                    <a:lumMod val="95000"/>
                    <a:lumOff val="5000"/>
                  </a:schemeClr>
                </a:solidFill>
              </a:rPr>
              <a:t>Inclusive Growth Commission</a:t>
            </a:r>
          </a:p>
          <a:p>
            <a:pPr marL="171427" indent="-171427" fontAlgn="base">
              <a:buFont typeface="Arial" panose="020B0604020202020204" pitchFamily="34" charset="0"/>
              <a:buChar char="•"/>
            </a:pPr>
            <a:r>
              <a:rPr lang="en-GB" i="1">
                <a:solidFill>
                  <a:schemeClr val="tx1">
                    <a:lumMod val="95000"/>
                    <a:lumOff val="5000"/>
                  </a:schemeClr>
                </a:solidFill>
              </a:rPr>
              <a:t>Inclusive Growth Strategy</a:t>
            </a:r>
          </a:p>
          <a:p>
            <a:pPr marL="171427" indent="-171427" fontAlgn="base">
              <a:buFont typeface="Arial" panose="020B0604020202020204" pitchFamily="34" charset="0"/>
              <a:buChar char="•"/>
            </a:pPr>
            <a:r>
              <a:rPr lang="en-GB" i="1">
                <a:solidFill>
                  <a:schemeClr val="tx1">
                    <a:lumMod val="95000"/>
                    <a:lumOff val="5000"/>
                  </a:schemeClr>
                </a:solidFill>
              </a:rPr>
              <a:t>East Midlands Growth Plan</a:t>
            </a:r>
          </a:p>
          <a:p>
            <a:pPr marL="171427" indent="-171427" fontAlgn="base">
              <a:buFont typeface="Arial" panose="020B0604020202020204" pitchFamily="34" charset="0"/>
              <a:buChar char="•"/>
            </a:pPr>
            <a:r>
              <a:rPr lang="en-GB" i="1">
                <a:solidFill>
                  <a:schemeClr val="tx1">
                    <a:lumMod val="95000"/>
                    <a:lumOff val="5000"/>
                  </a:schemeClr>
                </a:solidFill>
              </a:rPr>
              <a:t>East Midlands Outcomes Framework</a:t>
            </a:r>
          </a:p>
          <a:p>
            <a:pPr rtl="0" fontAlgn="base"/>
            <a:endParaRPr lang="en-GB"/>
          </a:p>
          <a:p>
            <a:pPr rtl="0" fontAlgn="base"/>
            <a:endParaRPr lang="en-GB"/>
          </a:p>
          <a:p>
            <a:endParaRPr lang="en-GB"/>
          </a:p>
        </p:txBody>
      </p:sp>
      <p:sp>
        <p:nvSpPr>
          <p:cNvPr id="4" name="Slide Number Placeholder 3">
            <a:extLst>
              <a:ext uri="{FF2B5EF4-FFF2-40B4-BE49-F238E27FC236}">
                <a16:creationId xmlns:a16="http://schemas.microsoft.com/office/drawing/2014/main" id="{8717EEAB-C6A2-CF21-BF07-FF0E3C6B8A69}"/>
              </a:ext>
            </a:extLst>
          </p:cNvPr>
          <p:cNvSpPr>
            <a:spLocks noGrp="1"/>
          </p:cNvSpPr>
          <p:nvPr>
            <p:ph type="sldNum" sz="quarter" idx="5"/>
          </p:nvPr>
        </p:nvSpPr>
        <p:spPr>
          <a:xfrm>
            <a:off x="3765552" y="9286878"/>
            <a:ext cx="2879725" cy="490539"/>
          </a:xfrm>
          <a:prstGeom prst="rect">
            <a:avLst/>
          </a:prstGeom>
        </p:spPr>
        <p:txBody>
          <a:bodyPr lIns="91428" tIns="45714" rIns="91428" bIns="45714"/>
          <a:lstStyle/>
          <a:p>
            <a:fld id="{227698A1-6966-4C8B-9965-F48C7AA46F64}" type="slidenum">
              <a:rPr lang="en-GB" smtClean="0"/>
              <a:t>3</a:t>
            </a:fld>
            <a:endParaRPr lang="en-GB"/>
          </a:p>
        </p:txBody>
      </p:sp>
    </p:spTree>
    <p:extLst>
      <p:ext uri="{BB962C8B-B14F-4D97-AF65-F5344CB8AC3E}">
        <p14:creationId xmlns:p14="http://schemas.microsoft.com/office/powerpoint/2010/main" val="3812775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A54713-04A0-EE9D-F829-3B54F0E478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C9F50E-8FFF-B345-3136-B3923648000D}"/>
              </a:ext>
            </a:extLst>
          </p:cNvPr>
          <p:cNvSpPr>
            <a:spLocks noGrp="1" noRot="1" noChangeAspect="1"/>
          </p:cNvSpPr>
          <p:nvPr>
            <p:ph type="sldImg"/>
          </p:nvPr>
        </p:nvSpPr>
        <p:spPr>
          <a:xfrm>
            <a:off x="390525" y="247650"/>
            <a:ext cx="5867400" cy="3300413"/>
          </a:xfrm>
          <a:prstGeom prst="rect">
            <a:avLst/>
          </a:prstGeom>
        </p:spPr>
      </p:sp>
      <p:sp>
        <p:nvSpPr>
          <p:cNvPr id="3" name="Notes Placeholder 2">
            <a:extLst>
              <a:ext uri="{FF2B5EF4-FFF2-40B4-BE49-F238E27FC236}">
                <a16:creationId xmlns:a16="http://schemas.microsoft.com/office/drawing/2014/main" id="{150EC257-CA4C-212B-9D18-C801131C21D8}"/>
              </a:ext>
            </a:extLst>
          </p:cNvPr>
          <p:cNvSpPr>
            <a:spLocks noGrp="1"/>
          </p:cNvSpPr>
          <p:nvPr>
            <p:ph type="body" idx="1"/>
          </p:nvPr>
        </p:nvSpPr>
        <p:spPr/>
        <p:txBody>
          <a:bodyPr lIns="91428" tIns="45714" rIns="91428" bIns="45714"/>
          <a:lstStyle/>
          <a:p>
            <a:pPr defTabSz="914276" fontAlgn="base">
              <a:defRPr/>
            </a:pPr>
            <a:r>
              <a:rPr lang="en-GB" b="1" dirty="0"/>
              <a:t>Now, colleagues, I want to shift from sharing the story of the work, to some of our reflections from doing so. I have 7, I will zip through.</a:t>
            </a:r>
          </a:p>
          <a:p>
            <a:pPr defTabSz="914276" fontAlgn="base">
              <a:defRPr/>
            </a:pPr>
            <a:endParaRPr lang="en-GB" dirty="0"/>
          </a:p>
          <a:p>
            <a:pPr defTabSz="914276" fontAlgn="base">
              <a:defRPr/>
            </a:pPr>
            <a:r>
              <a:rPr lang="en-GB" dirty="0"/>
              <a:t>The first is this. And most important. </a:t>
            </a:r>
          </a:p>
          <a:p>
            <a:pPr defTabSz="914276" fontAlgn="base">
              <a:defRPr/>
            </a:pPr>
            <a:endParaRPr lang="en-GB" dirty="0"/>
          </a:p>
          <a:p>
            <a:pPr defTabSz="914276" fontAlgn="base">
              <a:defRPr/>
            </a:pPr>
            <a:r>
              <a:rPr lang="en-GB" dirty="0"/>
              <a:t>It’s that strategy development should be treated, not as document production alone, but as coalition-building.</a:t>
            </a:r>
          </a:p>
          <a:p>
            <a:pPr defTabSz="914276" fontAlgn="base">
              <a:defRPr/>
            </a:pPr>
            <a:endParaRPr lang="en-GB" dirty="0"/>
          </a:p>
          <a:p>
            <a:pPr defTabSz="914276" fontAlgn="base">
              <a:defRPr/>
            </a:pPr>
            <a:r>
              <a:rPr lang="en-GB" dirty="0"/>
              <a:t>We didn’t want the classic glossy print that gathers dust on the shelf. But we also didn’t want a plan that didn’t have serious deliberation with partners, or making proper choices.</a:t>
            </a:r>
          </a:p>
          <a:p>
            <a:pPr defTabSz="914276" fontAlgn="base">
              <a:defRPr/>
            </a:pPr>
            <a:endParaRPr lang="en-GB" dirty="0"/>
          </a:p>
          <a:p>
            <a:pPr defTabSz="914276" fontAlgn="base">
              <a:defRPr/>
            </a:pPr>
            <a:r>
              <a:rPr lang="en-GB" dirty="0"/>
              <a:t>Creating this this became a vehicle for bringing people together around a shared vision, building relationships and trust, and creating consensus around shared priorities and action.</a:t>
            </a:r>
          </a:p>
          <a:p>
            <a:pPr defTabSz="914276" fontAlgn="base">
              <a:defRPr/>
            </a:pPr>
            <a:endParaRPr lang="en-US" dirty="0"/>
          </a:p>
          <a:p>
            <a:pPr defTabSz="914276" fontAlgn="base">
              <a:defRPr/>
            </a:pPr>
            <a:r>
              <a:rPr lang="en-GB" dirty="0"/>
              <a:t>The strategy document mattered. But it was only one output. </a:t>
            </a:r>
          </a:p>
          <a:p>
            <a:pPr defTabSz="914276" fontAlgn="base">
              <a:defRPr/>
            </a:pPr>
            <a:endParaRPr lang="en-GB" dirty="0"/>
          </a:p>
          <a:p>
            <a:pPr defTabSz="914276" fontAlgn="base">
              <a:defRPr/>
            </a:pPr>
            <a:r>
              <a:rPr lang="en-GB" dirty="0"/>
              <a:t>Looking back, the more important outcome was those strengthened institutional and human relationships that emerged around it – and which it has been a core part of work not only to maintain, but to </a:t>
            </a:r>
            <a:r>
              <a:rPr lang="en-GB" dirty="0" err="1"/>
              <a:t>strenghten</a:t>
            </a:r>
            <a:r>
              <a:rPr lang="en-GB" dirty="0"/>
              <a:t>.</a:t>
            </a:r>
            <a:endParaRPr lang="en-US" dirty="0"/>
          </a:p>
        </p:txBody>
      </p:sp>
      <p:sp>
        <p:nvSpPr>
          <p:cNvPr id="4" name="Slide Number Placeholder 3">
            <a:extLst>
              <a:ext uri="{FF2B5EF4-FFF2-40B4-BE49-F238E27FC236}">
                <a16:creationId xmlns:a16="http://schemas.microsoft.com/office/drawing/2014/main" id="{F745E031-D0EF-CA96-80F0-48A04FF377A8}"/>
              </a:ext>
            </a:extLst>
          </p:cNvPr>
          <p:cNvSpPr>
            <a:spLocks noGrp="1"/>
          </p:cNvSpPr>
          <p:nvPr>
            <p:ph type="sldNum" sz="quarter" idx="5"/>
          </p:nvPr>
        </p:nvSpPr>
        <p:spPr>
          <a:xfrm>
            <a:off x="3765552" y="9286878"/>
            <a:ext cx="2879725" cy="490539"/>
          </a:xfrm>
          <a:prstGeom prst="rect">
            <a:avLst/>
          </a:prstGeom>
        </p:spPr>
        <p:txBody>
          <a:bodyPr lIns="91428" tIns="45714" rIns="91428" bIns="45714"/>
          <a:lstStyle/>
          <a:p>
            <a:fld id="{227698A1-6966-4C8B-9965-F48C7AA46F64}" type="slidenum">
              <a:rPr lang="en-GB" smtClean="0"/>
              <a:t>4</a:t>
            </a:fld>
            <a:endParaRPr lang="en-GB"/>
          </a:p>
        </p:txBody>
      </p:sp>
    </p:spTree>
    <p:extLst>
      <p:ext uri="{BB962C8B-B14F-4D97-AF65-F5344CB8AC3E}">
        <p14:creationId xmlns:p14="http://schemas.microsoft.com/office/powerpoint/2010/main" val="29012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6FD7CA-20A3-1705-64B2-4A915F2EF8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7BDF77-D4E4-C103-712D-8151C13BECFC}"/>
              </a:ext>
            </a:extLst>
          </p:cNvPr>
          <p:cNvSpPr>
            <a:spLocks noGrp="1" noRot="1" noChangeAspect="1"/>
          </p:cNvSpPr>
          <p:nvPr>
            <p:ph type="sldImg"/>
          </p:nvPr>
        </p:nvSpPr>
        <p:spPr>
          <a:xfrm>
            <a:off x="390525" y="247650"/>
            <a:ext cx="5867400" cy="3300413"/>
          </a:xfrm>
          <a:prstGeom prst="rect">
            <a:avLst/>
          </a:prstGeom>
        </p:spPr>
      </p:sp>
      <p:sp>
        <p:nvSpPr>
          <p:cNvPr id="3" name="Notes Placeholder 2">
            <a:extLst>
              <a:ext uri="{FF2B5EF4-FFF2-40B4-BE49-F238E27FC236}">
                <a16:creationId xmlns:a16="http://schemas.microsoft.com/office/drawing/2014/main" id="{B1F696E9-D633-2915-7C3D-3388F43E44EE}"/>
              </a:ext>
            </a:extLst>
          </p:cNvPr>
          <p:cNvSpPr>
            <a:spLocks noGrp="1"/>
          </p:cNvSpPr>
          <p:nvPr>
            <p:ph type="body" idx="1"/>
          </p:nvPr>
        </p:nvSpPr>
        <p:spPr/>
        <p:txBody>
          <a:bodyPr lIns="91428" tIns="45714" rIns="91428" bIns="45714"/>
          <a:lstStyle/>
          <a:p>
            <a:pPr fontAlgn="t"/>
            <a:r>
              <a:rPr lang="en-GB"/>
              <a:t>We spent a lot of time trying to answer a deceptively simple question: what is the East Midlands growth story?</a:t>
            </a:r>
          </a:p>
          <a:p>
            <a:pPr fontAlgn="t"/>
            <a:endParaRPr lang="en-GB"/>
          </a:p>
          <a:p>
            <a:pPr fontAlgn="t"/>
            <a:r>
              <a:rPr lang="en-GB"/>
              <a:t>We knew it needed to be grounded in our actual places (histories, ambitions, assets), reflect our multi-centre (polycentric) economy, and connected to a positive + forward looking vision of the future.</a:t>
            </a:r>
          </a:p>
          <a:p>
            <a:pPr fontAlgn="t"/>
            <a:endParaRPr lang="en-GB"/>
          </a:p>
          <a:p>
            <a:pPr fontAlgn="t"/>
            <a:r>
              <a:rPr lang="en-GB"/>
              <a:t>The value of the process wasn't getting everybody to agree on everything. It was creating enough agreement around growth sectors, enabling investments and places to allow the region to move forward together. </a:t>
            </a:r>
          </a:p>
          <a:p>
            <a:pPr fontAlgn="t"/>
            <a:endParaRPr lang="en-GB"/>
          </a:p>
          <a:p>
            <a:pPr fontAlgn="t"/>
            <a:r>
              <a:rPr lang="en-GB"/>
              <a:t>For me, that's one of the most important lessons from strategy-making: consensus is not everybody agreeing on everything, it is having enough agreement to move together. </a:t>
            </a:r>
          </a:p>
          <a:p>
            <a:pPr fontAlgn="t"/>
            <a:endParaRPr lang="en-GB"/>
          </a:p>
          <a:p>
            <a:pPr fontAlgn="t"/>
            <a:r>
              <a:rPr lang="en-GB"/>
              <a:t>____</a:t>
            </a:r>
          </a:p>
          <a:p>
            <a:pPr rtl="0" fontAlgn="base"/>
            <a:endParaRPr lang="en-US" i="1"/>
          </a:p>
          <a:p>
            <a:pPr rtl="0" fontAlgn="base"/>
            <a:r>
              <a:rPr lang="en-GB" i="1"/>
              <a:t>Visual shows links: (1) Growth Sectors &gt; (2) Enabling Investments &gt; (3) Places and Clusters</a:t>
            </a:r>
          </a:p>
          <a:p>
            <a:pPr rtl="0" fontAlgn="base"/>
            <a:endParaRPr lang="en-GB" i="1"/>
          </a:p>
          <a:p>
            <a:pPr rtl="0" fontAlgn="base"/>
            <a:r>
              <a:rPr lang="en-US" i="1"/>
              <a:t>Speaking points:</a:t>
            </a:r>
            <a:r>
              <a:rPr lang="en-GB" i="1"/>
              <a:t> </a:t>
            </a:r>
          </a:p>
          <a:p>
            <a:pPr rtl="0" fontAlgn="base"/>
            <a:r>
              <a:rPr lang="en-US" i="1"/>
              <a:t>• Early conversations revealed there was no simple answer to the question: what is the East Midlands economic story?</a:t>
            </a:r>
            <a:r>
              <a:rPr lang="en-GB" i="1"/>
              <a:t> </a:t>
            </a:r>
            <a:br>
              <a:rPr lang="en-GB" i="1"/>
            </a:br>
            <a:r>
              <a:rPr lang="en-US" i="1"/>
              <a:t>• The process helped align around a smaller number of strategic opportunities.</a:t>
            </a:r>
            <a:r>
              <a:rPr lang="en-GB" i="1"/>
              <a:t> </a:t>
            </a:r>
            <a:br>
              <a:rPr lang="en-GB" i="1"/>
            </a:br>
            <a:r>
              <a:rPr lang="en-US" i="1"/>
              <a:t>• Growth sectors became linked to enabling investments.</a:t>
            </a:r>
            <a:r>
              <a:rPr lang="en-GB" i="1"/>
              <a:t> </a:t>
            </a:r>
            <a:br>
              <a:rPr lang="en-GB" i="1"/>
            </a:br>
            <a:r>
              <a:rPr lang="en-US" i="1"/>
              <a:t>• Housing, skills, transport, innovation and net zero became delivery enablers.</a:t>
            </a:r>
            <a:r>
              <a:rPr lang="en-GB" i="1"/>
              <a:t> </a:t>
            </a:r>
            <a:br>
              <a:rPr lang="en-GB" i="1"/>
            </a:br>
            <a:r>
              <a:rPr lang="en-US" i="1"/>
              <a:t>• Increasing emphasis was put on spatial delivery through places and clusters, including examples such as the Trent Arc.</a:t>
            </a:r>
            <a:r>
              <a:rPr lang="en-GB" i="1"/>
              <a:t> </a:t>
            </a:r>
          </a:p>
        </p:txBody>
      </p:sp>
      <p:sp>
        <p:nvSpPr>
          <p:cNvPr id="4" name="Slide Number Placeholder 3">
            <a:extLst>
              <a:ext uri="{FF2B5EF4-FFF2-40B4-BE49-F238E27FC236}">
                <a16:creationId xmlns:a16="http://schemas.microsoft.com/office/drawing/2014/main" id="{56E3A8C8-FEBB-D851-DF49-BE137ED35762}"/>
              </a:ext>
            </a:extLst>
          </p:cNvPr>
          <p:cNvSpPr>
            <a:spLocks noGrp="1"/>
          </p:cNvSpPr>
          <p:nvPr>
            <p:ph type="sldNum" sz="quarter" idx="5"/>
          </p:nvPr>
        </p:nvSpPr>
        <p:spPr>
          <a:xfrm>
            <a:off x="3765552" y="9286878"/>
            <a:ext cx="2879725" cy="490539"/>
          </a:xfrm>
          <a:prstGeom prst="rect">
            <a:avLst/>
          </a:prstGeom>
        </p:spPr>
        <p:txBody>
          <a:bodyPr lIns="91428" tIns="45714" rIns="91428" bIns="45714"/>
          <a:lstStyle/>
          <a:p>
            <a:fld id="{227698A1-6966-4C8B-9965-F48C7AA46F64}" type="slidenum">
              <a:rPr lang="en-GB" smtClean="0"/>
              <a:t>5</a:t>
            </a:fld>
            <a:endParaRPr lang="en-GB"/>
          </a:p>
        </p:txBody>
      </p:sp>
    </p:spTree>
    <p:extLst>
      <p:ext uri="{BB962C8B-B14F-4D97-AF65-F5344CB8AC3E}">
        <p14:creationId xmlns:p14="http://schemas.microsoft.com/office/powerpoint/2010/main" val="996481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24D715-BEC0-79DC-AC84-4F147A7D2C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AB8D39-8C15-F19A-7444-90341CAA489E}"/>
              </a:ext>
            </a:extLst>
          </p:cNvPr>
          <p:cNvSpPr>
            <a:spLocks noGrp="1" noRot="1" noChangeAspect="1"/>
          </p:cNvSpPr>
          <p:nvPr>
            <p:ph type="sldImg"/>
          </p:nvPr>
        </p:nvSpPr>
        <p:spPr>
          <a:xfrm>
            <a:off x="390525" y="247650"/>
            <a:ext cx="5867400" cy="3300413"/>
          </a:xfrm>
          <a:prstGeom prst="rect">
            <a:avLst/>
          </a:prstGeom>
        </p:spPr>
      </p:sp>
      <p:sp>
        <p:nvSpPr>
          <p:cNvPr id="3" name="Notes Placeholder 2">
            <a:extLst>
              <a:ext uri="{FF2B5EF4-FFF2-40B4-BE49-F238E27FC236}">
                <a16:creationId xmlns:a16="http://schemas.microsoft.com/office/drawing/2014/main" id="{5C430247-D8D4-A69C-C065-8491B6047C44}"/>
              </a:ext>
            </a:extLst>
          </p:cNvPr>
          <p:cNvSpPr>
            <a:spLocks noGrp="1"/>
          </p:cNvSpPr>
          <p:nvPr>
            <p:ph type="body" idx="1"/>
          </p:nvPr>
        </p:nvSpPr>
        <p:spPr/>
        <p:txBody>
          <a:bodyPr lIns="91428" tIns="45714" rIns="91428" bIns="45714"/>
          <a:lstStyle/>
          <a:p>
            <a:r>
              <a:rPr lang="en-US">
                <a:highlight>
                  <a:srgbClr val="FFFFFF"/>
                </a:highlight>
              </a:rPr>
              <a:t>How then do we move forward together.</a:t>
            </a:r>
          </a:p>
          <a:p>
            <a:endParaRPr lang="en-US">
              <a:highlight>
                <a:srgbClr val="FFFFFF"/>
              </a:highlight>
            </a:endParaRPr>
          </a:p>
          <a:p>
            <a:r>
              <a:rPr lang="en-US">
                <a:highlight>
                  <a:srgbClr val="FFFFFF"/>
                </a:highlight>
              </a:rPr>
              <a:t>It has been so important in our region to establish an ethic, a way of working, through relationships. </a:t>
            </a:r>
          </a:p>
          <a:p>
            <a:endParaRPr lang="en-US">
              <a:highlight>
                <a:srgbClr val="FFFFFF"/>
              </a:highlight>
            </a:endParaRPr>
          </a:p>
          <a:p>
            <a:r>
              <a:rPr lang="en-US">
                <a:highlight>
                  <a:srgbClr val="FFFFFF"/>
                </a:highlight>
              </a:rPr>
              <a:t>A lot of what we were doing on this work, we were doing with partners for about the first time. Certainly in any real depth.</a:t>
            </a:r>
            <a:endParaRPr lang="en-GB">
              <a:highlight>
                <a:srgbClr val="C6C6C6"/>
              </a:highlight>
            </a:endParaRPr>
          </a:p>
          <a:p>
            <a:endParaRPr lang="en-US">
              <a:solidFill>
                <a:srgbClr val="000000"/>
              </a:solidFill>
              <a:highlight>
                <a:srgbClr val="FFFFFF"/>
              </a:highlight>
            </a:endParaRPr>
          </a:p>
          <a:p>
            <a:r>
              <a:rPr lang="en-US">
                <a:solidFill>
                  <a:srgbClr val="000000"/>
                </a:solidFill>
                <a:highlight>
                  <a:srgbClr val="FFFFFF"/>
                </a:highlight>
              </a:rPr>
              <a:t>This is the 3</a:t>
            </a:r>
            <a:r>
              <a:rPr lang="en-US" baseline="30000">
                <a:solidFill>
                  <a:srgbClr val="000000"/>
                </a:solidFill>
                <a:highlight>
                  <a:srgbClr val="FFFFFF"/>
                </a:highlight>
              </a:rPr>
              <a:t>rd</a:t>
            </a:r>
            <a:r>
              <a:rPr lang="en-US">
                <a:solidFill>
                  <a:srgbClr val="000000"/>
                </a:solidFill>
                <a:highlight>
                  <a:srgbClr val="FFFFFF"/>
                </a:highlight>
              </a:rPr>
              <a:t> reflection I would share, that strategy-making is a fundamentally collaborative and relational effort.</a:t>
            </a:r>
          </a:p>
          <a:p>
            <a:endParaRPr lang="en-US">
              <a:solidFill>
                <a:srgbClr val="000000"/>
              </a:solidFill>
              <a:highlight>
                <a:srgbClr val="FFFFFF"/>
              </a:highlight>
            </a:endParaRPr>
          </a:p>
          <a:p>
            <a:pPr fontAlgn="t"/>
            <a:r>
              <a:rPr lang="en-GB"/>
              <a:t>We (I) often talk about evidence, analysis and policy. All of those things matter. </a:t>
            </a:r>
          </a:p>
          <a:p>
            <a:pPr fontAlgn="t"/>
            <a:endParaRPr lang="en-GB"/>
          </a:p>
          <a:p>
            <a:pPr fontAlgn="t"/>
            <a:r>
              <a:rPr lang="en-GB"/>
              <a:t>But much of the real work involved building trust between institutions, creating shared understanding and developing confidence that we could act collectively as a region. </a:t>
            </a:r>
          </a:p>
          <a:p>
            <a:pPr fontAlgn="t"/>
            <a:endParaRPr lang="en-GB"/>
          </a:p>
          <a:p>
            <a:pPr fontAlgn="t"/>
            <a:r>
              <a:rPr lang="en-GB"/>
              <a:t>Looking back, the biggest outcome may not have been the strategy itself, but the strength of the relationships that emerged through the process.</a:t>
            </a:r>
          </a:p>
          <a:p>
            <a:pPr fontAlgn="t"/>
            <a:endParaRPr lang="en-GB"/>
          </a:p>
          <a:p>
            <a:pPr fontAlgn="t"/>
            <a:r>
              <a:rPr lang="en-GB"/>
              <a:t>Strategy-making, at its heart, is a social process.</a:t>
            </a:r>
          </a:p>
          <a:p>
            <a:endParaRPr lang="en-US">
              <a:solidFill>
                <a:srgbClr val="000000"/>
              </a:solidFill>
              <a:highlight>
                <a:srgbClr val="FFFFFF"/>
              </a:highlight>
            </a:endParaRPr>
          </a:p>
          <a:p>
            <a:r>
              <a:rPr lang="en-US">
                <a:highlight>
                  <a:srgbClr val="FFFFFF"/>
                </a:highlight>
              </a:rPr>
              <a:t>____</a:t>
            </a:r>
          </a:p>
          <a:p>
            <a:endParaRPr lang="en-US">
              <a:highlight>
                <a:srgbClr val="FFFFFF"/>
              </a:highlight>
            </a:endParaRPr>
          </a:p>
          <a:p>
            <a:r>
              <a:rPr lang="en-US">
                <a:highlight>
                  <a:srgbClr val="FFFFFF"/>
                </a:highlight>
              </a:rPr>
              <a:t>Speaking points:</a:t>
            </a:r>
            <a:endParaRPr lang="en-GB">
              <a:highlight>
                <a:srgbClr val="C6C6C6"/>
              </a:highlight>
            </a:endParaRPr>
          </a:p>
          <a:p>
            <a:r>
              <a:rPr lang="en-US">
                <a:highlight>
                  <a:srgbClr val="FFFFFF"/>
                </a:highlight>
              </a:rPr>
              <a:t>• The process built trust.</a:t>
            </a:r>
            <a:br>
              <a:rPr lang="en-US">
                <a:highlight>
                  <a:srgbClr val="FFFFFF"/>
                </a:highlight>
                <a:cs typeface="+mn-lt"/>
              </a:rPr>
            </a:br>
            <a:r>
              <a:rPr lang="en-US">
                <a:highlight>
                  <a:srgbClr val="FFFFFF"/>
                </a:highlight>
              </a:rPr>
              <a:t>• It established shared language.</a:t>
            </a:r>
            <a:br>
              <a:rPr lang="en-US">
                <a:highlight>
                  <a:srgbClr val="FFFFFF"/>
                </a:highlight>
                <a:cs typeface="+mn-lt"/>
              </a:rPr>
            </a:br>
            <a:r>
              <a:rPr lang="en-US">
                <a:highlight>
                  <a:srgbClr val="FFFFFF"/>
                </a:highlight>
              </a:rPr>
              <a:t>• It created mutual understanding.</a:t>
            </a:r>
            <a:br>
              <a:rPr lang="en-US">
                <a:highlight>
                  <a:srgbClr val="FFFFFF"/>
                </a:highlight>
                <a:cs typeface="+mn-lt"/>
              </a:rPr>
            </a:br>
            <a:r>
              <a:rPr lang="en-US">
                <a:highlight>
                  <a:srgbClr val="FFFFFF"/>
                </a:highlight>
              </a:rPr>
              <a:t>• It increased confidence and ambition.</a:t>
            </a:r>
            <a:br>
              <a:rPr lang="en-US">
                <a:highlight>
                  <a:srgbClr val="FFFFFF"/>
                </a:highlight>
                <a:cs typeface="+mn-lt"/>
              </a:rPr>
            </a:br>
            <a:r>
              <a:rPr lang="en-US">
                <a:highlight>
                  <a:srgbClr val="FFFFFF"/>
                </a:highlight>
              </a:rPr>
              <a:t>• The Inclusive Growth Commission helped create momentum.</a:t>
            </a:r>
            <a:br>
              <a:rPr lang="en-US">
                <a:highlight>
                  <a:srgbClr val="FFFFFF"/>
                </a:highlight>
                <a:cs typeface="+mn-lt"/>
              </a:rPr>
            </a:br>
            <a:r>
              <a:rPr lang="en-US">
                <a:highlight>
                  <a:srgbClr val="FFFFFF"/>
                </a:highlight>
              </a:rPr>
              <a:t>• The work now continues through Team East Midlands and wider advocacy.</a:t>
            </a:r>
            <a:endParaRPr lang="en-GB">
              <a:highlight>
                <a:srgbClr val="C6C6C6"/>
              </a:highlight>
            </a:endParaRPr>
          </a:p>
          <a:p>
            <a:endParaRPr lang="en-GB"/>
          </a:p>
        </p:txBody>
      </p:sp>
      <p:sp>
        <p:nvSpPr>
          <p:cNvPr id="4" name="Slide Number Placeholder 3">
            <a:extLst>
              <a:ext uri="{FF2B5EF4-FFF2-40B4-BE49-F238E27FC236}">
                <a16:creationId xmlns:a16="http://schemas.microsoft.com/office/drawing/2014/main" id="{D9DCE131-49C6-511C-393F-38FBA197556B}"/>
              </a:ext>
            </a:extLst>
          </p:cNvPr>
          <p:cNvSpPr>
            <a:spLocks noGrp="1"/>
          </p:cNvSpPr>
          <p:nvPr>
            <p:ph type="sldNum" sz="quarter" idx="5"/>
          </p:nvPr>
        </p:nvSpPr>
        <p:spPr>
          <a:xfrm>
            <a:off x="3765552" y="9286878"/>
            <a:ext cx="2879725" cy="490539"/>
          </a:xfrm>
          <a:prstGeom prst="rect">
            <a:avLst/>
          </a:prstGeom>
        </p:spPr>
        <p:txBody>
          <a:bodyPr lIns="91428" tIns="45714" rIns="91428" bIns="45714"/>
          <a:lstStyle/>
          <a:p>
            <a:fld id="{227698A1-6966-4C8B-9965-F48C7AA46F64}" type="slidenum">
              <a:rPr lang="en-GB" smtClean="0"/>
              <a:t>6</a:t>
            </a:fld>
            <a:endParaRPr lang="en-GB"/>
          </a:p>
        </p:txBody>
      </p:sp>
    </p:spTree>
    <p:extLst>
      <p:ext uri="{BB962C8B-B14F-4D97-AF65-F5344CB8AC3E}">
        <p14:creationId xmlns:p14="http://schemas.microsoft.com/office/powerpoint/2010/main" val="37548185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02057-3FD7-48F1-92D0-724388CB43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32B817-CB37-D78C-5593-909B621AA9A5}"/>
              </a:ext>
            </a:extLst>
          </p:cNvPr>
          <p:cNvSpPr>
            <a:spLocks noGrp="1" noRot="1" noChangeAspect="1"/>
          </p:cNvSpPr>
          <p:nvPr>
            <p:ph type="sldImg"/>
          </p:nvPr>
        </p:nvSpPr>
        <p:spPr>
          <a:xfrm>
            <a:off x="412750" y="247650"/>
            <a:ext cx="5867400" cy="3300413"/>
          </a:xfrm>
          <a:prstGeom prst="rect">
            <a:avLst/>
          </a:prstGeom>
        </p:spPr>
      </p:sp>
      <p:sp>
        <p:nvSpPr>
          <p:cNvPr id="3" name="Notes Placeholder 2">
            <a:extLst>
              <a:ext uri="{FF2B5EF4-FFF2-40B4-BE49-F238E27FC236}">
                <a16:creationId xmlns:a16="http://schemas.microsoft.com/office/drawing/2014/main" id="{F2036F28-4476-E3B2-B9BA-750EB42DB721}"/>
              </a:ext>
            </a:extLst>
          </p:cNvPr>
          <p:cNvSpPr>
            <a:spLocks noGrp="1"/>
          </p:cNvSpPr>
          <p:nvPr>
            <p:ph type="body" idx="1"/>
          </p:nvPr>
        </p:nvSpPr>
        <p:spPr/>
        <p:txBody>
          <a:bodyPr lIns="91428" tIns="45714" rIns="91428" bIns="45714"/>
          <a:lstStyle/>
          <a:p>
            <a:pPr fontAlgn="t"/>
            <a:r>
              <a:rPr lang="en-GB"/>
              <a:t>My fourth reflection is that ambition only endures when it is grounded in evidence and deliverability.</a:t>
            </a:r>
          </a:p>
          <a:p>
            <a:pPr fontAlgn="t"/>
            <a:endParaRPr lang="en-GB"/>
          </a:p>
          <a:p>
            <a:pPr fontAlgn="t"/>
            <a:r>
              <a:rPr lang="en-GB"/>
              <a:t>We found that many of the most important conversations – with partners and ourselves – were not about raising ambition, but about testing those ambitions. This is the work of challenging assumptions, understanding constraints, and building confidence that what we were proposing </a:t>
            </a:r>
            <a:r>
              <a:rPr lang="en-GB" u="sng"/>
              <a:t>could actually be</a:t>
            </a:r>
            <a:r>
              <a:rPr lang="en-GB"/>
              <a:t> delivered.</a:t>
            </a:r>
          </a:p>
          <a:p>
            <a:pPr fontAlgn="t"/>
            <a:endParaRPr lang="en-GB"/>
          </a:p>
          <a:p>
            <a:pPr fontAlgn="t"/>
            <a:r>
              <a:rPr lang="en-GB"/>
              <a:t>The reflection here is: shared visions survive when ambition is grounded in evidence and delivery credibility.</a:t>
            </a:r>
          </a:p>
          <a:p>
            <a:pPr rtl="0" fontAlgn="base"/>
            <a:endParaRPr lang="en-US"/>
          </a:p>
          <a:p>
            <a:pPr rtl="0" fontAlgn="base"/>
            <a:r>
              <a:rPr lang="en-US"/>
              <a:t>____</a:t>
            </a:r>
          </a:p>
          <a:p>
            <a:pPr rtl="0" fontAlgn="base"/>
            <a:endParaRPr lang="en-US"/>
          </a:p>
          <a:p>
            <a:pPr rtl="0" fontAlgn="base"/>
            <a:r>
              <a:rPr lang="en-US" i="1"/>
              <a:t>Housing delivery case study:</a:t>
            </a:r>
            <a:r>
              <a:rPr lang="en-GB" i="1"/>
              <a:t> </a:t>
            </a:r>
          </a:p>
          <a:p>
            <a:pPr rtl="0" fontAlgn="base"/>
            <a:r>
              <a:rPr lang="en-US" i="1"/>
              <a:t>• Ambitious aspirations existed from the outset.</a:t>
            </a:r>
            <a:r>
              <a:rPr lang="en-GB" i="1"/>
              <a:t> </a:t>
            </a:r>
            <a:br>
              <a:rPr lang="en-GB" i="1"/>
            </a:br>
            <a:r>
              <a:rPr lang="en-US" i="1"/>
              <a:t>• Detailed testing of assumptions was required.</a:t>
            </a:r>
            <a:r>
              <a:rPr lang="en-GB" i="1"/>
              <a:t> </a:t>
            </a:r>
            <a:br>
              <a:rPr lang="en-GB" i="1"/>
            </a:br>
            <a:r>
              <a:rPr lang="en-US" i="1"/>
              <a:t>• Evidence had to support ambition.</a:t>
            </a:r>
            <a:r>
              <a:rPr lang="en-GB" i="1"/>
              <a:t> </a:t>
            </a:r>
            <a:br>
              <a:rPr lang="en-GB" i="1"/>
            </a:br>
            <a:r>
              <a:rPr lang="en-US" i="1"/>
              <a:t>• Deliverability mattered.</a:t>
            </a:r>
            <a:r>
              <a:rPr lang="en-GB" i="1"/>
              <a:t> </a:t>
            </a:r>
            <a:br>
              <a:rPr lang="en-GB" i="1"/>
            </a:br>
            <a:r>
              <a:rPr lang="en-US" i="1"/>
              <a:t>• The result was a stretching but credible ambition.</a:t>
            </a:r>
            <a:r>
              <a:rPr lang="en-GB" i="1"/>
              <a:t> </a:t>
            </a:r>
          </a:p>
        </p:txBody>
      </p:sp>
      <p:sp>
        <p:nvSpPr>
          <p:cNvPr id="4" name="Slide Number Placeholder 3">
            <a:extLst>
              <a:ext uri="{FF2B5EF4-FFF2-40B4-BE49-F238E27FC236}">
                <a16:creationId xmlns:a16="http://schemas.microsoft.com/office/drawing/2014/main" id="{428E89A7-E29D-BB52-3D68-50336F34F183}"/>
              </a:ext>
            </a:extLst>
          </p:cNvPr>
          <p:cNvSpPr>
            <a:spLocks noGrp="1"/>
          </p:cNvSpPr>
          <p:nvPr>
            <p:ph type="sldNum" sz="quarter" idx="5"/>
          </p:nvPr>
        </p:nvSpPr>
        <p:spPr>
          <a:xfrm>
            <a:off x="3765552" y="9286878"/>
            <a:ext cx="2879725" cy="490539"/>
          </a:xfrm>
          <a:prstGeom prst="rect">
            <a:avLst/>
          </a:prstGeom>
        </p:spPr>
        <p:txBody>
          <a:bodyPr lIns="91428" tIns="45714" rIns="91428" bIns="45714"/>
          <a:lstStyle/>
          <a:p>
            <a:fld id="{227698A1-6966-4C8B-9965-F48C7AA46F64}" type="slidenum">
              <a:rPr lang="en-GB" smtClean="0"/>
              <a:t>7</a:t>
            </a:fld>
            <a:endParaRPr lang="en-GB"/>
          </a:p>
        </p:txBody>
      </p:sp>
    </p:spTree>
    <p:extLst>
      <p:ext uri="{BB962C8B-B14F-4D97-AF65-F5344CB8AC3E}">
        <p14:creationId xmlns:p14="http://schemas.microsoft.com/office/powerpoint/2010/main" val="22716978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8A9ED8-E166-CF6C-03D9-3E4BF364B0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5FEFD4-EEFE-4514-503F-BCC9CB883547}"/>
              </a:ext>
            </a:extLst>
          </p:cNvPr>
          <p:cNvSpPr>
            <a:spLocks noGrp="1" noRot="1" noChangeAspect="1"/>
          </p:cNvSpPr>
          <p:nvPr>
            <p:ph type="sldImg"/>
          </p:nvPr>
        </p:nvSpPr>
        <p:spPr>
          <a:xfrm>
            <a:off x="390525" y="247650"/>
            <a:ext cx="5867400" cy="3300413"/>
          </a:xfrm>
          <a:prstGeom prst="rect">
            <a:avLst/>
          </a:prstGeom>
        </p:spPr>
      </p:sp>
      <p:sp>
        <p:nvSpPr>
          <p:cNvPr id="3" name="Notes Placeholder 2">
            <a:extLst>
              <a:ext uri="{FF2B5EF4-FFF2-40B4-BE49-F238E27FC236}">
                <a16:creationId xmlns:a16="http://schemas.microsoft.com/office/drawing/2014/main" id="{B6CC3914-48FF-6BC4-8310-7AD9BC4A37D1}"/>
              </a:ext>
            </a:extLst>
          </p:cNvPr>
          <p:cNvSpPr>
            <a:spLocks noGrp="1"/>
          </p:cNvSpPr>
          <p:nvPr>
            <p:ph type="body" idx="1"/>
          </p:nvPr>
        </p:nvSpPr>
        <p:spPr/>
        <p:txBody>
          <a:bodyPr lIns="91428" tIns="45714" rIns="91428" bIns="45714"/>
          <a:lstStyle/>
          <a:p>
            <a:pPr fontAlgn="t"/>
            <a:r>
              <a:rPr lang="en-GB" dirty="0"/>
              <a:t>My fifth reflection is that strategy only matters when it changes behaviour.</a:t>
            </a:r>
          </a:p>
          <a:p>
            <a:pPr fontAlgn="t"/>
            <a:endParaRPr lang="en-GB" dirty="0"/>
          </a:p>
          <a:p>
            <a:pPr fontAlgn="t"/>
            <a:r>
              <a:rPr lang="en-GB" dirty="0"/>
              <a:t>Ambitions and visions are important, but they don't </a:t>
            </a:r>
            <a:r>
              <a:rPr lang="en-GB" u="sng" dirty="0"/>
              <a:t>deliver</a:t>
            </a:r>
            <a:r>
              <a:rPr lang="en-GB" dirty="0"/>
              <a:t> outcomes on their own. The challenge is organising action.</a:t>
            </a:r>
          </a:p>
          <a:p>
            <a:pPr fontAlgn="t"/>
            <a:endParaRPr lang="en-GB" dirty="0"/>
          </a:p>
          <a:p>
            <a:pPr fontAlgn="t"/>
            <a:r>
              <a:rPr lang="en-GB" dirty="0"/>
              <a:t>For us in EMCCA, the shift was moving from describing priorities to creating ambitions, investment propositions and implementation approaches that could align partners around delivery.</a:t>
            </a:r>
          </a:p>
          <a:p>
            <a:pPr fontAlgn="t"/>
            <a:endParaRPr lang="en-GB" dirty="0"/>
          </a:p>
          <a:p>
            <a:pPr fontAlgn="t"/>
            <a:r>
              <a:rPr lang="en-GB" dirty="0"/>
              <a:t>Growth plans become powerful when they move on from describing action to organising it.</a:t>
            </a:r>
          </a:p>
          <a:p>
            <a:pPr fontAlgn="t"/>
            <a:endParaRPr lang="en-GB" dirty="0"/>
          </a:p>
          <a:p>
            <a:pPr fontAlgn="t"/>
            <a:r>
              <a:rPr lang="en-GB" dirty="0"/>
              <a:t>We all know that is a challenge when our public systems interact, and it needs an adaptation of mindset, outlook and behaviour. This is something that we’re learning to do in practice now.</a:t>
            </a:r>
            <a:endParaRPr lang="en-US" dirty="0"/>
          </a:p>
          <a:p>
            <a:pPr rtl="0" fontAlgn="base"/>
            <a:r>
              <a:rPr lang="en-US" dirty="0"/>
              <a:t>____</a:t>
            </a:r>
          </a:p>
          <a:p>
            <a:pPr rtl="0" fontAlgn="base"/>
            <a:r>
              <a:rPr lang="en-US" dirty="0"/>
              <a:t>Headline:</a:t>
            </a:r>
            <a:r>
              <a:rPr lang="en-GB" dirty="0"/>
              <a:t> </a:t>
            </a:r>
            <a:br>
              <a:rPr lang="en-GB" dirty="0"/>
            </a:br>
            <a:endParaRPr lang="en-US" dirty="0"/>
          </a:p>
          <a:p>
            <a:pPr rtl="0" fontAlgn="base"/>
            <a:r>
              <a:rPr lang="en-US" dirty="0"/>
              <a:t>Speaking points:</a:t>
            </a:r>
            <a:r>
              <a:rPr lang="en-GB" dirty="0"/>
              <a:t> </a:t>
            </a:r>
          </a:p>
          <a:p>
            <a:pPr rtl="0" fontAlgn="base"/>
            <a:r>
              <a:rPr lang="en-US" dirty="0"/>
              <a:t>• The six ambitions provide direction.</a:t>
            </a:r>
            <a:r>
              <a:rPr lang="en-GB" dirty="0"/>
              <a:t> </a:t>
            </a:r>
            <a:br>
              <a:rPr lang="en-GB" dirty="0"/>
            </a:br>
            <a:r>
              <a:rPr lang="en-US" dirty="0"/>
              <a:t>• Ambitions alone do not deliver change.</a:t>
            </a:r>
            <a:r>
              <a:rPr lang="en-GB" dirty="0"/>
              <a:t> </a:t>
            </a:r>
            <a:br>
              <a:rPr lang="en-GB" dirty="0"/>
            </a:br>
            <a:r>
              <a:rPr lang="en-US" dirty="0"/>
              <a:t>• The challenge is </a:t>
            </a:r>
            <a:r>
              <a:rPr lang="en-US" dirty="0" err="1"/>
              <a:t>organising</a:t>
            </a:r>
            <a:r>
              <a:rPr lang="en-US" dirty="0"/>
              <a:t> action.</a:t>
            </a:r>
            <a:r>
              <a:rPr lang="en-GB" dirty="0"/>
              <a:t> </a:t>
            </a:r>
            <a:br>
              <a:rPr lang="en-GB" dirty="0"/>
            </a:br>
            <a:r>
              <a:rPr lang="en-US" dirty="0"/>
              <a:t>• Missions provide a framework to connect policy, investment and delivery.</a:t>
            </a:r>
            <a:r>
              <a:rPr lang="en-GB" dirty="0"/>
              <a:t> </a:t>
            </a:r>
            <a:br>
              <a:rPr lang="en-GB" dirty="0"/>
            </a:br>
            <a:r>
              <a:rPr lang="en-US" dirty="0"/>
              <a:t>• They create accountability.</a:t>
            </a:r>
            <a:r>
              <a:rPr lang="en-GB" dirty="0"/>
              <a:t> </a:t>
            </a:r>
            <a:br>
              <a:rPr lang="en-GB" dirty="0"/>
            </a:br>
            <a:r>
              <a:rPr lang="en-US" dirty="0"/>
              <a:t>• They help partners align efforts around outcomes.</a:t>
            </a:r>
            <a:r>
              <a:rPr lang="en-GB" dirty="0"/>
              <a:t> </a:t>
            </a:r>
          </a:p>
          <a:p>
            <a:pPr rtl="0" fontAlgn="base"/>
            <a:endParaRPr lang="en-US" dirty="0"/>
          </a:p>
          <a:p>
            <a:pPr rtl="0" fontAlgn="base"/>
            <a:r>
              <a:rPr lang="en-GB" dirty="0"/>
              <a:t>Reflection:</a:t>
            </a:r>
          </a:p>
          <a:p>
            <a:pPr rtl="0" fontAlgn="base"/>
            <a:r>
              <a:rPr lang="en-US" dirty="0"/>
              <a:t>Growth plans become powerful when they </a:t>
            </a:r>
            <a:r>
              <a:rPr lang="en-US" dirty="0" err="1"/>
              <a:t>organise</a:t>
            </a:r>
            <a:r>
              <a:rPr lang="en-US" dirty="0"/>
              <a:t> action rather than simply describe priorities.</a:t>
            </a:r>
            <a:r>
              <a:rPr lang="en-GB" dirty="0"/>
              <a:t> </a:t>
            </a:r>
          </a:p>
          <a:p>
            <a:pPr rtl="0" fontAlgn="base"/>
            <a:endParaRPr lang="en-GB" dirty="0"/>
          </a:p>
        </p:txBody>
      </p:sp>
      <p:sp>
        <p:nvSpPr>
          <p:cNvPr id="4" name="Slide Number Placeholder 3">
            <a:extLst>
              <a:ext uri="{FF2B5EF4-FFF2-40B4-BE49-F238E27FC236}">
                <a16:creationId xmlns:a16="http://schemas.microsoft.com/office/drawing/2014/main" id="{84BF82F5-20EC-6DBB-E27E-7CF6B2A82D06}"/>
              </a:ext>
            </a:extLst>
          </p:cNvPr>
          <p:cNvSpPr>
            <a:spLocks noGrp="1"/>
          </p:cNvSpPr>
          <p:nvPr>
            <p:ph type="sldNum" sz="quarter" idx="5"/>
          </p:nvPr>
        </p:nvSpPr>
        <p:spPr>
          <a:xfrm>
            <a:off x="3765552" y="9286878"/>
            <a:ext cx="2879725" cy="490539"/>
          </a:xfrm>
          <a:prstGeom prst="rect">
            <a:avLst/>
          </a:prstGeom>
        </p:spPr>
        <p:txBody>
          <a:bodyPr lIns="91428" tIns="45714" rIns="91428" bIns="45714"/>
          <a:lstStyle/>
          <a:p>
            <a:fld id="{227698A1-6966-4C8B-9965-F48C7AA46F64}" type="slidenum">
              <a:rPr lang="en-GB" smtClean="0"/>
              <a:t>8</a:t>
            </a:fld>
            <a:endParaRPr lang="en-GB"/>
          </a:p>
        </p:txBody>
      </p:sp>
    </p:spTree>
    <p:extLst>
      <p:ext uri="{BB962C8B-B14F-4D97-AF65-F5344CB8AC3E}">
        <p14:creationId xmlns:p14="http://schemas.microsoft.com/office/powerpoint/2010/main" val="19272303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24EF8-4A9C-0D1B-01EB-9FE7B63EF8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C99756-17B6-1439-7C25-AE277A13A76A}"/>
              </a:ext>
            </a:extLst>
          </p:cNvPr>
          <p:cNvSpPr>
            <a:spLocks noGrp="1" noRot="1" noChangeAspect="1"/>
          </p:cNvSpPr>
          <p:nvPr>
            <p:ph type="sldImg"/>
          </p:nvPr>
        </p:nvSpPr>
        <p:spPr>
          <a:xfrm>
            <a:off x="388938" y="247650"/>
            <a:ext cx="5867400" cy="3300413"/>
          </a:xfrm>
          <a:prstGeom prst="rect">
            <a:avLst/>
          </a:prstGeom>
        </p:spPr>
      </p:sp>
      <p:sp>
        <p:nvSpPr>
          <p:cNvPr id="3" name="Notes Placeholder 2">
            <a:extLst>
              <a:ext uri="{FF2B5EF4-FFF2-40B4-BE49-F238E27FC236}">
                <a16:creationId xmlns:a16="http://schemas.microsoft.com/office/drawing/2014/main" id="{23774CB3-35CE-4A1A-B464-26C9480210E1}"/>
              </a:ext>
            </a:extLst>
          </p:cNvPr>
          <p:cNvSpPr>
            <a:spLocks noGrp="1"/>
          </p:cNvSpPr>
          <p:nvPr>
            <p:ph type="body" idx="1"/>
          </p:nvPr>
        </p:nvSpPr>
        <p:spPr/>
        <p:txBody>
          <a:bodyPr lIns="91428" tIns="45714" rIns="91428" bIns="45714"/>
          <a:lstStyle/>
          <a:p>
            <a:pPr fontAlgn="t"/>
            <a:r>
              <a:rPr lang="en-GB"/>
              <a:t>My sixth reflection is that strategic agreement and delivery readiness are not the same thing.</a:t>
            </a:r>
          </a:p>
          <a:p>
            <a:pPr fontAlgn="t"/>
            <a:endParaRPr lang="en-GB"/>
          </a:p>
          <a:p>
            <a:pPr fontAlgn="t"/>
            <a:r>
              <a:rPr lang="en-GB"/>
              <a:t>We perhaps underestimated how much work remained after our plans were published. It look longer than we had anticipated to develop investment pipelines, strengthen delivery mechanisms and build institutional capability – all these things required more focussed attention than we initially expected.</a:t>
            </a:r>
          </a:p>
          <a:p>
            <a:pPr fontAlgn="t"/>
            <a:endParaRPr lang="en-GB"/>
          </a:p>
          <a:p>
            <a:pPr fontAlgn="t"/>
            <a:r>
              <a:rPr lang="en-GB"/>
              <a:t>So, here goes, we learn that publication of a long-term ambition shared vision for growth </a:t>
            </a:r>
            <a:r>
              <a:rPr lang="en-GB" u="sng"/>
              <a:t>felt like</a:t>
            </a:r>
            <a:r>
              <a:rPr lang="en-GB"/>
              <a:t> a real milestone, but in reality it was the starting point.</a:t>
            </a:r>
          </a:p>
          <a:p>
            <a:pPr fontAlgn="t"/>
            <a:endParaRPr lang="en-GB"/>
          </a:p>
          <a:p>
            <a:pPr fontAlgn="t"/>
            <a:r>
              <a:rPr lang="en-GB"/>
              <a:t>The reflection, then, is perhaps to not confuse strategic agreement with delivery readiness.</a:t>
            </a:r>
          </a:p>
          <a:p>
            <a:pPr rtl="0" fontAlgn="base"/>
            <a:endParaRPr lang="en-US"/>
          </a:p>
          <a:p>
            <a:pPr rtl="0" fontAlgn="base"/>
            <a:r>
              <a:rPr lang="en-GB"/>
              <a:t>___</a:t>
            </a:r>
          </a:p>
          <a:p>
            <a:pPr rtl="0" fontAlgn="base"/>
            <a:endParaRPr lang="en-GB"/>
          </a:p>
          <a:p>
            <a:pPr rtl="0" fontAlgn="base"/>
            <a:r>
              <a:rPr lang="en-US"/>
              <a:t>Speaking points:</a:t>
            </a:r>
            <a:r>
              <a:rPr lang="en-GB"/>
              <a:t> </a:t>
            </a:r>
          </a:p>
          <a:p>
            <a:pPr defTabSz="914276" fontAlgn="base">
              <a:defRPr/>
            </a:pPr>
            <a:r>
              <a:rPr lang="en-US"/>
              <a:t>• Investment pipeline</a:t>
            </a:r>
            <a:r>
              <a:rPr lang="en-GB"/>
              <a:t>, which we initially (when established) </a:t>
            </a:r>
            <a:r>
              <a:rPr lang="en-US"/>
              <a:t>expected to be more mature. Propositions have needed investment and development.</a:t>
            </a:r>
            <a:br>
              <a:rPr lang="en-GB"/>
            </a:br>
            <a:r>
              <a:rPr lang="en-US"/>
              <a:t>• Delivery maturity</a:t>
            </a:r>
            <a:r>
              <a:rPr lang="en-GB"/>
              <a:t>, as mechanisms have required strengthening, not just building up but also aligning and simplifying (</a:t>
            </a:r>
            <a:r>
              <a:rPr lang="en-GB" err="1"/>
              <a:t>eg</a:t>
            </a:r>
            <a:r>
              <a:rPr lang="en-GB"/>
              <a:t> </a:t>
            </a:r>
            <a:r>
              <a:rPr lang="en-GB" err="1"/>
              <a:t>DevCo</a:t>
            </a:r>
            <a:r>
              <a:rPr lang="en-GB"/>
              <a:t> integration or Freeport alignment).</a:t>
            </a:r>
            <a:br>
              <a:rPr lang="en-GB"/>
            </a:br>
            <a:r>
              <a:rPr lang="en-US"/>
              <a:t>• Institutional capability</a:t>
            </a:r>
            <a:r>
              <a:rPr lang="en-GB"/>
              <a:t>, as the organisation itself was still being build.</a:t>
            </a:r>
          </a:p>
          <a:p>
            <a:pPr rtl="0" fontAlgn="base"/>
            <a:r>
              <a:rPr lang="en-US"/>
              <a:t>• Some of the hardest work happened after publication</a:t>
            </a:r>
            <a:r>
              <a:rPr lang="en-GB"/>
              <a:t>, on all these three fronts.</a:t>
            </a:r>
          </a:p>
        </p:txBody>
      </p:sp>
      <p:sp>
        <p:nvSpPr>
          <p:cNvPr id="4" name="Slide Number Placeholder 3">
            <a:extLst>
              <a:ext uri="{FF2B5EF4-FFF2-40B4-BE49-F238E27FC236}">
                <a16:creationId xmlns:a16="http://schemas.microsoft.com/office/drawing/2014/main" id="{5684A1BB-8F6B-339C-27E3-2A380633B8FA}"/>
              </a:ext>
            </a:extLst>
          </p:cNvPr>
          <p:cNvSpPr>
            <a:spLocks noGrp="1"/>
          </p:cNvSpPr>
          <p:nvPr>
            <p:ph type="sldNum" sz="quarter" idx="5"/>
          </p:nvPr>
        </p:nvSpPr>
        <p:spPr>
          <a:xfrm>
            <a:off x="3765552" y="9286878"/>
            <a:ext cx="2879725" cy="490539"/>
          </a:xfrm>
          <a:prstGeom prst="rect">
            <a:avLst/>
          </a:prstGeom>
        </p:spPr>
        <p:txBody>
          <a:bodyPr lIns="91428" tIns="45714" rIns="91428" bIns="45714"/>
          <a:lstStyle/>
          <a:p>
            <a:fld id="{227698A1-6966-4C8B-9965-F48C7AA46F64}" type="slidenum">
              <a:rPr lang="en-GB" smtClean="0"/>
              <a:t>9</a:t>
            </a:fld>
            <a:endParaRPr lang="en-GB"/>
          </a:p>
        </p:txBody>
      </p:sp>
    </p:spTree>
    <p:extLst>
      <p:ext uri="{BB962C8B-B14F-4D97-AF65-F5344CB8AC3E}">
        <p14:creationId xmlns:p14="http://schemas.microsoft.com/office/powerpoint/2010/main" val="6038928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9B401-AFC0-40E3-9506-6E2894E67022}"/>
              </a:ext>
            </a:extLst>
          </p:cNvPr>
          <p:cNvSpPr>
            <a:spLocks noGrp="1"/>
          </p:cNvSpPr>
          <p:nvPr>
            <p:ph type="ctrTitle"/>
          </p:nvPr>
        </p:nvSpPr>
        <p:spPr>
          <a:xfrm>
            <a:off x="1524000" y="1122363"/>
            <a:ext cx="9144000" cy="2387600"/>
          </a:xfrm>
        </p:spPr>
        <p:txBody>
          <a:bodyPr anchor="b"/>
          <a:lstStyle>
            <a:lvl1pPr algn="ctr">
              <a:defRPr sz="6000">
                <a:solidFill>
                  <a:srgbClr val="000000"/>
                </a:solidFill>
              </a:defRPr>
            </a:lvl1pPr>
          </a:lstStyle>
          <a:p>
            <a:pPr>
              <a:defRPr>
                <a:solidFill>
                  <a:srgbClr val="FFFFFF"/>
                </a:solidFill>
              </a:defRPr>
            </a:pPr>
            <a:r>
              <a:rPr lang="en-GB">
                <a:solidFill>
                  <a:srgbClr val="FFFFFF"/>
                </a:solidFill>
              </a:rPr>
              <a:t>Click to edit Master title style</a:t>
            </a:r>
            <a:endParaRPr>
              <a:solidFill>
                <a:srgbClr val="FFFFFF"/>
              </a:solidFill>
            </a:endParaRPr>
          </a:p>
        </p:txBody>
      </p:sp>
      <p:sp>
        <p:nvSpPr>
          <p:cNvPr id="3" name="Subtitle 2">
            <a:extLst>
              <a:ext uri="{FF2B5EF4-FFF2-40B4-BE49-F238E27FC236}">
                <a16:creationId xmlns:a16="http://schemas.microsoft.com/office/drawing/2014/main" id="{6A235E50-E6E3-084A-AD5F-816920F3B089}"/>
              </a:ext>
            </a:extLst>
          </p:cNvPr>
          <p:cNvSpPr>
            <a:spLocks noGrp="1"/>
          </p:cNvSpPr>
          <p:nvPr>
            <p:ph type="subTitle" idx="1"/>
          </p:nvPr>
        </p:nvSpPr>
        <p:spPr>
          <a:xfrm>
            <a:off x="1524000" y="3602038"/>
            <a:ext cx="9144000" cy="1655762"/>
          </a:xfrm>
        </p:spPr>
        <p:txBody>
          <a:bodyPr/>
          <a:lstStyle>
            <a:lvl1pPr marL="0" indent="0" algn="ctr">
              <a:buNone/>
              <a:defRPr sz="2400">
                <a:solidFill>
                  <a:srgbClr val="FFFFFF"/>
                </a:solidFill>
              </a:defRPr>
            </a:lvl1pPr>
            <a:lvl2pPr marL="457200" indent="0" algn="ctr">
              <a:buNone/>
              <a:defRPr sz="2000">
                <a:solidFill>
                  <a:srgbClr val="FFFFFF"/>
                </a:solidFill>
              </a:defRPr>
            </a:lvl2pPr>
            <a:lvl3pPr marL="914400" indent="0" algn="ctr">
              <a:buNone/>
              <a:defRPr sz="1800">
                <a:solidFill>
                  <a:srgbClr val="FFFFFF"/>
                </a:solidFill>
              </a:defRPr>
            </a:lvl3pPr>
            <a:lvl4pPr marL="1371600" indent="0" algn="ctr">
              <a:buNone/>
              <a:defRPr sz="1600">
                <a:solidFill>
                  <a:srgbClr val="FFFFFF"/>
                </a:solidFill>
              </a:defRPr>
            </a:lvl4pPr>
            <a:lvl5pPr marL="1828800" indent="0" algn="ctr">
              <a:buNone/>
              <a:defRPr sz="1600">
                <a:solidFill>
                  <a:srgbClr val="FFFFFF"/>
                </a:solidFill>
              </a:defRPr>
            </a:lvl5pPr>
            <a:lvl6pPr marL="2286000" indent="0" algn="ctr">
              <a:buNone/>
              <a:defRPr sz="1600">
                <a:solidFill>
                  <a:srgbClr val="FFFFFF"/>
                </a:solidFill>
              </a:defRPr>
            </a:lvl6pPr>
            <a:lvl7pPr marL="2743200" indent="0" algn="ctr">
              <a:buNone/>
              <a:defRPr sz="1600">
                <a:solidFill>
                  <a:srgbClr val="FFFFFF"/>
                </a:solidFill>
              </a:defRPr>
            </a:lvl7pPr>
            <a:lvl8pPr marL="3200400" indent="0" algn="ctr">
              <a:buNone/>
              <a:defRPr sz="1600">
                <a:solidFill>
                  <a:srgbClr val="FFFFFF"/>
                </a:solidFill>
              </a:defRPr>
            </a:lvl8pPr>
            <a:lvl9pPr marL="3657600" indent="0" algn="ctr">
              <a:buNone/>
              <a:defRPr sz="1600">
                <a:solidFill>
                  <a:srgbClr val="FFFFFF"/>
                </a:solidFill>
              </a:defRPr>
            </a:lvl9pPr>
          </a:lstStyle>
          <a:p>
            <a:pPr>
              <a:defRPr>
                <a:solidFill>
                  <a:srgbClr val="FFFFFF"/>
                </a:solidFill>
              </a:defRPr>
            </a:pPr>
            <a:r>
              <a:rPr lang="en-GB">
                <a:solidFill>
                  <a:srgbClr val="FFFFFF"/>
                </a:solidFill>
              </a:rPr>
              <a:t>Click to edit Master subtitle style</a:t>
            </a:r>
            <a:endParaRPr>
              <a:solidFill>
                <a:srgbClr val="FFFFFF"/>
              </a:solidFill>
            </a:endParaRPr>
          </a:p>
        </p:txBody>
      </p:sp>
      <p:sp>
        <p:nvSpPr>
          <p:cNvPr id="4" name="Date Placeholder 3">
            <a:extLst>
              <a:ext uri="{FF2B5EF4-FFF2-40B4-BE49-F238E27FC236}">
                <a16:creationId xmlns:a16="http://schemas.microsoft.com/office/drawing/2014/main" id="{13F3B818-673F-6437-8379-AF33BC79791F}"/>
              </a:ext>
            </a:extLst>
          </p:cNvPr>
          <p:cNvSpPr>
            <a:spLocks noGrp="1"/>
          </p:cNvSpPr>
          <p:nvPr>
            <p:ph type="dt" sz="half" idx="10"/>
          </p:nvPr>
        </p:nvSpPr>
        <p:spPr/>
        <p:txBody>
          <a:bodyPr/>
          <a:lstStyle/>
          <a:p>
            <a:pPr>
              <a:defRPr>
                <a:solidFill>
                  <a:srgbClr val="FFFFFF"/>
                </a:solidFill>
              </a:defRPr>
            </a:pPr>
            <a:fld id="{7FFE9EBD-8DE1-47CC-B9A8-7EF74101F049}" type="datetimeFigureOut">
              <a:rPr lang="en-GB" smtClean="0">
                <a:solidFill>
                  <a:srgbClr val="FFFFFF"/>
                </a:solidFill>
              </a:rPr>
              <a:t>01/07/2026</a:t>
            </a:fld>
            <a:endParaRPr lang="en-GB">
              <a:solidFill>
                <a:srgbClr val="FFFFFF"/>
              </a:solidFill>
            </a:endParaRPr>
          </a:p>
        </p:txBody>
      </p:sp>
      <p:sp>
        <p:nvSpPr>
          <p:cNvPr id="5" name="Footer Placeholder 4">
            <a:extLst>
              <a:ext uri="{FF2B5EF4-FFF2-40B4-BE49-F238E27FC236}">
                <a16:creationId xmlns:a16="http://schemas.microsoft.com/office/drawing/2014/main" id="{7CDA94C5-35D8-EAA2-C787-2F2F663A5062}"/>
              </a:ext>
            </a:extLst>
          </p:cNvPr>
          <p:cNvSpPr>
            <a:spLocks noGrp="1"/>
          </p:cNvSpPr>
          <p:nvPr>
            <p:ph type="ftr" sz="quarter" idx="11"/>
          </p:nvPr>
        </p:nvSpPr>
        <p:spPr/>
        <p:txBody>
          <a:bodyPr/>
          <a:lstStyle/>
          <a:p>
            <a:pPr>
              <a:defRPr>
                <a:solidFill>
                  <a:srgbClr val="FFFFFF"/>
                </a:solidFill>
              </a:defRPr>
            </a:pPr>
            <a:endParaRPr lang="en-GB">
              <a:solidFill>
                <a:srgbClr val="FFFFFF"/>
              </a:solidFill>
            </a:endParaRPr>
          </a:p>
        </p:txBody>
      </p:sp>
      <p:sp>
        <p:nvSpPr>
          <p:cNvPr id="6" name="Slide Number Placeholder 5">
            <a:extLst>
              <a:ext uri="{FF2B5EF4-FFF2-40B4-BE49-F238E27FC236}">
                <a16:creationId xmlns:a16="http://schemas.microsoft.com/office/drawing/2014/main" id="{7A88A10F-98F0-8C7E-21C2-BF10201AAEC7}"/>
              </a:ext>
            </a:extLst>
          </p:cNvPr>
          <p:cNvSpPr>
            <a:spLocks noGrp="1"/>
          </p:cNvSpPr>
          <p:nvPr>
            <p:ph type="sldNum" sz="quarter" idx="12"/>
          </p:nvPr>
        </p:nvSpPr>
        <p:spPr/>
        <p:txBody>
          <a:bodyPr/>
          <a:lstStyle/>
          <a:p>
            <a:pPr>
              <a:defRPr>
                <a:solidFill>
                  <a:srgbClr val="FFFFFF"/>
                </a:solidFill>
              </a:defRPr>
            </a:pPr>
            <a:fld id="{46B5FA57-D862-4034-90BF-4945E711180B}" type="slidenum">
              <a:rPr lang="en-GB" smtClean="0">
                <a:solidFill>
                  <a:srgbClr val="FFFFFF"/>
                </a:solidFill>
              </a:rPr>
              <a:t>‹#›</a:t>
            </a:fld>
            <a:endParaRPr lang="en-GB">
              <a:solidFill>
                <a:srgbClr val="FFFFFF"/>
              </a:solidFill>
            </a:endParaRPr>
          </a:p>
        </p:txBody>
      </p:sp>
    </p:spTree>
    <p:extLst>
      <p:ext uri="{BB962C8B-B14F-4D97-AF65-F5344CB8AC3E}">
        <p14:creationId xmlns:p14="http://schemas.microsoft.com/office/powerpoint/2010/main" val="10583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12B7D-F5D7-1115-285D-38DC0BC7C156}"/>
              </a:ext>
            </a:extLst>
          </p:cNvPr>
          <p:cNvSpPr>
            <a:spLocks noGrp="1"/>
          </p:cNvSpPr>
          <p:nvPr>
            <p:ph type="title"/>
          </p:nvPr>
        </p:nvSpPr>
        <p:spPr/>
        <p:txBody>
          <a:bodyPr/>
          <a:lstStyle/>
          <a:p>
            <a:pPr>
              <a:defRPr>
                <a:solidFill>
                  <a:srgbClr val="000000"/>
                </a:solidFill>
              </a:defRPr>
            </a:pPr>
            <a:r>
              <a:rPr lang="en-GB">
                <a:solidFill>
                  <a:srgbClr val="FFFFFF"/>
                </a:solidFill>
              </a:rPr>
              <a:t>Click to edit Master title style</a:t>
            </a:r>
            <a:endParaRPr>
              <a:solidFill>
                <a:srgbClr val="FFFFFF"/>
              </a:solidFill>
            </a:endParaRPr>
          </a:p>
        </p:txBody>
      </p:sp>
      <p:sp>
        <p:nvSpPr>
          <p:cNvPr id="3" name="Vertical Text Placeholder 2">
            <a:extLst>
              <a:ext uri="{FF2B5EF4-FFF2-40B4-BE49-F238E27FC236}">
                <a16:creationId xmlns:a16="http://schemas.microsoft.com/office/drawing/2014/main" id="{82EA8116-1009-C7A2-B4A9-737510657024}"/>
              </a:ext>
            </a:extLst>
          </p:cNvPr>
          <p:cNvSpPr>
            <a:spLocks noGrp="1"/>
          </p:cNvSpPr>
          <p:nvPr>
            <p:ph type="body" orient="vert" idx="1"/>
          </p:nvPr>
        </p:nvSpPr>
        <p:spPr/>
        <p:txBody>
          <a:bodyPr vert="eaVert"/>
          <a:lstStyle/>
          <a:p>
            <a:pPr lvl="0">
              <a:defRPr>
                <a:solidFill>
                  <a:srgbClr val="FFFFFF"/>
                </a:solidFill>
              </a:defRPr>
            </a:pPr>
            <a:r>
              <a:rPr lang="en-GB">
                <a:solidFill>
                  <a:srgbClr val="FFFFFF"/>
                </a:solidFill>
              </a:rPr>
              <a:t>Click to edit Master text styles</a:t>
            </a:r>
            <a:endParaRPr>
              <a:solidFill>
                <a:srgbClr val="FFFFFF"/>
              </a:solidFill>
            </a:endParaRPr>
          </a:p>
          <a:p>
            <a:pPr lvl="1">
              <a:defRPr>
                <a:solidFill>
                  <a:srgbClr val="FFFFFF"/>
                </a:solidFill>
              </a:defRPr>
            </a:pPr>
            <a:r>
              <a:rPr lang="en-GB">
                <a:solidFill>
                  <a:srgbClr val="FFFFFF"/>
                </a:solidFill>
              </a:rPr>
              <a:t>Second level</a:t>
            </a:r>
            <a:endParaRPr>
              <a:solidFill>
                <a:srgbClr val="FFFFFF"/>
              </a:solidFill>
            </a:endParaRPr>
          </a:p>
          <a:p>
            <a:pPr lvl="2">
              <a:defRPr>
                <a:solidFill>
                  <a:srgbClr val="FFFFFF"/>
                </a:solidFill>
              </a:defRPr>
            </a:pPr>
            <a:r>
              <a:rPr lang="en-GB">
                <a:solidFill>
                  <a:srgbClr val="FFFFFF"/>
                </a:solidFill>
              </a:rPr>
              <a:t>Third level</a:t>
            </a:r>
            <a:endParaRPr>
              <a:solidFill>
                <a:srgbClr val="FFFFFF"/>
              </a:solidFill>
            </a:endParaRPr>
          </a:p>
          <a:p>
            <a:pPr lvl="3">
              <a:defRPr>
                <a:solidFill>
                  <a:srgbClr val="FFFFFF"/>
                </a:solidFill>
              </a:defRPr>
            </a:pPr>
            <a:r>
              <a:rPr lang="en-GB">
                <a:solidFill>
                  <a:srgbClr val="FFFFFF"/>
                </a:solidFill>
              </a:rPr>
              <a:t>Fourth level</a:t>
            </a:r>
            <a:endParaRPr>
              <a:solidFill>
                <a:srgbClr val="FFFFFF"/>
              </a:solidFill>
            </a:endParaRPr>
          </a:p>
          <a:p>
            <a:pPr lvl="4">
              <a:defRPr>
                <a:solidFill>
                  <a:srgbClr val="FFFFFF"/>
                </a:solidFill>
              </a:defRPr>
            </a:pPr>
            <a:r>
              <a:rPr lang="en-GB">
                <a:solidFill>
                  <a:srgbClr val="FFFFFF"/>
                </a:solidFill>
              </a:rPr>
              <a:t>Fifth level</a:t>
            </a:r>
            <a:endParaRPr>
              <a:solidFill>
                <a:srgbClr val="FFFFFF"/>
              </a:solidFill>
            </a:endParaRPr>
          </a:p>
        </p:txBody>
      </p:sp>
      <p:sp>
        <p:nvSpPr>
          <p:cNvPr id="4" name="Date Placeholder 3">
            <a:extLst>
              <a:ext uri="{FF2B5EF4-FFF2-40B4-BE49-F238E27FC236}">
                <a16:creationId xmlns:a16="http://schemas.microsoft.com/office/drawing/2014/main" id="{8F8A6E90-CD53-4DC9-4669-D9BB2F22B34F}"/>
              </a:ext>
            </a:extLst>
          </p:cNvPr>
          <p:cNvSpPr>
            <a:spLocks noGrp="1"/>
          </p:cNvSpPr>
          <p:nvPr>
            <p:ph type="dt" sz="half" idx="10"/>
          </p:nvPr>
        </p:nvSpPr>
        <p:spPr/>
        <p:txBody>
          <a:bodyPr/>
          <a:lstStyle/>
          <a:p>
            <a:pPr>
              <a:defRPr>
                <a:solidFill>
                  <a:srgbClr val="FFFFFF"/>
                </a:solidFill>
              </a:defRPr>
            </a:pPr>
            <a:fld id="{7FFE9EBD-8DE1-47CC-B9A8-7EF74101F049}" type="datetimeFigureOut">
              <a:rPr lang="en-GB" smtClean="0">
                <a:solidFill>
                  <a:srgbClr val="FFFFFF"/>
                </a:solidFill>
              </a:rPr>
              <a:t>01/07/2026</a:t>
            </a:fld>
            <a:endParaRPr lang="en-GB">
              <a:solidFill>
                <a:srgbClr val="FFFFFF"/>
              </a:solidFill>
            </a:endParaRPr>
          </a:p>
        </p:txBody>
      </p:sp>
      <p:sp>
        <p:nvSpPr>
          <p:cNvPr id="5" name="Footer Placeholder 4">
            <a:extLst>
              <a:ext uri="{FF2B5EF4-FFF2-40B4-BE49-F238E27FC236}">
                <a16:creationId xmlns:a16="http://schemas.microsoft.com/office/drawing/2014/main" id="{58578F72-ECE8-CE93-88AA-5763FA39D724}"/>
              </a:ext>
            </a:extLst>
          </p:cNvPr>
          <p:cNvSpPr>
            <a:spLocks noGrp="1"/>
          </p:cNvSpPr>
          <p:nvPr>
            <p:ph type="ftr" sz="quarter" idx="11"/>
          </p:nvPr>
        </p:nvSpPr>
        <p:spPr/>
        <p:txBody>
          <a:bodyPr/>
          <a:lstStyle/>
          <a:p>
            <a:pPr>
              <a:defRPr>
                <a:solidFill>
                  <a:srgbClr val="FFFFFF"/>
                </a:solidFill>
              </a:defRPr>
            </a:pPr>
            <a:endParaRPr lang="en-GB">
              <a:solidFill>
                <a:srgbClr val="FFFFFF"/>
              </a:solidFill>
            </a:endParaRPr>
          </a:p>
        </p:txBody>
      </p:sp>
      <p:sp>
        <p:nvSpPr>
          <p:cNvPr id="6" name="Slide Number Placeholder 5">
            <a:extLst>
              <a:ext uri="{FF2B5EF4-FFF2-40B4-BE49-F238E27FC236}">
                <a16:creationId xmlns:a16="http://schemas.microsoft.com/office/drawing/2014/main" id="{7A164E22-9A5D-F0C2-969C-7B968425AFC7}"/>
              </a:ext>
            </a:extLst>
          </p:cNvPr>
          <p:cNvSpPr>
            <a:spLocks noGrp="1"/>
          </p:cNvSpPr>
          <p:nvPr>
            <p:ph type="sldNum" sz="quarter" idx="12"/>
          </p:nvPr>
        </p:nvSpPr>
        <p:spPr/>
        <p:txBody>
          <a:bodyPr/>
          <a:lstStyle/>
          <a:p>
            <a:pPr>
              <a:defRPr>
                <a:solidFill>
                  <a:srgbClr val="FFFFFF"/>
                </a:solidFill>
              </a:defRPr>
            </a:pPr>
            <a:fld id="{46B5FA57-D862-4034-90BF-4945E711180B}" type="slidenum">
              <a:rPr lang="en-GB" smtClean="0">
                <a:solidFill>
                  <a:srgbClr val="FFFFFF"/>
                </a:solidFill>
              </a:rPr>
              <a:t>‹#›</a:t>
            </a:fld>
            <a:endParaRPr lang="en-GB">
              <a:solidFill>
                <a:srgbClr val="FFFFFF"/>
              </a:solidFill>
            </a:endParaRPr>
          </a:p>
        </p:txBody>
      </p:sp>
    </p:spTree>
    <p:extLst>
      <p:ext uri="{BB962C8B-B14F-4D97-AF65-F5344CB8AC3E}">
        <p14:creationId xmlns:p14="http://schemas.microsoft.com/office/powerpoint/2010/main" val="3917365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9A4777-4955-12A4-0AC2-512D03163575}"/>
              </a:ext>
            </a:extLst>
          </p:cNvPr>
          <p:cNvSpPr>
            <a:spLocks noGrp="1"/>
          </p:cNvSpPr>
          <p:nvPr>
            <p:ph type="title" orient="vert"/>
          </p:nvPr>
        </p:nvSpPr>
        <p:spPr>
          <a:xfrm>
            <a:off x="8724900" y="365125"/>
            <a:ext cx="2628900" cy="5811838"/>
          </a:xfrm>
        </p:spPr>
        <p:txBody>
          <a:bodyPr vert="eaVert"/>
          <a:lstStyle/>
          <a:p>
            <a:pPr>
              <a:defRPr>
                <a:solidFill>
                  <a:srgbClr val="000000"/>
                </a:solidFill>
              </a:defRPr>
            </a:pPr>
            <a:r>
              <a:rPr lang="en-GB">
                <a:solidFill>
                  <a:srgbClr val="FFFFFF"/>
                </a:solidFill>
              </a:rPr>
              <a:t>Click to edit Master title style</a:t>
            </a:r>
            <a:endParaRPr>
              <a:solidFill>
                <a:srgbClr val="FFFFFF"/>
              </a:solidFill>
            </a:endParaRPr>
          </a:p>
        </p:txBody>
      </p:sp>
      <p:sp>
        <p:nvSpPr>
          <p:cNvPr id="3" name="Vertical Text Placeholder 2">
            <a:extLst>
              <a:ext uri="{FF2B5EF4-FFF2-40B4-BE49-F238E27FC236}">
                <a16:creationId xmlns:a16="http://schemas.microsoft.com/office/drawing/2014/main" id="{AD9C57EE-B49C-F61B-835C-607C2EDE3616}"/>
              </a:ext>
            </a:extLst>
          </p:cNvPr>
          <p:cNvSpPr>
            <a:spLocks noGrp="1"/>
          </p:cNvSpPr>
          <p:nvPr>
            <p:ph type="body" orient="vert" idx="1"/>
          </p:nvPr>
        </p:nvSpPr>
        <p:spPr>
          <a:xfrm>
            <a:off x="838200" y="365125"/>
            <a:ext cx="7734300" cy="5811838"/>
          </a:xfrm>
        </p:spPr>
        <p:txBody>
          <a:bodyPr vert="eaVert"/>
          <a:lstStyle/>
          <a:p>
            <a:pPr lvl="0">
              <a:defRPr>
                <a:solidFill>
                  <a:srgbClr val="FFFFFF"/>
                </a:solidFill>
              </a:defRPr>
            </a:pPr>
            <a:r>
              <a:rPr lang="en-GB">
                <a:solidFill>
                  <a:srgbClr val="FFFFFF"/>
                </a:solidFill>
              </a:rPr>
              <a:t>Click to edit Master text styles</a:t>
            </a:r>
            <a:endParaRPr>
              <a:solidFill>
                <a:srgbClr val="FFFFFF"/>
              </a:solidFill>
            </a:endParaRPr>
          </a:p>
          <a:p>
            <a:pPr lvl="1">
              <a:defRPr>
                <a:solidFill>
                  <a:srgbClr val="FFFFFF"/>
                </a:solidFill>
              </a:defRPr>
            </a:pPr>
            <a:r>
              <a:rPr lang="en-GB">
                <a:solidFill>
                  <a:srgbClr val="FFFFFF"/>
                </a:solidFill>
              </a:rPr>
              <a:t>Second level</a:t>
            </a:r>
            <a:endParaRPr>
              <a:solidFill>
                <a:srgbClr val="FFFFFF"/>
              </a:solidFill>
            </a:endParaRPr>
          </a:p>
          <a:p>
            <a:pPr lvl="2">
              <a:defRPr>
                <a:solidFill>
                  <a:srgbClr val="FFFFFF"/>
                </a:solidFill>
              </a:defRPr>
            </a:pPr>
            <a:r>
              <a:rPr lang="en-GB">
                <a:solidFill>
                  <a:srgbClr val="FFFFFF"/>
                </a:solidFill>
              </a:rPr>
              <a:t>Third level</a:t>
            </a:r>
            <a:endParaRPr>
              <a:solidFill>
                <a:srgbClr val="FFFFFF"/>
              </a:solidFill>
            </a:endParaRPr>
          </a:p>
          <a:p>
            <a:pPr lvl="3">
              <a:defRPr>
                <a:solidFill>
                  <a:srgbClr val="FFFFFF"/>
                </a:solidFill>
              </a:defRPr>
            </a:pPr>
            <a:r>
              <a:rPr lang="en-GB">
                <a:solidFill>
                  <a:srgbClr val="FFFFFF"/>
                </a:solidFill>
              </a:rPr>
              <a:t>Fourth level</a:t>
            </a:r>
            <a:endParaRPr>
              <a:solidFill>
                <a:srgbClr val="FFFFFF"/>
              </a:solidFill>
            </a:endParaRPr>
          </a:p>
          <a:p>
            <a:pPr lvl="4">
              <a:defRPr>
                <a:solidFill>
                  <a:srgbClr val="FFFFFF"/>
                </a:solidFill>
              </a:defRPr>
            </a:pPr>
            <a:r>
              <a:rPr lang="en-GB">
                <a:solidFill>
                  <a:srgbClr val="FFFFFF"/>
                </a:solidFill>
              </a:rPr>
              <a:t>Fifth level</a:t>
            </a:r>
            <a:endParaRPr>
              <a:solidFill>
                <a:srgbClr val="FFFFFF"/>
              </a:solidFill>
            </a:endParaRPr>
          </a:p>
        </p:txBody>
      </p:sp>
      <p:sp>
        <p:nvSpPr>
          <p:cNvPr id="4" name="Date Placeholder 3">
            <a:extLst>
              <a:ext uri="{FF2B5EF4-FFF2-40B4-BE49-F238E27FC236}">
                <a16:creationId xmlns:a16="http://schemas.microsoft.com/office/drawing/2014/main" id="{D0A0EFAE-4160-8EE9-9B9D-01BD1871893B}"/>
              </a:ext>
            </a:extLst>
          </p:cNvPr>
          <p:cNvSpPr>
            <a:spLocks noGrp="1"/>
          </p:cNvSpPr>
          <p:nvPr>
            <p:ph type="dt" sz="half" idx="10"/>
          </p:nvPr>
        </p:nvSpPr>
        <p:spPr/>
        <p:txBody>
          <a:bodyPr/>
          <a:lstStyle/>
          <a:p>
            <a:pPr>
              <a:defRPr>
                <a:solidFill>
                  <a:srgbClr val="FFFFFF"/>
                </a:solidFill>
              </a:defRPr>
            </a:pPr>
            <a:fld id="{7FFE9EBD-8DE1-47CC-B9A8-7EF74101F049}" type="datetimeFigureOut">
              <a:rPr lang="en-GB" smtClean="0">
                <a:solidFill>
                  <a:srgbClr val="FFFFFF"/>
                </a:solidFill>
              </a:rPr>
              <a:t>01/07/2026</a:t>
            </a:fld>
            <a:endParaRPr lang="en-GB">
              <a:solidFill>
                <a:srgbClr val="FFFFFF"/>
              </a:solidFill>
            </a:endParaRPr>
          </a:p>
        </p:txBody>
      </p:sp>
      <p:sp>
        <p:nvSpPr>
          <p:cNvPr id="5" name="Footer Placeholder 4">
            <a:extLst>
              <a:ext uri="{FF2B5EF4-FFF2-40B4-BE49-F238E27FC236}">
                <a16:creationId xmlns:a16="http://schemas.microsoft.com/office/drawing/2014/main" id="{8B8F0937-8A48-B4E0-9E2B-934986104161}"/>
              </a:ext>
            </a:extLst>
          </p:cNvPr>
          <p:cNvSpPr>
            <a:spLocks noGrp="1"/>
          </p:cNvSpPr>
          <p:nvPr>
            <p:ph type="ftr" sz="quarter" idx="11"/>
          </p:nvPr>
        </p:nvSpPr>
        <p:spPr/>
        <p:txBody>
          <a:bodyPr/>
          <a:lstStyle/>
          <a:p>
            <a:pPr>
              <a:defRPr>
                <a:solidFill>
                  <a:srgbClr val="FFFFFF"/>
                </a:solidFill>
              </a:defRPr>
            </a:pPr>
            <a:endParaRPr lang="en-GB">
              <a:solidFill>
                <a:srgbClr val="FFFFFF"/>
              </a:solidFill>
            </a:endParaRPr>
          </a:p>
        </p:txBody>
      </p:sp>
      <p:sp>
        <p:nvSpPr>
          <p:cNvPr id="6" name="Slide Number Placeholder 5">
            <a:extLst>
              <a:ext uri="{FF2B5EF4-FFF2-40B4-BE49-F238E27FC236}">
                <a16:creationId xmlns:a16="http://schemas.microsoft.com/office/drawing/2014/main" id="{7C1CFC6E-3AB1-6771-A069-6F8AA00474F3}"/>
              </a:ext>
            </a:extLst>
          </p:cNvPr>
          <p:cNvSpPr>
            <a:spLocks noGrp="1"/>
          </p:cNvSpPr>
          <p:nvPr>
            <p:ph type="sldNum" sz="quarter" idx="12"/>
          </p:nvPr>
        </p:nvSpPr>
        <p:spPr/>
        <p:txBody>
          <a:bodyPr/>
          <a:lstStyle/>
          <a:p>
            <a:pPr>
              <a:defRPr>
                <a:solidFill>
                  <a:srgbClr val="FFFFFF"/>
                </a:solidFill>
              </a:defRPr>
            </a:pPr>
            <a:fld id="{46B5FA57-D862-4034-90BF-4945E711180B}" type="slidenum">
              <a:rPr lang="en-GB" smtClean="0">
                <a:solidFill>
                  <a:srgbClr val="FFFFFF"/>
                </a:solidFill>
              </a:rPr>
              <a:t>‹#›</a:t>
            </a:fld>
            <a:endParaRPr lang="en-GB">
              <a:solidFill>
                <a:srgbClr val="FFFFFF"/>
              </a:solidFill>
            </a:endParaRPr>
          </a:p>
        </p:txBody>
      </p:sp>
    </p:spTree>
    <p:extLst>
      <p:ext uri="{BB962C8B-B14F-4D97-AF65-F5344CB8AC3E}">
        <p14:creationId xmlns:p14="http://schemas.microsoft.com/office/powerpoint/2010/main" val="2047339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CF73F-4A94-D5C3-8D8F-D81FCDB93BCB}"/>
              </a:ext>
            </a:extLst>
          </p:cNvPr>
          <p:cNvSpPr>
            <a:spLocks noGrp="1"/>
          </p:cNvSpPr>
          <p:nvPr>
            <p:ph type="title"/>
          </p:nvPr>
        </p:nvSpPr>
        <p:spPr/>
        <p:txBody>
          <a:bodyPr/>
          <a:lstStyle/>
          <a:p>
            <a:pPr>
              <a:defRPr>
                <a:solidFill>
                  <a:srgbClr val="000000"/>
                </a:solidFill>
              </a:defRPr>
            </a:pPr>
            <a:r>
              <a:rPr lang="en-GB">
                <a:solidFill>
                  <a:srgbClr val="FFFFFF"/>
                </a:solidFill>
              </a:rPr>
              <a:t>Click to edit Master title style</a:t>
            </a:r>
            <a:endParaRPr>
              <a:solidFill>
                <a:srgbClr val="FFFFFF"/>
              </a:solidFill>
            </a:endParaRPr>
          </a:p>
        </p:txBody>
      </p:sp>
      <p:sp>
        <p:nvSpPr>
          <p:cNvPr id="3" name="Content Placeholder 2">
            <a:extLst>
              <a:ext uri="{FF2B5EF4-FFF2-40B4-BE49-F238E27FC236}">
                <a16:creationId xmlns:a16="http://schemas.microsoft.com/office/drawing/2014/main" id="{8A7486D1-AC7C-3B51-E706-C41452993FA3}"/>
              </a:ext>
            </a:extLst>
          </p:cNvPr>
          <p:cNvSpPr>
            <a:spLocks noGrp="1"/>
          </p:cNvSpPr>
          <p:nvPr>
            <p:ph idx="1"/>
          </p:nvPr>
        </p:nvSpPr>
        <p:spPr/>
        <p:txBody>
          <a:bodyPr/>
          <a:lstStyle/>
          <a:p>
            <a:pPr lvl="0">
              <a:defRPr>
                <a:solidFill>
                  <a:srgbClr val="FFFFFF"/>
                </a:solidFill>
              </a:defRPr>
            </a:pPr>
            <a:r>
              <a:rPr lang="en-GB">
                <a:solidFill>
                  <a:srgbClr val="FFFFFF"/>
                </a:solidFill>
              </a:rPr>
              <a:t>Click to edit Master text styles</a:t>
            </a:r>
            <a:endParaRPr>
              <a:solidFill>
                <a:srgbClr val="FFFFFF"/>
              </a:solidFill>
            </a:endParaRPr>
          </a:p>
          <a:p>
            <a:pPr lvl="1">
              <a:defRPr>
                <a:solidFill>
                  <a:srgbClr val="FFFFFF"/>
                </a:solidFill>
              </a:defRPr>
            </a:pPr>
            <a:r>
              <a:rPr lang="en-GB">
                <a:solidFill>
                  <a:srgbClr val="FFFFFF"/>
                </a:solidFill>
              </a:rPr>
              <a:t>Second level</a:t>
            </a:r>
            <a:endParaRPr>
              <a:solidFill>
                <a:srgbClr val="FFFFFF"/>
              </a:solidFill>
            </a:endParaRPr>
          </a:p>
          <a:p>
            <a:pPr lvl="2">
              <a:defRPr>
                <a:solidFill>
                  <a:srgbClr val="FFFFFF"/>
                </a:solidFill>
              </a:defRPr>
            </a:pPr>
            <a:r>
              <a:rPr lang="en-GB">
                <a:solidFill>
                  <a:srgbClr val="FFFFFF"/>
                </a:solidFill>
              </a:rPr>
              <a:t>Third level</a:t>
            </a:r>
            <a:endParaRPr>
              <a:solidFill>
                <a:srgbClr val="FFFFFF"/>
              </a:solidFill>
            </a:endParaRPr>
          </a:p>
          <a:p>
            <a:pPr lvl="3">
              <a:defRPr>
                <a:solidFill>
                  <a:srgbClr val="FFFFFF"/>
                </a:solidFill>
              </a:defRPr>
            </a:pPr>
            <a:r>
              <a:rPr lang="en-GB">
                <a:solidFill>
                  <a:srgbClr val="FFFFFF"/>
                </a:solidFill>
              </a:rPr>
              <a:t>Fourth level</a:t>
            </a:r>
            <a:endParaRPr>
              <a:solidFill>
                <a:srgbClr val="FFFFFF"/>
              </a:solidFill>
            </a:endParaRPr>
          </a:p>
          <a:p>
            <a:pPr lvl="4">
              <a:defRPr>
                <a:solidFill>
                  <a:srgbClr val="FFFFFF"/>
                </a:solidFill>
              </a:defRPr>
            </a:pPr>
            <a:r>
              <a:rPr lang="en-GB">
                <a:solidFill>
                  <a:srgbClr val="FFFFFF"/>
                </a:solidFill>
              </a:rPr>
              <a:t>Fifth level</a:t>
            </a:r>
            <a:endParaRPr>
              <a:solidFill>
                <a:srgbClr val="FFFFFF"/>
              </a:solidFill>
            </a:endParaRPr>
          </a:p>
        </p:txBody>
      </p:sp>
      <p:sp>
        <p:nvSpPr>
          <p:cNvPr id="4" name="Date Placeholder 3">
            <a:extLst>
              <a:ext uri="{FF2B5EF4-FFF2-40B4-BE49-F238E27FC236}">
                <a16:creationId xmlns:a16="http://schemas.microsoft.com/office/drawing/2014/main" id="{36EFB518-1BFC-3A0E-792B-5BEA5F33D5D5}"/>
              </a:ext>
            </a:extLst>
          </p:cNvPr>
          <p:cNvSpPr>
            <a:spLocks noGrp="1"/>
          </p:cNvSpPr>
          <p:nvPr>
            <p:ph type="dt" sz="half" idx="10"/>
          </p:nvPr>
        </p:nvSpPr>
        <p:spPr/>
        <p:txBody>
          <a:bodyPr/>
          <a:lstStyle/>
          <a:p>
            <a:pPr>
              <a:defRPr>
                <a:solidFill>
                  <a:srgbClr val="FFFFFF"/>
                </a:solidFill>
              </a:defRPr>
            </a:pPr>
            <a:fld id="{7FFE9EBD-8DE1-47CC-B9A8-7EF74101F049}" type="datetimeFigureOut">
              <a:rPr lang="en-GB" smtClean="0">
                <a:solidFill>
                  <a:srgbClr val="FFFFFF"/>
                </a:solidFill>
              </a:rPr>
              <a:t>01/07/2026</a:t>
            </a:fld>
            <a:endParaRPr lang="en-GB">
              <a:solidFill>
                <a:srgbClr val="FFFFFF"/>
              </a:solidFill>
            </a:endParaRPr>
          </a:p>
        </p:txBody>
      </p:sp>
      <p:sp>
        <p:nvSpPr>
          <p:cNvPr id="5" name="Footer Placeholder 4">
            <a:extLst>
              <a:ext uri="{FF2B5EF4-FFF2-40B4-BE49-F238E27FC236}">
                <a16:creationId xmlns:a16="http://schemas.microsoft.com/office/drawing/2014/main" id="{EE133A02-13C0-D3E9-5418-6A1FAE77B9C4}"/>
              </a:ext>
            </a:extLst>
          </p:cNvPr>
          <p:cNvSpPr>
            <a:spLocks noGrp="1"/>
          </p:cNvSpPr>
          <p:nvPr>
            <p:ph type="ftr" sz="quarter" idx="11"/>
          </p:nvPr>
        </p:nvSpPr>
        <p:spPr/>
        <p:txBody>
          <a:bodyPr/>
          <a:lstStyle/>
          <a:p>
            <a:pPr>
              <a:defRPr>
                <a:solidFill>
                  <a:srgbClr val="FFFFFF"/>
                </a:solidFill>
              </a:defRPr>
            </a:pPr>
            <a:endParaRPr lang="en-GB">
              <a:solidFill>
                <a:srgbClr val="FFFFFF"/>
              </a:solidFill>
            </a:endParaRPr>
          </a:p>
        </p:txBody>
      </p:sp>
      <p:sp>
        <p:nvSpPr>
          <p:cNvPr id="6" name="Slide Number Placeholder 5">
            <a:extLst>
              <a:ext uri="{FF2B5EF4-FFF2-40B4-BE49-F238E27FC236}">
                <a16:creationId xmlns:a16="http://schemas.microsoft.com/office/drawing/2014/main" id="{A7FA3C3E-824F-19D4-5D3B-15207260A047}"/>
              </a:ext>
            </a:extLst>
          </p:cNvPr>
          <p:cNvSpPr>
            <a:spLocks noGrp="1"/>
          </p:cNvSpPr>
          <p:nvPr>
            <p:ph type="sldNum" sz="quarter" idx="12"/>
          </p:nvPr>
        </p:nvSpPr>
        <p:spPr/>
        <p:txBody>
          <a:bodyPr/>
          <a:lstStyle/>
          <a:p>
            <a:pPr>
              <a:defRPr>
                <a:solidFill>
                  <a:srgbClr val="FFFFFF"/>
                </a:solidFill>
              </a:defRPr>
            </a:pPr>
            <a:fld id="{46B5FA57-D862-4034-90BF-4945E711180B}" type="slidenum">
              <a:rPr lang="en-GB" smtClean="0">
                <a:solidFill>
                  <a:srgbClr val="FFFFFF"/>
                </a:solidFill>
              </a:rPr>
              <a:t>‹#›</a:t>
            </a:fld>
            <a:endParaRPr lang="en-GB">
              <a:solidFill>
                <a:srgbClr val="FFFFFF"/>
              </a:solidFill>
            </a:endParaRPr>
          </a:p>
        </p:txBody>
      </p:sp>
    </p:spTree>
    <p:extLst>
      <p:ext uri="{BB962C8B-B14F-4D97-AF65-F5344CB8AC3E}">
        <p14:creationId xmlns:p14="http://schemas.microsoft.com/office/powerpoint/2010/main" val="2904019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D0FD1-8326-A316-E0F7-C7DF584098C7}"/>
              </a:ext>
            </a:extLst>
          </p:cNvPr>
          <p:cNvSpPr>
            <a:spLocks noGrp="1"/>
          </p:cNvSpPr>
          <p:nvPr>
            <p:ph type="title"/>
          </p:nvPr>
        </p:nvSpPr>
        <p:spPr>
          <a:xfrm>
            <a:off x="831850" y="1709738"/>
            <a:ext cx="10515600" cy="2852737"/>
          </a:xfrm>
        </p:spPr>
        <p:txBody>
          <a:bodyPr anchor="b"/>
          <a:lstStyle>
            <a:lvl1pPr>
              <a:defRPr sz="6000">
                <a:solidFill>
                  <a:srgbClr val="000000"/>
                </a:solidFill>
              </a:defRPr>
            </a:lvl1pPr>
          </a:lstStyle>
          <a:p>
            <a:pPr>
              <a:defRPr>
                <a:solidFill>
                  <a:srgbClr val="FFFFFF"/>
                </a:solidFill>
              </a:defRPr>
            </a:pPr>
            <a:r>
              <a:rPr lang="en-GB">
                <a:solidFill>
                  <a:srgbClr val="FFFFFF"/>
                </a:solidFill>
              </a:rPr>
              <a:t>Click to edit Master title style</a:t>
            </a:r>
            <a:endParaRPr>
              <a:solidFill>
                <a:srgbClr val="FFFFFF"/>
              </a:solidFill>
            </a:endParaRPr>
          </a:p>
        </p:txBody>
      </p:sp>
      <p:sp>
        <p:nvSpPr>
          <p:cNvPr id="3" name="Text Placeholder 2">
            <a:extLst>
              <a:ext uri="{FF2B5EF4-FFF2-40B4-BE49-F238E27FC236}">
                <a16:creationId xmlns:a16="http://schemas.microsoft.com/office/drawing/2014/main" id="{FF996207-584F-89F9-0E4F-B4622F59CF9E}"/>
              </a:ext>
            </a:extLst>
          </p:cNvPr>
          <p:cNvSpPr>
            <a:spLocks noGrp="1"/>
          </p:cNvSpPr>
          <p:nvPr>
            <p:ph type="body" idx="1"/>
          </p:nvPr>
        </p:nvSpPr>
        <p:spPr>
          <a:xfrm>
            <a:off x="831850" y="4589463"/>
            <a:ext cx="10515600" cy="1500187"/>
          </a:xfrm>
        </p:spPr>
        <p:txBody>
          <a:bodyPr/>
          <a:lstStyle>
            <a:lvl1pPr marL="0" indent="0">
              <a:buNone/>
              <a:defRPr sz="2400">
                <a:solidFill>
                  <a:srgbClr val="FFFFFF"/>
                </a:solidFill>
              </a:defRPr>
            </a:lvl1pPr>
            <a:lvl2pPr marL="457200" indent="0">
              <a:buNone/>
              <a:defRPr sz="2000">
                <a:solidFill>
                  <a:srgbClr val="FFFFFF"/>
                </a:solidFill>
              </a:defRPr>
            </a:lvl2pPr>
            <a:lvl3pPr marL="914400" indent="0">
              <a:buNone/>
              <a:defRPr sz="1800">
                <a:solidFill>
                  <a:srgbClr val="FFFFFF"/>
                </a:solidFill>
              </a:defRPr>
            </a:lvl3pPr>
            <a:lvl4pPr marL="1371600" indent="0">
              <a:buNone/>
              <a:defRPr sz="1600">
                <a:solidFill>
                  <a:srgbClr val="FFFFFF"/>
                </a:solidFill>
              </a:defRPr>
            </a:lvl4pPr>
            <a:lvl5pPr marL="1828800" indent="0">
              <a:buNone/>
              <a:defRPr sz="1600">
                <a:solidFill>
                  <a:srgbClr val="FFFFFF"/>
                </a:solidFill>
              </a:defRPr>
            </a:lvl5pPr>
            <a:lvl6pPr marL="2286000" indent="0">
              <a:buNone/>
              <a:defRPr sz="1600">
                <a:solidFill>
                  <a:srgbClr val="FFFFFF"/>
                </a:solidFill>
              </a:defRPr>
            </a:lvl6pPr>
            <a:lvl7pPr marL="2743200" indent="0">
              <a:buNone/>
              <a:defRPr sz="1600">
                <a:solidFill>
                  <a:srgbClr val="FFFFFF"/>
                </a:solidFill>
              </a:defRPr>
            </a:lvl7pPr>
            <a:lvl8pPr marL="3200400" indent="0">
              <a:buNone/>
              <a:defRPr sz="1600">
                <a:solidFill>
                  <a:srgbClr val="FFFFFF"/>
                </a:solidFill>
              </a:defRPr>
            </a:lvl8pPr>
            <a:lvl9pPr marL="3657600" indent="0">
              <a:buNone/>
              <a:defRPr sz="1600">
                <a:solidFill>
                  <a:srgbClr val="FFFFFF"/>
                </a:solidFill>
              </a:defRPr>
            </a:lvl9pPr>
          </a:lstStyle>
          <a:p>
            <a:pPr lvl="0">
              <a:defRPr>
                <a:solidFill>
                  <a:srgbClr val="FFFFFF"/>
                </a:solidFill>
              </a:defRPr>
            </a:pPr>
            <a:r>
              <a:rPr lang="en-GB">
                <a:solidFill>
                  <a:srgbClr val="FFFFFF"/>
                </a:solidFill>
              </a:rPr>
              <a:t>Click to edit Master text styles</a:t>
            </a:r>
            <a:endParaRPr>
              <a:solidFill>
                <a:srgbClr val="FFFFFF"/>
              </a:solidFill>
            </a:endParaRPr>
          </a:p>
        </p:txBody>
      </p:sp>
      <p:sp>
        <p:nvSpPr>
          <p:cNvPr id="4" name="Date Placeholder 3">
            <a:extLst>
              <a:ext uri="{FF2B5EF4-FFF2-40B4-BE49-F238E27FC236}">
                <a16:creationId xmlns:a16="http://schemas.microsoft.com/office/drawing/2014/main" id="{F3FF0399-E8B1-5D1D-38CA-21B9FCD7DDD0}"/>
              </a:ext>
            </a:extLst>
          </p:cNvPr>
          <p:cNvSpPr>
            <a:spLocks noGrp="1"/>
          </p:cNvSpPr>
          <p:nvPr>
            <p:ph type="dt" sz="half" idx="10"/>
          </p:nvPr>
        </p:nvSpPr>
        <p:spPr/>
        <p:txBody>
          <a:bodyPr/>
          <a:lstStyle/>
          <a:p>
            <a:pPr>
              <a:defRPr>
                <a:solidFill>
                  <a:srgbClr val="FFFFFF"/>
                </a:solidFill>
              </a:defRPr>
            </a:pPr>
            <a:fld id="{7FFE9EBD-8DE1-47CC-B9A8-7EF74101F049}" type="datetimeFigureOut">
              <a:rPr lang="en-GB" smtClean="0">
                <a:solidFill>
                  <a:srgbClr val="FFFFFF"/>
                </a:solidFill>
              </a:rPr>
              <a:t>01/07/2026</a:t>
            </a:fld>
            <a:endParaRPr lang="en-GB">
              <a:solidFill>
                <a:srgbClr val="FFFFFF"/>
              </a:solidFill>
            </a:endParaRPr>
          </a:p>
        </p:txBody>
      </p:sp>
      <p:sp>
        <p:nvSpPr>
          <p:cNvPr id="5" name="Footer Placeholder 4">
            <a:extLst>
              <a:ext uri="{FF2B5EF4-FFF2-40B4-BE49-F238E27FC236}">
                <a16:creationId xmlns:a16="http://schemas.microsoft.com/office/drawing/2014/main" id="{B905E3C6-F362-F3E7-E84B-812B954D8993}"/>
              </a:ext>
            </a:extLst>
          </p:cNvPr>
          <p:cNvSpPr>
            <a:spLocks noGrp="1"/>
          </p:cNvSpPr>
          <p:nvPr>
            <p:ph type="ftr" sz="quarter" idx="11"/>
          </p:nvPr>
        </p:nvSpPr>
        <p:spPr/>
        <p:txBody>
          <a:bodyPr/>
          <a:lstStyle/>
          <a:p>
            <a:pPr>
              <a:defRPr>
                <a:solidFill>
                  <a:srgbClr val="FFFFFF"/>
                </a:solidFill>
              </a:defRPr>
            </a:pPr>
            <a:endParaRPr lang="en-GB">
              <a:solidFill>
                <a:srgbClr val="FFFFFF"/>
              </a:solidFill>
            </a:endParaRPr>
          </a:p>
        </p:txBody>
      </p:sp>
      <p:sp>
        <p:nvSpPr>
          <p:cNvPr id="6" name="Slide Number Placeholder 5">
            <a:extLst>
              <a:ext uri="{FF2B5EF4-FFF2-40B4-BE49-F238E27FC236}">
                <a16:creationId xmlns:a16="http://schemas.microsoft.com/office/drawing/2014/main" id="{754B9E6A-99E4-D747-A275-98D861EED36C}"/>
              </a:ext>
            </a:extLst>
          </p:cNvPr>
          <p:cNvSpPr>
            <a:spLocks noGrp="1"/>
          </p:cNvSpPr>
          <p:nvPr>
            <p:ph type="sldNum" sz="quarter" idx="12"/>
          </p:nvPr>
        </p:nvSpPr>
        <p:spPr/>
        <p:txBody>
          <a:bodyPr/>
          <a:lstStyle/>
          <a:p>
            <a:pPr>
              <a:defRPr>
                <a:solidFill>
                  <a:srgbClr val="FFFFFF"/>
                </a:solidFill>
              </a:defRPr>
            </a:pPr>
            <a:fld id="{46B5FA57-D862-4034-90BF-4945E711180B}" type="slidenum">
              <a:rPr lang="en-GB" smtClean="0">
                <a:solidFill>
                  <a:srgbClr val="FFFFFF"/>
                </a:solidFill>
              </a:rPr>
              <a:t>‹#›</a:t>
            </a:fld>
            <a:endParaRPr lang="en-GB">
              <a:solidFill>
                <a:srgbClr val="FFFFFF"/>
              </a:solidFill>
            </a:endParaRPr>
          </a:p>
        </p:txBody>
      </p:sp>
    </p:spTree>
    <p:extLst>
      <p:ext uri="{BB962C8B-B14F-4D97-AF65-F5344CB8AC3E}">
        <p14:creationId xmlns:p14="http://schemas.microsoft.com/office/powerpoint/2010/main" val="1340415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245E6-CF84-36E1-D334-4B0C94E38B0D}"/>
              </a:ext>
            </a:extLst>
          </p:cNvPr>
          <p:cNvSpPr>
            <a:spLocks noGrp="1"/>
          </p:cNvSpPr>
          <p:nvPr>
            <p:ph type="title"/>
          </p:nvPr>
        </p:nvSpPr>
        <p:spPr/>
        <p:txBody>
          <a:bodyPr/>
          <a:lstStyle/>
          <a:p>
            <a:pPr>
              <a:defRPr>
                <a:solidFill>
                  <a:srgbClr val="000000"/>
                </a:solidFill>
              </a:defRPr>
            </a:pPr>
            <a:r>
              <a:rPr lang="en-GB">
                <a:solidFill>
                  <a:srgbClr val="FFFFFF"/>
                </a:solidFill>
              </a:rPr>
              <a:t>Click to edit Master title style</a:t>
            </a:r>
            <a:endParaRPr>
              <a:solidFill>
                <a:srgbClr val="FFFFFF"/>
              </a:solidFill>
            </a:endParaRPr>
          </a:p>
        </p:txBody>
      </p:sp>
      <p:sp>
        <p:nvSpPr>
          <p:cNvPr id="3" name="Content Placeholder 2">
            <a:extLst>
              <a:ext uri="{FF2B5EF4-FFF2-40B4-BE49-F238E27FC236}">
                <a16:creationId xmlns:a16="http://schemas.microsoft.com/office/drawing/2014/main" id="{4165E6A5-81AA-93A1-E722-D1B24F42FFB4}"/>
              </a:ext>
            </a:extLst>
          </p:cNvPr>
          <p:cNvSpPr>
            <a:spLocks noGrp="1"/>
          </p:cNvSpPr>
          <p:nvPr>
            <p:ph sz="half" idx="1"/>
          </p:nvPr>
        </p:nvSpPr>
        <p:spPr>
          <a:xfrm>
            <a:off x="838200" y="1825625"/>
            <a:ext cx="5181600" cy="4351338"/>
          </a:xfrm>
        </p:spPr>
        <p:txBody>
          <a:bodyPr/>
          <a:lstStyle/>
          <a:p>
            <a:pPr lvl="0">
              <a:defRPr>
                <a:solidFill>
                  <a:srgbClr val="FFFFFF"/>
                </a:solidFill>
              </a:defRPr>
            </a:pPr>
            <a:r>
              <a:rPr lang="en-GB">
                <a:solidFill>
                  <a:srgbClr val="FFFFFF"/>
                </a:solidFill>
              </a:rPr>
              <a:t>Click to edit Master text styles</a:t>
            </a:r>
            <a:endParaRPr>
              <a:solidFill>
                <a:srgbClr val="FFFFFF"/>
              </a:solidFill>
            </a:endParaRPr>
          </a:p>
          <a:p>
            <a:pPr lvl="1">
              <a:defRPr>
                <a:solidFill>
                  <a:srgbClr val="FFFFFF"/>
                </a:solidFill>
              </a:defRPr>
            </a:pPr>
            <a:r>
              <a:rPr lang="en-GB">
                <a:solidFill>
                  <a:srgbClr val="FFFFFF"/>
                </a:solidFill>
              </a:rPr>
              <a:t>Second level</a:t>
            </a:r>
            <a:endParaRPr>
              <a:solidFill>
                <a:srgbClr val="FFFFFF"/>
              </a:solidFill>
            </a:endParaRPr>
          </a:p>
          <a:p>
            <a:pPr lvl="2">
              <a:defRPr>
                <a:solidFill>
                  <a:srgbClr val="FFFFFF"/>
                </a:solidFill>
              </a:defRPr>
            </a:pPr>
            <a:r>
              <a:rPr lang="en-GB">
                <a:solidFill>
                  <a:srgbClr val="FFFFFF"/>
                </a:solidFill>
              </a:rPr>
              <a:t>Third level</a:t>
            </a:r>
            <a:endParaRPr>
              <a:solidFill>
                <a:srgbClr val="FFFFFF"/>
              </a:solidFill>
            </a:endParaRPr>
          </a:p>
          <a:p>
            <a:pPr lvl="3">
              <a:defRPr>
                <a:solidFill>
                  <a:srgbClr val="FFFFFF"/>
                </a:solidFill>
              </a:defRPr>
            </a:pPr>
            <a:r>
              <a:rPr lang="en-GB">
                <a:solidFill>
                  <a:srgbClr val="FFFFFF"/>
                </a:solidFill>
              </a:rPr>
              <a:t>Fourth level</a:t>
            </a:r>
            <a:endParaRPr>
              <a:solidFill>
                <a:srgbClr val="FFFFFF"/>
              </a:solidFill>
            </a:endParaRPr>
          </a:p>
          <a:p>
            <a:pPr lvl="4">
              <a:defRPr>
                <a:solidFill>
                  <a:srgbClr val="FFFFFF"/>
                </a:solidFill>
              </a:defRPr>
            </a:pPr>
            <a:r>
              <a:rPr lang="en-GB">
                <a:solidFill>
                  <a:srgbClr val="FFFFFF"/>
                </a:solidFill>
              </a:rPr>
              <a:t>Fifth level</a:t>
            </a:r>
            <a:endParaRPr>
              <a:solidFill>
                <a:srgbClr val="FFFFFF"/>
              </a:solidFill>
            </a:endParaRPr>
          </a:p>
        </p:txBody>
      </p:sp>
      <p:sp>
        <p:nvSpPr>
          <p:cNvPr id="4" name="Content Placeholder 3">
            <a:extLst>
              <a:ext uri="{FF2B5EF4-FFF2-40B4-BE49-F238E27FC236}">
                <a16:creationId xmlns:a16="http://schemas.microsoft.com/office/drawing/2014/main" id="{A6144CB2-F0AC-4638-DA00-EEF9AFBA3816}"/>
              </a:ext>
            </a:extLst>
          </p:cNvPr>
          <p:cNvSpPr>
            <a:spLocks noGrp="1"/>
          </p:cNvSpPr>
          <p:nvPr>
            <p:ph sz="half" idx="2"/>
          </p:nvPr>
        </p:nvSpPr>
        <p:spPr>
          <a:xfrm>
            <a:off x="6172200" y="1825625"/>
            <a:ext cx="5181600" cy="4351338"/>
          </a:xfrm>
        </p:spPr>
        <p:txBody>
          <a:bodyPr/>
          <a:lstStyle/>
          <a:p>
            <a:pPr lvl="0">
              <a:defRPr>
                <a:solidFill>
                  <a:srgbClr val="FFFFFF"/>
                </a:solidFill>
              </a:defRPr>
            </a:pPr>
            <a:r>
              <a:rPr lang="en-GB">
                <a:solidFill>
                  <a:srgbClr val="FFFFFF"/>
                </a:solidFill>
              </a:rPr>
              <a:t>Click to edit Master text styles</a:t>
            </a:r>
            <a:endParaRPr>
              <a:solidFill>
                <a:srgbClr val="FFFFFF"/>
              </a:solidFill>
            </a:endParaRPr>
          </a:p>
          <a:p>
            <a:pPr lvl="1">
              <a:defRPr>
                <a:solidFill>
                  <a:srgbClr val="FFFFFF"/>
                </a:solidFill>
              </a:defRPr>
            </a:pPr>
            <a:r>
              <a:rPr lang="en-GB">
                <a:solidFill>
                  <a:srgbClr val="FFFFFF"/>
                </a:solidFill>
              </a:rPr>
              <a:t>Second level</a:t>
            </a:r>
            <a:endParaRPr>
              <a:solidFill>
                <a:srgbClr val="FFFFFF"/>
              </a:solidFill>
            </a:endParaRPr>
          </a:p>
          <a:p>
            <a:pPr lvl="2">
              <a:defRPr>
                <a:solidFill>
                  <a:srgbClr val="FFFFFF"/>
                </a:solidFill>
              </a:defRPr>
            </a:pPr>
            <a:r>
              <a:rPr lang="en-GB">
                <a:solidFill>
                  <a:srgbClr val="FFFFFF"/>
                </a:solidFill>
              </a:rPr>
              <a:t>Third level</a:t>
            </a:r>
            <a:endParaRPr>
              <a:solidFill>
                <a:srgbClr val="FFFFFF"/>
              </a:solidFill>
            </a:endParaRPr>
          </a:p>
          <a:p>
            <a:pPr lvl="3">
              <a:defRPr>
                <a:solidFill>
                  <a:srgbClr val="FFFFFF"/>
                </a:solidFill>
              </a:defRPr>
            </a:pPr>
            <a:r>
              <a:rPr lang="en-GB">
                <a:solidFill>
                  <a:srgbClr val="FFFFFF"/>
                </a:solidFill>
              </a:rPr>
              <a:t>Fourth level</a:t>
            </a:r>
            <a:endParaRPr>
              <a:solidFill>
                <a:srgbClr val="FFFFFF"/>
              </a:solidFill>
            </a:endParaRPr>
          </a:p>
          <a:p>
            <a:pPr lvl="4">
              <a:defRPr>
                <a:solidFill>
                  <a:srgbClr val="FFFFFF"/>
                </a:solidFill>
              </a:defRPr>
            </a:pPr>
            <a:r>
              <a:rPr lang="en-GB">
                <a:solidFill>
                  <a:srgbClr val="FFFFFF"/>
                </a:solidFill>
              </a:rPr>
              <a:t>Fifth level</a:t>
            </a:r>
            <a:endParaRPr>
              <a:solidFill>
                <a:srgbClr val="FFFFFF"/>
              </a:solidFill>
            </a:endParaRPr>
          </a:p>
        </p:txBody>
      </p:sp>
      <p:sp>
        <p:nvSpPr>
          <p:cNvPr id="5" name="Date Placeholder 4">
            <a:extLst>
              <a:ext uri="{FF2B5EF4-FFF2-40B4-BE49-F238E27FC236}">
                <a16:creationId xmlns:a16="http://schemas.microsoft.com/office/drawing/2014/main" id="{D6A4AFBB-55BD-174F-154A-73E00CB452EB}"/>
              </a:ext>
            </a:extLst>
          </p:cNvPr>
          <p:cNvSpPr>
            <a:spLocks noGrp="1"/>
          </p:cNvSpPr>
          <p:nvPr>
            <p:ph type="dt" sz="half" idx="10"/>
          </p:nvPr>
        </p:nvSpPr>
        <p:spPr/>
        <p:txBody>
          <a:bodyPr/>
          <a:lstStyle/>
          <a:p>
            <a:pPr>
              <a:defRPr>
                <a:solidFill>
                  <a:srgbClr val="FFFFFF"/>
                </a:solidFill>
              </a:defRPr>
            </a:pPr>
            <a:fld id="{7FFE9EBD-8DE1-47CC-B9A8-7EF74101F049}" type="datetimeFigureOut">
              <a:rPr lang="en-GB" smtClean="0">
                <a:solidFill>
                  <a:srgbClr val="FFFFFF"/>
                </a:solidFill>
              </a:rPr>
              <a:t>01/07/2026</a:t>
            </a:fld>
            <a:endParaRPr lang="en-GB">
              <a:solidFill>
                <a:srgbClr val="FFFFFF"/>
              </a:solidFill>
            </a:endParaRPr>
          </a:p>
        </p:txBody>
      </p:sp>
      <p:sp>
        <p:nvSpPr>
          <p:cNvPr id="6" name="Footer Placeholder 5">
            <a:extLst>
              <a:ext uri="{FF2B5EF4-FFF2-40B4-BE49-F238E27FC236}">
                <a16:creationId xmlns:a16="http://schemas.microsoft.com/office/drawing/2014/main" id="{3C94C0CA-3482-12A1-4BF0-D4D80D26B757}"/>
              </a:ext>
            </a:extLst>
          </p:cNvPr>
          <p:cNvSpPr>
            <a:spLocks noGrp="1"/>
          </p:cNvSpPr>
          <p:nvPr>
            <p:ph type="ftr" sz="quarter" idx="11"/>
          </p:nvPr>
        </p:nvSpPr>
        <p:spPr/>
        <p:txBody>
          <a:bodyPr/>
          <a:lstStyle/>
          <a:p>
            <a:pPr>
              <a:defRPr>
                <a:solidFill>
                  <a:srgbClr val="FFFFFF"/>
                </a:solidFill>
              </a:defRPr>
            </a:pPr>
            <a:endParaRPr lang="en-GB">
              <a:solidFill>
                <a:srgbClr val="FFFFFF"/>
              </a:solidFill>
            </a:endParaRPr>
          </a:p>
        </p:txBody>
      </p:sp>
      <p:sp>
        <p:nvSpPr>
          <p:cNvPr id="7" name="Slide Number Placeholder 6">
            <a:extLst>
              <a:ext uri="{FF2B5EF4-FFF2-40B4-BE49-F238E27FC236}">
                <a16:creationId xmlns:a16="http://schemas.microsoft.com/office/drawing/2014/main" id="{B1EC9021-8C98-3989-F5F6-B7F659166A9C}"/>
              </a:ext>
            </a:extLst>
          </p:cNvPr>
          <p:cNvSpPr>
            <a:spLocks noGrp="1"/>
          </p:cNvSpPr>
          <p:nvPr>
            <p:ph type="sldNum" sz="quarter" idx="12"/>
          </p:nvPr>
        </p:nvSpPr>
        <p:spPr/>
        <p:txBody>
          <a:bodyPr/>
          <a:lstStyle/>
          <a:p>
            <a:pPr>
              <a:defRPr>
                <a:solidFill>
                  <a:srgbClr val="FFFFFF"/>
                </a:solidFill>
              </a:defRPr>
            </a:pPr>
            <a:fld id="{46B5FA57-D862-4034-90BF-4945E711180B}" type="slidenum">
              <a:rPr lang="en-GB" smtClean="0">
                <a:solidFill>
                  <a:srgbClr val="FFFFFF"/>
                </a:solidFill>
              </a:rPr>
              <a:t>‹#›</a:t>
            </a:fld>
            <a:endParaRPr lang="en-GB">
              <a:solidFill>
                <a:srgbClr val="FFFFFF"/>
              </a:solidFill>
            </a:endParaRPr>
          </a:p>
        </p:txBody>
      </p:sp>
    </p:spTree>
    <p:extLst>
      <p:ext uri="{BB962C8B-B14F-4D97-AF65-F5344CB8AC3E}">
        <p14:creationId xmlns:p14="http://schemas.microsoft.com/office/powerpoint/2010/main" val="2479174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6707B-CA98-3891-3792-94FBA8F40AC7}"/>
              </a:ext>
            </a:extLst>
          </p:cNvPr>
          <p:cNvSpPr>
            <a:spLocks noGrp="1"/>
          </p:cNvSpPr>
          <p:nvPr>
            <p:ph type="title"/>
          </p:nvPr>
        </p:nvSpPr>
        <p:spPr>
          <a:xfrm>
            <a:off x="839788" y="365125"/>
            <a:ext cx="10515600" cy="1325563"/>
          </a:xfrm>
        </p:spPr>
        <p:txBody>
          <a:bodyPr/>
          <a:lstStyle/>
          <a:p>
            <a:pPr>
              <a:defRPr>
                <a:solidFill>
                  <a:srgbClr val="000000"/>
                </a:solidFill>
              </a:defRPr>
            </a:pPr>
            <a:r>
              <a:rPr lang="en-GB">
                <a:solidFill>
                  <a:srgbClr val="FFFFFF"/>
                </a:solidFill>
              </a:rPr>
              <a:t>Click to edit Master title style</a:t>
            </a:r>
            <a:endParaRPr>
              <a:solidFill>
                <a:srgbClr val="FFFFFF"/>
              </a:solidFill>
            </a:endParaRPr>
          </a:p>
        </p:txBody>
      </p:sp>
      <p:sp>
        <p:nvSpPr>
          <p:cNvPr id="3" name="Text Placeholder 2">
            <a:extLst>
              <a:ext uri="{FF2B5EF4-FFF2-40B4-BE49-F238E27FC236}">
                <a16:creationId xmlns:a16="http://schemas.microsoft.com/office/drawing/2014/main" id="{D9E84ADB-9659-267B-3765-FD629224C565}"/>
              </a:ext>
            </a:extLst>
          </p:cNvPr>
          <p:cNvSpPr>
            <a:spLocks noGrp="1"/>
          </p:cNvSpPr>
          <p:nvPr>
            <p:ph type="body" idx="1"/>
          </p:nvPr>
        </p:nvSpPr>
        <p:spPr>
          <a:xfrm>
            <a:off x="839788" y="1681163"/>
            <a:ext cx="5157787" cy="823912"/>
          </a:xfrm>
        </p:spPr>
        <p:txBody>
          <a:bodyPr anchor="b"/>
          <a:lstStyle>
            <a:lvl1pPr marL="0" indent="0">
              <a:buNone/>
              <a:defRPr sz="2400" b="1">
                <a:solidFill>
                  <a:srgbClr val="FFFFFF"/>
                </a:solidFill>
              </a:defRPr>
            </a:lvl1pPr>
            <a:lvl2pPr marL="457200" indent="0">
              <a:buNone/>
              <a:defRPr sz="2000" b="1">
                <a:solidFill>
                  <a:srgbClr val="FFFFFF"/>
                </a:solidFill>
              </a:defRPr>
            </a:lvl2pPr>
            <a:lvl3pPr marL="914400" indent="0">
              <a:buNone/>
              <a:defRPr sz="1800" b="1">
                <a:solidFill>
                  <a:srgbClr val="FFFFFF"/>
                </a:solidFill>
              </a:defRPr>
            </a:lvl3pPr>
            <a:lvl4pPr marL="1371600" indent="0">
              <a:buNone/>
              <a:defRPr sz="1600" b="1">
                <a:solidFill>
                  <a:srgbClr val="FFFFFF"/>
                </a:solidFill>
              </a:defRPr>
            </a:lvl4pPr>
            <a:lvl5pPr marL="1828800" indent="0">
              <a:buNone/>
              <a:defRPr sz="1600" b="1">
                <a:solidFill>
                  <a:srgbClr val="FFFFFF"/>
                </a:solidFill>
              </a:defRPr>
            </a:lvl5pPr>
            <a:lvl6pPr marL="2286000" indent="0">
              <a:buNone/>
              <a:defRPr sz="1600" b="1">
                <a:solidFill>
                  <a:srgbClr val="FFFFFF"/>
                </a:solidFill>
              </a:defRPr>
            </a:lvl6pPr>
            <a:lvl7pPr marL="2743200" indent="0">
              <a:buNone/>
              <a:defRPr sz="1600" b="1">
                <a:solidFill>
                  <a:srgbClr val="FFFFFF"/>
                </a:solidFill>
              </a:defRPr>
            </a:lvl7pPr>
            <a:lvl8pPr marL="3200400" indent="0">
              <a:buNone/>
              <a:defRPr sz="1600" b="1">
                <a:solidFill>
                  <a:srgbClr val="FFFFFF"/>
                </a:solidFill>
              </a:defRPr>
            </a:lvl8pPr>
            <a:lvl9pPr marL="3657600" indent="0">
              <a:buNone/>
              <a:defRPr sz="1600" b="1">
                <a:solidFill>
                  <a:srgbClr val="FFFFFF"/>
                </a:solidFill>
              </a:defRPr>
            </a:lvl9pPr>
          </a:lstStyle>
          <a:p>
            <a:pPr lvl="0">
              <a:defRPr>
                <a:solidFill>
                  <a:srgbClr val="FFFFFF"/>
                </a:solidFill>
              </a:defRPr>
            </a:pPr>
            <a:r>
              <a:rPr lang="en-GB">
                <a:solidFill>
                  <a:srgbClr val="FFFFFF"/>
                </a:solidFill>
              </a:rPr>
              <a:t>Click to edit Master text styles</a:t>
            </a:r>
            <a:endParaRPr>
              <a:solidFill>
                <a:srgbClr val="FFFFFF"/>
              </a:solidFill>
            </a:endParaRPr>
          </a:p>
        </p:txBody>
      </p:sp>
      <p:sp>
        <p:nvSpPr>
          <p:cNvPr id="4" name="Content Placeholder 3">
            <a:extLst>
              <a:ext uri="{FF2B5EF4-FFF2-40B4-BE49-F238E27FC236}">
                <a16:creationId xmlns:a16="http://schemas.microsoft.com/office/drawing/2014/main" id="{B72B28BE-4B7B-C006-423C-FA8266D75ACE}"/>
              </a:ext>
            </a:extLst>
          </p:cNvPr>
          <p:cNvSpPr>
            <a:spLocks noGrp="1"/>
          </p:cNvSpPr>
          <p:nvPr>
            <p:ph sz="half" idx="2"/>
          </p:nvPr>
        </p:nvSpPr>
        <p:spPr>
          <a:xfrm>
            <a:off x="839788" y="2505075"/>
            <a:ext cx="5157787" cy="3684588"/>
          </a:xfrm>
        </p:spPr>
        <p:txBody>
          <a:bodyPr/>
          <a:lstStyle/>
          <a:p>
            <a:pPr lvl="0">
              <a:defRPr>
                <a:solidFill>
                  <a:srgbClr val="FFFFFF"/>
                </a:solidFill>
              </a:defRPr>
            </a:pPr>
            <a:r>
              <a:rPr lang="en-GB">
                <a:solidFill>
                  <a:srgbClr val="FFFFFF"/>
                </a:solidFill>
              </a:rPr>
              <a:t>Click to edit Master text styles</a:t>
            </a:r>
            <a:endParaRPr>
              <a:solidFill>
                <a:srgbClr val="FFFFFF"/>
              </a:solidFill>
            </a:endParaRPr>
          </a:p>
          <a:p>
            <a:pPr lvl="1">
              <a:defRPr>
                <a:solidFill>
                  <a:srgbClr val="FFFFFF"/>
                </a:solidFill>
              </a:defRPr>
            </a:pPr>
            <a:r>
              <a:rPr lang="en-GB">
                <a:solidFill>
                  <a:srgbClr val="FFFFFF"/>
                </a:solidFill>
              </a:rPr>
              <a:t>Second level</a:t>
            </a:r>
            <a:endParaRPr>
              <a:solidFill>
                <a:srgbClr val="FFFFFF"/>
              </a:solidFill>
            </a:endParaRPr>
          </a:p>
          <a:p>
            <a:pPr lvl="2">
              <a:defRPr>
                <a:solidFill>
                  <a:srgbClr val="FFFFFF"/>
                </a:solidFill>
              </a:defRPr>
            </a:pPr>
            <a:r>
              <a:rPr lang="en-GB">
                <a:solidFill>
                  <a:srgbClr val="FFFFFF"/>
                </a:solidFill>
              </a:rPr>
              <a:t>Third level</a:t>
            </a:r>
            <a:endParaRPr>
              <a:solidFill>
                <a:srgbClr val="FFFFFF"/>
              </a:solidFill>
            </a:endParaRPr>
          </a:p>
          <a:p>
            <a:pPr lvl="3">
              <a:defRPr>
                <a:solidFill>
                  <a:srgbClr val="FFFFFF"/>
                </a:solidFill>
              </a:defRPr>
            </a:pPr>
            <a:r>
              <a:rPr lang="en-GB">
                <a:solidFill>
                  <a:srgbClr val="FFFFFF"/>
                </a:solidFill>
              </a:rPr>
              <a:t>Fourth level</a:t>
            </a:r>
            <a:endParaRPr>
              <a:solidFill>
                <a:srgbClr val="FFFFFF"/>
              </a:solidFill>
            </a:endParaRPr>
          </a:p>
          <a:p>
            <a:pPr lvl="4">
              <a:defRPr>
                <a:solidFill>
                  <a:srgbClr val="FFFFFF"/>
                </a:solidFill>
              </a:defRPr>
            </a:pPr>
            <a:r>
              <a:rPr lang="en-GB">
                <a:solidFill>
                  <a:srgbClr val="FFFFFF"/>
                </a:solidFill>
              </a:rPr>
              <a:t>Fifth level</a:t>
            </a:r>
            <a:endParaRPr>
              <a:solidFill>
                <a:srgbClr val="FFFFFF"/>
              </a:solidFill>
            </a:endParaRPr>
          </a:p>
        </p:txBody>
      </p:sp>
      <p:sp>
        <p:nvSpPr>
          <p:cNvPr id="5" name="Text Placeholder 4">
            <a:extLst>
              <a:ext uri="{FF2B5EF4-FFF2-40B4-BE49-F238E27FC236}">
                <a16:creationId xmlns:a16="http://schemas.microsoft.com/office/drawing/2014/main" id="{EC871466-9137-F9FD-B008-6647C1D8DF6C}"/>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FFFFFF"/>
                </a:solidFill>
              </a:defRPr>
            </a:lvl1pPr>
            <a:lvl2pPr marL="457200" indent="0">
              <a:buNone/>
              <a:defRPr sz="2000" b="1">
                <a:solidFill>
                  <a:srgbClr val="FFFFFF"/>
                </a:solidFill>
              </a:defRPr>
            </a:lvl2pPr>
            <a:lvl3pPr marL="914400" indent="0">
              <a:buNone/>
              <a:defRPr sz="1800" b="1">
                <a:solidFill>
                  <a:srgbClr val="FFFFFF"/>
                </a:solidFill>
              </a:defRPr>
            </a:lvl3pPr>
            <a:lvl4pPr marL="1371600" indent="0">
              <a:buNone/>
              <a:defRPr sz="1600" b="1">
                <a:solidFill>
                  <a:srgbClr val="FFFFFF"/>
                </a:solidFill>
              </a:defRPr>
            </a:lvl4pPr>
            <a:lvl5pPr marL="1828800" indent="0">
              <a:buNone/>
              <a:defRPr sz="1600" b="1">
                <a:solidFill>
                  <a:srgbClr val="FFFFFF"/>
                </a:solidFill>
              </a:defRPr>
            </a:lvl5pPr>
            <a:lvl6pPr marL="2286000" indent="0">
              <a:buNone/>
              <a:defRPr sz="1600" b="1">
                <a:solidFill>
                  <a:srgbClr val="FFFFFF"/>
                </a:solidFill>
              </a:defRPr>
            </a:lvl6pPr>
            <a:lvl7pPr marL="2743200" indent="0">
              <a:buNone/>
              <a:defRPr sz="1600" b="1">
                <a:solidFill>
                  <a:srgbClr val="FFFFFF"/>
                </a:solidFill>
              </a:defRPr>
            </a:lvl7pPr>
            <a:lvl8pPr marL="3200400" indent="0">
              <a:buNone/>
              <a:defRPr sz="1600" b="1">
                <a:solidFill>
                  <a:srgbClr val="FFFFFF"/>
                </a:solidFill>
              </a:defRPr>
            </a:lvl8pPr>
            <a:lvl9pPr marL="3657600" indent="0">
              <a:buNone/>
              <a:defRPr sz="1600" b="1">
                <a:solidFill>
                  <a:srgbClr val="FFFFFF"/>
                </a:solidFill>
              </a:defRPr>
            </a:lvl9pPr>
          </a:lstStyle>
          <a:p>
            <a:pPr lvl="0">
              <a:defRPr>
                <a:solidFill>
                  <a:srgbClr val="FFFFFF"/>
                </a:solidFill>
              </a:defRPr>
            </a:pPr>
            <a:r>
              <a:rPr lang="en-GB">
                <a:solidFill>
                  <a:srgbClr val="FFFFFF"/>
                </a:solidFill>
              </a:rPr>
              <a:t>Click to edit Master text styles</a:t>
            </a:r>
            <a:endParaRPr>
              <a:solidFill>
                <a:srgbClr val="FFFFFF"/>
              </a:solidFill>
            </a:endParaRPr>
          </a:p>
        </p:txBody>
      </p:sp>
      <p:sp>
        <p:nvSpPr>
          <p:cNvPr id="6" name="Content Placeholder 5">
            <a:extLst>
              <a:ext uri="{FF2B5EF4-FFF2-40B4-BE49-F238E27FC236}">
                <a16:creationId xmlns:a16="http://schemas.microsoft.com/office/drawing/2014/main" id="{A0792090-2727-68C2-1CFA-3054CB8F19B1}"/>
              </a:ext>
            </a:extLst>
          </p:cNvPr>
          <p:cNvSpPr>
            <a:spLocks noGrp="1"/>
          </p:cNvSpPr>
          <p:nvPr>
            <p:ph sz="quarter" idx="4"/>
          </p:nvPr>
        </p:nvSpPr>
        <p:spPr>
          <a:xfrm>
            <a:off x="6172200" y="2505075"/>
            <a:ext cx="5183188" cy="3684588"/>
          </a:xfrm>
        </p:spPr>
        <p:txBody>
          <a:bodyPr/>
          <a:lstStyle/>
          <a:p>
            <a:pPr lvl="0">
              <a:defRPr>
                <a:solidFill>
                  <a:srgbClr val="FFFFFF"/>
                </a:solidFill>
              </a:defRPr>
            </a:pPr>
            <a:r>
              <a:rPr lang="en-GB">
                <a:solidFill>
                  <a:srgbClr val="FFFFFF"/>
                </a:solidFill>
              </a:rPr>
              <a:t>Click to edit Master text styles</a:t>
            </a:r>
            <a:endParaRPr>
              <a:solidFill>
                <a:srgbClr val="FFFFFF"/>
              </a:solidFill>
            </a:endParaRPr>
          </a:p>
          <a:p>
            <a:pPr lvl="1">
              <a:defRPr>
                <a:solidFill>
                  <a:srgbClr val="FFFFFF"/>
                </a:solidFill>
              </a:defRPr>
            </a:pPr>
            <a:r>
              <a:rPr lang="en-GB">
                <a:solidFill>
                  <a:srgbClr val="FFFFFF"/>
                </a:solidFill>
              </a:rPr>
              <a:t>Second level</a:t>
            </a:r>
            <a:endParaRPr>
              <a:solidFill>
                <a:srgbClr val="FFFFFF"/>
              </a:solidFill>
            </a:endParaRPr>
          </a:p>
          <a:p>
            <a:pPr lvl="2">
              <a:defRPr>
                <a:solidFill>
                  <a:srgbClr val="FFFFFF"/>
                </a:solidFill>
              </a:defRPr>
            </a:pPr>
            <a:r>
              <a:rPr lang="en-GB">
                <a:solidFill>
                  <a:srgbClr val="FFFFFF"/>
                </a:solidFill>
              </a:rPr>
              <a:t>Third level</a:t>
            </a:r>
            <a:endParaRPr>
              <a:solidFill>
                <a:srgbClr val="FFFFFF"/>
              </a:solidFill>
            </a:endParaRPr>
          </a:p>
          <a:p>
            <a:pPr lvl="3">
              <a:defRPr>
                <a:solidFill>
                  <a:srgbClr val="FFFFFF"/>
                </a:solidFill>
              </a:defRPr>
            </a:pPr>
            <a:r>
              <a:rPr lang="en-GB">
                <a:solidFill>
                  <a:srgbClr val="FFFFFF"/>
                </a:solidFill>
              </a:rPr>
              <a:t>Fourth level</a:t>
            </a:r>
            <a:endParaRPr>
              <a:solidFill>
                <a:srgbClr val="FFFFFF"/>
              </a:solidFill>
            </a:endParaRPr>
          </a:p>
          <a:p>
            <a:pPr lvl="4">
              <a:defRPr>
                <a:solidFill>
                  <a:srgbClr val="FFFFFF"/>
                </a:solidFill>
              </a:defRPr>
            </a:pPr>
            <a:r>
              <a:rPr lang="en-GB">
                <a:solidFill>
                  <a:srgbClr val="FFFFFF"/>
                </a:solidFill>
              </a:rPr>
              <a:t>Fifth level</a:t>
            </a:r>
            <a:endParaRPr>
              <a:solidFill>
                <a:srgbClr val="FFFFFF"/>
              </a:solidFill>
            </a:endParaRPr>
          </a:p>
        </p:txBody>
      </p:sp>
      <p:sp>
        <p:nvSpPr>
          <p:cNvPr id="7" name="Date Placeholder 6">
            <a:extLst>
              <a:ext uri="{FF2B5EF4-FFF2-40B4-BE49-F238E27FC236}">
                <a16:creationId xmlns:a16="http://schemas.microsoft.com/office/drawing/2014/main" id="{978ED69E-6329-5106-0DF0-E080F58165E9}"/>
              </a:ext>
            </a:extLst>
          </p:cNvPr>
          <p:cNvSpPr>
            <a:spLocks noGrp="1"/>
          </p:cNvSpPr>
          <p:nvPr>
            <p:ph type="dt" sz="half" idx="10"/>
          </p:nvPr>
        </p:nvSpPr>
        <p:spPr/>
        <p:txBody>
          <a:bodyPr/>
          <a:lstStyle/>
          <a:p>
            <a:pPr>
              <a:defRPr>
                <a:solidFill>
                  <a:srgbClr val="FFFFFF"/>
                </a:solidFill>
              </a:defRPr>
            </a:pPr>
            <a:fld id="{7FFE9EBD-8DE1-47CC-B9A8-7EF74101F049}" type="datetimeFigureOut">
              <a:rPr lang="en-GB" smtClean="0">
                <a:solidFill>
                  <a:srgbClr val="FFFFFF"/>
                </a:solidFill>
              </a:rPr>
              <a:t>01/07/2026</a:t>
            </a:fld>
            <a:endParaRPr lang="en-GB">
              <a:solidFill>
                <a:srgbClr val="FFFFFF"/>
              </a:solidFill>
            </a:endParaRPr>
          </a:p>
        </p:txBody>
      </p:sp>
      <p:sp>
        <p:nvSpPr>
          <p:cNvPr id="8" name="Footer Placeholder 7">
            <a:extLst>
              <a:ext uri="{FF2B5EF4-FFF2-40B4-BE49-F238E27FC236}">
                <a16:creationId xmlns:a16="http://schemas.microsoft.com/office/drawing/2014/main" id="{8DA439ED-A0AE-EE01-69DE-C52AD5BB3E82}"/>
              </a:ext>
            </a:extLst>
          </p:cNvPr>
          <p:cNvSpPr>
            <a:spLocks noGrp="1"/>
          </p:cNvSpPr>
          <p:nvPr>
            <p:ph type="ftr" sz="quarter" idx="11"/>
          </p:nvPr>
        </p:nvSpPr>
        <p:spPr/>
        <p:txBody>
          <a:bodyPr/>
          <a:lstStyle/>
          <a:p>
            <a:pPr>
              <a:defRPr>
                <a:solidFill>
                  <a:srgbClr val="FFFFFF"/>
                </a:solidFill>
              </a:defRPr>
            </a:pPr>
            <a:endParaRPr lang="en-GB">
              <a:solidFill>
                <a:srgbClr val="FFFFFF"/>
              </a:solidFill>
            </a:endParaRPr>
          </a:p>
        </p:txBody>
      </p:sp>
      <p:sp>
        <p:nvSpPr>
          <p:cNvPr id="9" name="Slide Number Placeholder 8">
            <a:extLst>
              <a:ext uri="{FF2B5EF4-FFF2-40B4-BE49-F238E27FC236}">
                <a16:creationId xmlns:a16="http://schemas.microsoft.com/office/drawing/2014/main" id="{CB896EDA-1CF1-163D-A55E-5F5F14143241}"/>
              </a:ext>
            </a:extLst>
          </p:cNvPr>
          <p:cNvSpPr>
            <a:spLocks noGrp="1"/>
          </p:cNvSpPr>
          <p:nvPr>
            <p:ph type="sldNum" sz="quarter" idx="12"/>
          </p:nvPr>
        </p:nvSpPr>
        <p:spPr/>
        <p:txBody>
          <a:bodyPr/>
          <a:lstStyle/>
          <a:p>
            <a:pPr>
              <a:defRPr>
                <a:solidFill>
                  <a:srgbClr val="FFFFFF"/>
                </a:solidFill>
              </a:defRPr>
            </a:pPr>
            <a:fld id="{46B5FA57-D862-4034-90BF-4945E711180B}" type="slidenum">
              <a:rPr lang="en-GB" smtClean="0">
                <a:solidFill>
                  <a:srgbClr val="FFFFFF"/>
                </a:solidFill>
              </a:rPr>
              <a:t>‹#›</a:t>
            </a:fld>
            <a:endParaRPr lang="en-GB">
              <a:solidFill>
                <a:srgbClr val="FFFFFF"/>
              </a:solidFill>
            </a:endParaRPr>
          </a:p>
        </p:txBody>
      </p:sp>
    </p:spTree>
    <p:extLst>
      <p:ext uri="{BB962C8B-B14F-4D97-AF65-F5344CB8AC3E}">
        <p14:creationId xmlns:p14="http://schemas.microsoft.com/office/powerpoint/2010/main" val="1590044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BCAA3-36E2-D7FC-4F98-8073F700D218}"/>
              </a:ext>
            </a:extLst>
          </p:cNvPr>
          <p:cNvSpPr>
            <a:spLocks noGrp="1"/>
          </p:cNvSpPr>
          <p:nvPr>
            <p:ph type="title"/>
          </p:nvPr>
        </p:nvSpPr>
        <p:spPr/>
        <p:txBody>
          <a:bodyPr/>
          <a:lstStyle/>
          <a:p>
            <a:pPr>
              <a:defRPr>
                <a:solidFill>
                  <a:srgbClr val="000000"/>
                </a:solidFill>
              </a:defRPr>
            </a:pPr>
            <a:r>
              <a:rPr lang="en-GB">
                <a:solidFill>
                  <a:srgbClr val="FFFFFF"/>
                </a:solidFill>
              </a:rPr>
              <a:t>Click to edit Master title style</a:t>
            </a:r>
            <a:endParaRPr>
              <a:solidFill>
                <a:srgbClr val="FFFFFF"/>
              </a:solidFill>
            </a:endParaRPr>
          </a:p>
        </p:txBody>
      </p:sp>
      <p:sp>
        <p:nvSpPr>
          <p:cNvPr id="3" name="Date Placeholder 2">
            <a:extLst>
              <a:ext uri="{FF2B5EF4-FFF2-40B4-BE49-F238E27FC236}">
                <a16:creationId xmlns:a16="http://schemas.microsoft.com/office/drawing/2014/main" id="{45FB2568-2187-586D-6801-7F2A26DA11F1}"/>
              </a:ext>
            </a:extLst>
          </p:cNvPr>
          <p:cNvSpPr>
            <a:spLocks noGrp="1"/>
          </p:cNvSpPr>
          <p:nvPr>
            <p:ph type="dt" sz="half" idx="10"/>
          </p:nvPr>
        </p:nvSpPr>
        <p:spPr/>
        <p:txBody>
          <a:bodyPr/>
          <a:lstStyle/>
          <a:p>
            <a:pPr>
              <a:defRPr>
                <a:solidFill>
                  <a:srgbClr val="FFFFFF"/>
                </a:solidFill>
              </a:defRPr>
            </a:pPr>
            <a:fld id="{7FFE9EBD-8DE1-47CC-B9A8-7EF74101F049}" type="datetimeFigureOut">
              <a:rPr lang="en-GB" smtClean="0">
                <a:solidFill>
                  <a:srgbClr val="FFFFFF"/>
                </a:solidFill>
              </a:rPr>
              <a:t>01/07/2026</a:t>
            </a:fld>
            <a:endParaRPr lang="en-GB">
              <a:solidFill>
                <a:srgbClr val="FFFFFF"/>
              </a:solidFill>
            </a:endParaRPr>
          </a:p>
        </p:txBody>
      </p:sp>
      <p:sp>
        <p:nvSpPr>
          <p:cNvPr id="4" name="Footer Placeholder 3">
            <a:extLst>
              <a:ext uri="{FF2B5EF4-FFF2-40B4-BE49-F238E27FC236}">
                <a16:creationId xmlns:a16="http://schemas.microsoft.com/office/drawing/2014/main" id="{97D158A3-4965-74E6-61D5-1A25A4FC4B17}"/>
              </a:ext>
            </a:extLst>
          </p:cNvPr>
          <p:cNvSpPr>
            <a:spLocks noGrp="1"/>
          </p:cNvSpPr>
          <p:nvPr>
            <p:ph type="ftr" sz="quarter" idx="11"/>
          </p:nvPr>
        </p:nvSpPr>
        <p:spPr/>
        <p:txBody>
          <a:bodyPr/>
          <a:lstStyle/>
          <a:p>
            <a:pPr>
              <a:defRPr>
                <a:solidFill>
                  <a:srgbClr val="FFFFFF"/>
                </a:solidFill>
              </a:defRPr>
            </a:pPr>
            <a:endParaRPr lang="en-GB">
              <a:solidFill>
                <a:srgbClr val="FFFFFF"/>
              </a:solidFill>
            </a:endParaRPr>
          </a:p>
        </p:txBody>
      </p:sp>
      <p:sp>
        <p:nvSpPr>
          <p:cNvPr id="5" name="Slide Number Placeholder 4">
            <a:extLst>
              <a:ext uri="{FF2B5EF4-FFF2-40B4-BE49-F238E27FC236}">
                <a16:creationId xmlns:a16="http://schemas.microsoft.com/office/drawing/2014/main" id="{B48A2CEE-F8FC-3573-69E7-BEE31C25F6A2}"/>
              </a:ext>
            </a:extLst>
          </p:cNvPr>
          <p:cNvSpPr>
            <a:spLocks noGrp="1"/>
          </p:cNvSpPr>
          <p:nvPr>
            <p:ph type="sldNum" sz="quarter" idx="12"/>
          </p:nvPr>
        </p:nvSpPr>
        <p:spPr/>
        <p:txBody>
          <a:bodyPr/>
          <a:lstStyle/>
          <a:p>
            <a:pPr>
              <a:defRPr>
                <a:solidFill>
                  <a:srgbClr val="FFFFFF"/>
                </a:solidFill>
              </a:defRPr>
            </a:pPr>
            <a:fld id="{46B5FA57-D862-4034-90BF-4945E711180B}" type="slidenum">
              <a:rPr lang="en-GB" smtClean="0">
                <a:solidFill>
                  <a:srgbClr val="FFFFFF"/>
                </a:solidFill>
              </a:rPr>
              <a:t>‹#›</a:t>
            </a:fld>
            <a:endParaRPr lang="en-GB">
              <a:solidFill>
                <a:srgbClr val="FFFFFF"/>
              </a:solidFill>
            </a:endParaRPr>
          </a:p>
        </p:txBody>
      </p:sp>
    </p:spTree>
    <p:extLst>
      <p:ext uri="{BB962C8B-B14F-4D97-AF65-F5344CB8AC3E}">
        <p14:creationId xmlns:p14="http://schemas.microsoft.com/office/powerpoint/2010/main" val="1715122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4EE6B8-B722-C413-9CC3-3333195F74F0}"/>
              </a:ext>
            </a:extLst>
          </p:cNvPr>
          <p:cNvSpPr>
            <a:spLocks noGrp="1"/>
          </p:cNvSpPr>
          <p:nvPr>
            <p:ph type="dt" sz="half" idx="10"/>
          </p:nvPr>
        </p:nvSpPr>
        <p:spPr/>
        <p:txBody>
          <a:bodyPr/>
          <a:lstStyle/>
          <a:p>
            <a:pPr>
              <a:defRPr>
                <a:solidFill>
                  <a:srgbClr val="000000"/>
                </a:solidFill>
              </a:defRPr>
            </a:pPr>
            <a:fld id="{7FFE9EBD-8DE1-47CC-B9A8-7EF74101F049}" type="datetimeFigureOut">
              <a:rPr lang="en-GB" smtClean="0">
                <a:solidFill>
                  <a:srgbClr val="FFFFFF"/>
                </a:solidFill>
              </a:rPr>
              <a:t>01/07/2026</a:t>
            </a:fld>
            <a:endParaRPr lang="en-GB">
              <a:solidFill>
                <a:srgbClr val="FFFFFF"/>
              </a:solidFill>
            </a:endParaRPr>
          </a:p>
        </p:txBody>
      </p:sp>
      <p:sp>
        <p:nvSpPr>
          <p:cNvPr id="3" name="Footer Placeholder 2">
            <a:extLst>
              <a:ext uri="{FF2B5EF4-FFF2-40B4-BE49-F238E27FC236}">
                <a16:creationId xmlns:a16="http://schemas.microsoft.com/office/drawing/2014/main" id="{A2B79CBF-EF09-74B7-E3B0-B9FC8E5FF033}"/>
              </a:ext>
            </a:extLst>
          </p:cNvPr>
          <p:cNvSpPr>
            <a:spLocks noGrp="1"/>
          </p:cNvSpPr>
          <p:nvPr>
            <p:ph type="ftr" sz="quarter" idx="11"/>
          </p:nvPr>
        </p:nvSpPr>
        <p:spPr/>
        <p:txBody>
          <a:bodyPr/>
          <a:lstStyle/>
          <a:p>
            <a:pPr>
              <a:defRPr>
                <a:solidFill>
                  <a:srgbClr val="FFFFFF"/>
                </a:solidFill>
              </a:defRPr>
            </a:pPr>
            <a:endParaRPr lang="en-GB">
              <a:solidFill>
                <a:srgbClr val="FFFFFF"/>
              </a:solidFill>
            </a:endParaRPr>
          </a:p>
        </p:txBody>
      </p:sp>
      <p:sp>
        <p:nvSpPr>
          <p:cNvPr id="4" name="Slide Number Placeholder 3">
            <a:extLst>
              <a:ext uri="{FF2B5EF4-FFF2-40B4-BE49-F238E27FC236}">
                <a16:creationId xmlns:a16="http://schemas.microsoft.com/office/drawing/2014/main" id="{401AEBE3-C9BF-5ECB-90ED-46516627E3C2}"/>
              </a:ext>
            </a:extLst>
          </p:cNvPr>
          <p:cNvSpPr>
            <a:spLocks noGrp="1"/>
          </p:cNvSpPr>
          <p:nvPr>
            <p:ph type="sldNum" sz="quarter" idx="12"/>
          </p:nvPr>
        </p:nvSpPr>
        <p:spPr/>
        <p:txBody>
          <a:bodyPr/>
          <a:lstStyle/>
          <a:p>
            <a:pPr>
              <a:defRPr>
                <a:solidFill>
                  <a:srgbClr val="FFFFFF"/>
                </a:solidFill>
              </a:defRPr>
            </a:pPr>
            <a:fld id="{46B5FA57-D862-4034-90BF-4945E711180B}" type="slidenum">
              <a:rPr lang="en-GB" smtClean="0">
                <a:solidFill>
                  <a:srgbClr val="FFFFFF"/>
                </a:solidFill>
              </a:rPr>
              <a:t>‹#›</a:t>
            </a:fld>
            <a:endParaRPr lang="en-GB">
              <a:solidFill>
                <a:srgbClr val="FFFFFF"/>
              </a:solidFill>
            </a:endParaRPr>
          </a:p>
        </p:txBody>
      </p:sp>
    </p:spTree>
    <p:extLst>
      <p:ext uri="{BB962C8B-B14F-4D97-AF65-F5344CB8AC3E}">
        <p14:creationId xmlns:p14="http://schemas.microsoft.com/office/powerpoint/2010/main" val="3615577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3794B-A830-2C9C-013A-34101FA2F2E4}"/>
              </a:ext>
            </a:extLst>
          </p:cNvPr>
          <p:cNvSpPr>
            <a:spLocks noGrp="1"/>
          </p:cNvSpPr>
          <p:nvPr>
            <p:ph type="title"/>
          </p:nvPr>
        </p:nvSpPr>
        <p:spPr>
          <a:xfrm>
            <a:off x="839788" y="457200"/>
            <a:ext cx="3932237" cy="1600200"/>
          </a:xfrm>
        </p:spPr>
        <p:txBody>
          <a:bodyPr anchor="b"/>
          <a:lstStyle>
            <a:lvl1pPr>
              <a:defRPr sz="3200">
                <a:solidFill>
                  <a:srgbClr val="000000"/>
                </a:solidFill>
              </a:defRPr>
            </a:lvl1pPr>
          </a:lstStyle>
          <a:p>
            <a:pPr>
              <a:defRPr>
                <a:solidFill>
                  <a:srgbClr val="FFFFFF"/>
                </a:solidFill>
              </a:defRPr>
            </a:pPr>
            <a:r>
              <a:rPr lang="en-GB">
                <a:solidFill>
                  <a:srgbClr val="FFFFFF"/>
                </a:solidFill>
              </a:rPr>
              <a:t>Click to edit Master title style</a:t>
            </a:r>
            <a:endParaRPr>
              <a:solidFill>
                <a:srgbClr val="FFFFFF"/>
              </a:solidFill>
            </a:endParaRPr>
          </a:p>
        </p:txBody>
      </p:sp>
      <p:sp>
        <p:nvSpPr>
          <p:cNvPr id="3" name="Content Placeholder 2">
            <a:extLst>
              <a:ext uri="{FF2B5EF4-FFF2-40B4-BE49-F238E27FC236}">
                <a16:creationId xmlns:a16="http://schemas.microsoft.com/office/drawing/2014/main" id="{35D9A239-E952-5FE1-50DE-D65D4AF1373E}"/>
              </a:ext>
            </a:extLst>
          </p:cNvPr>
          <p:cNvSpPr>
            <a:spLocks noGrp="1"/>
          </p:cNvSpPr>
          <p:nvPr>
            <p:ph idx="1"/>
          </p:nvPr>
        </p:nvSpPr>
        <p:spPr>
          <a:xfrm>
            <a:off x="5183188" y="987425"/>
            <a:ext cx="6172200" cy="4873625"/>
          </a:xfrm>
        </p:spPr>
        <p:txBody>
          <a:bodyPr/>
          <a:lstStyle>
            <a:lvl1pPr>
              <a:defRPr sz="3200">
                <a:solidFill>
                  <a:srgbClr val="FFFFFF"/>
                </a:solidFill>
              </a:defRPr>
            </a:lvl1pPr>
            <a:lvl2pPr>
              <a:defRPr sz="2800">
                <a:solidFill>
                  <a:srgbClr val="FFFFFF"/>
                </a:solidFill>
              </a:defRPr>
            </a:lvl2pPr>
            <a:lvl3pPr>
              <a:defRPr sz="2400">
                <a:solidFill>
                  <a:srgbClr val="FFFFFF"/>
                </a:solidFill>
              </a:defRPr>
            </a:lvl3pPr>
            <a:lvl4pPr>
              <a:defRPr sz="2000">
                <a:solidFill>
                  <a:srgbClr val="FFFFFF"/>
                </a:solidFill>
              </a:defRPr>
            </a:lvl4pPr>
            <a:lvl5pPr>
              <a:defRPr sz="2000">
                <a:solidFill>
                  <a:srgbClr val="FFFFFF"/>
                </a:solidFill>
              </a:defRPr>
            </a:lvl5pPr>
            <a:lvl6pPr>
              <a:defRPr sz="2000">
                <a:solidFill>
                  <a:srgbClr val="FFFFFF"/>
                </a:solidFill>
              </a:defRPr>
            </a:lvl6pPr>
            <a:lvl7pPr>
              <a:defRPr sz="2000">
                <a:solidFill>
                  <a:srgbClr val="FFFFFF"/>
                </a:solidFill>
              </a:defRPr>
            </a:lvl7pPr>
            <a:lvl8pPr>
              <a:defRPr sz="2000">
                <a:solidFill>
                  <a:srgbClr val="FFFFFF"/>
                </a:solidFill>
              </a:defRPr>
            </a:lvl8pPr>
            <a:lvl9pPr>
              <a:defRPr sz="2000">
                <a:solidFill>
                  <a:srgbClr val="FFFFFF"/>
                </a:solidFill>
              </a:defRPr>
            </a:lvl9pPr>
          </a:lstStyle>
          <a:p>
            <a:pPr lvl="0">
              <a:defRPr>
                <a:solidFill>
                  <a:srgbClr val="FFFFFF"/>
                </a:solidFill>
              </a:defRPr>
            </a:pPr>
            <a:r>
              <a:rPr lang="en-GB">
                <a:solidFill>
                  <a:srgbClr val="FFFFFF"/>
                </a:solidFill>
              </a:rPr>
              <a:t>Click to edit Master text styles</a:t>
            </a:r>
            <a:endParaRPr>
              <a:solidFill>
                <a:srgbClr val="FFFFFF"/>
              </a:solidFill>
            </a:endParaRPr>
          </a:p>
          <a:p>
            <a:pPr lvl="1">
              <a:defRPr>
                <a:solidFill>
                  <a:srgbClr val="FFFFFF"/>
                </a:solidFill>
              </a:defRPr>
            </a:pPr>
            <a:r>
              <a:rPr lang="en-GB">
                <a:solidFill>
                  <a:srgbClr val="FFFFFF"/>
                </a:solidFill>
              </a:rPr>
              <a:t>Second level</a:t>
            </a:r>
            <a:endParaRPr>
              <a:solidFill>
                <a:srgbClr val="FFFFFF"/>
              </a:solidFill>
            </a:endParaRPr>
          </a:p>
          <a:p>
            <a:pPr lvl="2">
              <a:defRPr>
                <a:solidFill>
                  <a:srgbClr val="FFFFFF"/>
                </a:solidFill>
              </a:defRPr>
            </a:pPr>
            <a:r>
              <a:rPr lang="en-GB">
                <a:solidFill>
                  <a:srgbClr val="FFFFFF"/>
                </a:solidFill>
              </a:rPr>
              <a:t>Third level</a:t>
            </a:r>
            <a:endParaRPr>
              <a:solidFill>
                <a:srgbClr val="FFFFFF"/>
              </a:solidFill>
            </a:endParaRPr>
          </a:p>
          <a:p>
            <a:pPr lvl="3">
              <a:defRPr>
                <a:solidFill>
                  <a:srgbClr val="FFFFFF"/>
                </a:solidFill>
              </a:defRPr>
            </a:pPr>
            <a:r>
              <a:rPr lang="en-GB">
                <a:solidFill>
                  <a:srgbClr val="FFFFFF"/>
                </a:solidFill>
              </a:rPr>
              <a:t>Fourth level</a:t>
            </a:r>
            <a:endParaRPr>
              <a:solidFill>
                <a:srgbClr val="FFFFFF"/>
              </a:solidFill>
            </a:endParaRPr>
          </a:p>
          <a:p>
            <a:pPr lvl="4">
              <a:defRPr>
                <a:solidFill>
                  <a:srgbClr val="FFFFFF"/>
                </a:solidFill>
              </a:defRPr>
            </a:pPr>
            <a:r>
              <a:rPr lang="en-GB">
                <a:solidFill>
                  <a:srgbClr val="FFFFFF"/>
                </a:solidFill>
              </a:rPr>
              <a:t>Fifth level</a:t>
            </a:r>
            <a:endParaRPr>
              <a:solidFill>
                <a:srgbClr val="FFFFFF"/>
              </a:solidFill>
            </a:endParaRPr>
          </a:p>
        </p:txBody>
      </p:sp>
      <p:sp>
        <p:nvSpPr>
          <p:cNvPr id="4" name="Text Placeholder 3">
            <a:extLst>
              <a:ext uri="{FF2B5EF4-FFF2-40B4-BE49-F238E27FC236}">
                <a16:creationId xmlns:a16="http://schemas.microsoft.com/office/drawing/2014/main" id="{9ACA0032-1387-85BE-65B8-E4308A836979}"/>
              </a:ext>
            </a:extLst>
          </p:cNvPr>
          <p:cNvSpPr>
            <a:spLocks noGrp="1"/>
          </p:cNvSpPr>
          <p:nvPr>
            <p:ph type="body" sz="half" idx="2"/>
          </p:nvPr>
        </p:nvSpPr>
        <p:spPr>
          <a:xfrm>
            <a:off x="839788" y="2057400"/>
            <a:ext cx="3932237" cy="3811588"/>
          </a:xfrm>
        </p:spPr>
        <p:txBody>
          <a:bodyPr/>
          <a:lstStyle>
            <a:lvl1pPr marL="0" indent="0">
              <a:buNone/>
              <a:defRPr sz="1600">
                <a:solidFill>
                  <a:srgbClr val="FFFFFF"/>
                </a:solidFill>
              </a:defRPr>
            </a:lvl1pPr>
            <a:lvl2pPr marL="457200" indent="0">
              <a:buNone/>
              <a:defRPr sz="1400">
                <a:solidFill>
                  <a:srgbClr val="FFFFFF"/>
                </a:solidFill>
              </a:defRPr>
            </a:lvl2pPr>
            <a:lvl3pPr marL="914400" indent="0">
              <a:buNone/>
              <a:defRPr sz="1200">
                <a:solidFill>
                  <a:srgbClr val="FFFFFF"/>
                </a:solidFill>
              </a:defRPr>
            </a:lvl3pPr>
            <a:lvl4pPr marL="1371600" indent="0">
              <a:buNone/>
              <a:defRPr sz="1000">
                <a:solidFill>
                  <a:srgbClr val="FFFFFF"/>
                </a:solidFill>
              </a:defRPr>
            </a:lvl4pPr>
            <a:lvl5pPr marL="1828800" indent="0">
              <a:buNone/>
              <a:defRPr sz="1000">
                <a:solidFill>
                  <a:srgbClr val="FFFFFF"/>
                </a:solidFill>
              </a:defRPr>
            </a:lvl5pPr>
            <a:lvl6pPr marL="2286000" indent="0">
              <a:buNone/>
              <a:defRPr sz="1000">
                <a:solidFill>
                  <a:srgbClr val="FFFFFF"/>
                </a:solidFill>
              </a:defRPr>
            </a:lvl6pPr>
            <a:lvl7pPr marL="2743200" indent="0">
              <a:buNone/>
              <a:defRPr sz="1000">
                <a:solidFill>
                  <a:srgbClr val="FFFFFF"/>
                </a:solidFill>
              </a:defRPr>
            </a:lvl7pPr>
            <a:lvl8pPr marL="3200400" indent="0">
              <a:buNone/>
              <a:defRPr sz="1000">
                <a:solidFill>
                  <a:srgbClr val="FFFFFF"/>
                </a:solidFill>
              </a:defRPr>
            </a:lvl8pPr>
            <a:lvl9pPr marL="3657600" indent="0">
              <a:buNone/>
              <a:defRPr sz="1000">
                <a:solidFill>
                  <a:srgbClr val="FFFFFF"/>
                </a:solidFill>
              </a:defRPr>
            </a:lvl9pPr>
          </a:lstStyle>
          <a:p>
            <a:pPr lvl="0">
              <a:defRPr>
                <a:solidFill>
                  <a:srgbClr val="FFFFFF"/>
                </a:solidFill>
              </a:defRPr>
            </a:pPr>
            <a:r>
              <a:rPr lang="en-GB">
                <a:solidFill>
                  <a:srgbClr val="FFFFFF"/>
                </a:solidFill>
              </a:rPr>
              <a:t>Click to edit Master text styles</a:t>
            </a:r>
            <a:endParaRPr>
              <a:solidFill>
                <a:srgbClr val="FFFFFF"/>
              </a:solidFill>
            </a:endParaRPr>
          </a:p>
        </p:txBody>
      </p:sp>
      <p:sp>
        <p:nvSpPr>
          <p:cNvPr id="5" name="Date Placeholder 4">
            <a:extLst>
              <a:ext uri="{FF2B5EF4-FFF2-40B4-BE49-F238E27FC236}">
                <a16:creationId xmlns:a16="http://schemas.microsoft.com/office/drawing/2014/main" id="{4B9A7E60-9036-9265-545B-BD98ACC4992F}"/>
              </a:ext>
            </a:extLst>
          </p:cNvPr>
          <p:cNvSpPr>
            <a:spLocks noGrp="1"/>
          </p:cNvSpPr>
          <p:nvPr>
            <p:ph type="dt" sz="half" idx="10"/>
          </p:nvPr>
        </p:nvSpPr>
        <p:spPr/>
        <p:txBody>
          <a:bodyPr/>
          <a:lstStyle/>
          <a:p>
            <a:pPr>
              <a:defRPr>
                <a:solidFill>
                  <a:srgbClr val="FFFFFF"/>
                </a:solidFill>
              </a:defRPr>
            </a:pPr>
            <a:fld id="{7FFE9EBD-8DE1-47CC-B9A8-7EF74101F049}" type="datetimeFigureOut">
              <a:rPr lang="en-GB" smtClean="0">
                <a:solidFill>
                  <a:srgbClr val="FFFFFF"/>
                </a:solidFill>
              </a:rPr>
              <a:t>01/07/2026</a:t>
            </a:fld>
            <a:endParaRPr lang="en-GB">
              <a:solidFill>
                <a:srgbClr val="FFFFFF"/>
              </a:solidFill>
            </a:endParaRPr>
          </a:p>
        </p:txBody>
      </p:sp>
      <p:sp>
        <p:nvSpPr>
          <p:cNvPr id="6" name="Footer Placeholder 5">
            <a:extLst>
              <a:ext uri="{FF2B5EF4-FFF2-40B4-BE49-F238E27FC236}">
                <a16:creationId xmlns:a16="http://schemas.microsoft.com/office/drawing/2014/main" id="{A5A2F7CF-F565-81EC-5BA1-BAB3BD92219C}"/>
              </a:ext>
            </a:extLst>
          </p:cNvPr>
          <p:cNvSpPr>
            <a:spLocks noGrp="1"/>
          </p:cNvSpPr>
          <p:nvPr>
            <p:ph type="ftr" sz="quarter" idx="11"/>
          </p:nvPr>
        </p:nvSpPr>
        <p:spPr/>
        <p:txBody>
          <a:bodyPr/>
          <a:lstStyle/>
          <a:p>
            <a:pPr>
              <a:defRPr>
                <a:solidFill>
                  <a:srgbClr val="FFFFFF"/>
                </a:solidFill>
              </a:defRPr>
            </a:pPr>
            <a:endParaRPr lang="en-GB">
              <a:solidFill>
                <a:srgbClr val="FFFFFF"/>
              </a:solidFill>
            </a:endParaRPr>
          </a:p>
        </p:txBody>
      </p:sp>
      <p:sp>
        <p:nvSpPr>
          <p:cNvPr id="7" name="Slide Number Placeholder 6">
            <a:extLst>
              <a:ext uri="{FF2B5EF4-FFF2-40B4-BE49-F238E27FC236}">
                <a16:creationId xmlns:a16="http://schemas.microsoft.com/office/drawing/2014/main" id="{D07CD228-142C-EF68-A0BF-D9F0A76DF726}"/>
              </a:ext>
            </a:extLst>
          </p:cNvPr>
          <p:cNvSpPr>
            <a:spLocks noGrp="1"/>
          </p:cNvSpPr>
          <p:nvPr>
            <p:ph type="sldNum" sz="quarter" idx="12"/>
          </p:nvPr>
        </p:nvSpPr>
        <p:spPr/>
        <p:txBody>
          <a:bodyPr/>
          <a:lstStyle/>
          <a:p>
            <a:pPr>
              <a:defRPr>
                <a:solidFill>
                  <a:srgbClr val="FFFFFF"/>
                </a:solidFill>
              </a:defRPr>
            </a:pPr>
            <a:fld id="{46B5FA57-D862-4034-90BF-4945E711180B}" type="slidenum">
              <a:rPr lang="en-GB" smtClean="0">
                <a:solidFill>
                  <a:srgbClr val="FFFFFF"/>
                </a:solidFill>
              </a:rPr>
              <a:t>‹#›</a:t>
            </a:fld>
            <a:endParaRPr lang="en-GB">
              <a:solidFill>
                <a:srgbClr val="FFFFFF"/>
              </a:solidFill>
            </a:endParaRPr>
          </a:p>
        </p:txBody>
      </p:sp>
    </p:spTree>
    <p:extLst>
      <p:ext uri="{BB962C8B-B14F-4D97-AF65-F5344CB8AC3E}">
        <p14:creationId xmlns:p14="http://schemas.microsoft.com/office/powerpoint/2010/main" val="813126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09FFE-C56C-C192-1F87-1B4A0BA73546}"/>
              </a:ext>
            </a:extLst>
          </p:cNvPr>
          <p:cNvSpPr>
            <a:spLocks noGrp="1"/>
          </p:cNvSpPr>
          <p:nvPr>
            <p:ph type="title"/>
          </p:nvPr>
        </p:nvSpPr>
        <p:spPr>
          <a:xfrm>
            <a:off x="839788" y="457200"/>
            <a:ext cx="3932237" cy="1600200"/>
          </a:xfrm>
        </p:spPr>
        <p:txBody>
          <a:bodyPr anchor="b"/>
          <a:lstStyle>
            <a:lvl1pPr>
              <a:defRPr sz="3200">
                <a:solidFill>
                  <a:srgbClr val="000000"/>
                </a:solidFill>
              </a:defRPr>
            </a:lvl1pPr>
          </a:lstStyle>
          <a:p>
            <a:pPr>
              <a:defRPr>
                <a:solidFill>
                  <a:srgbClr val="FFFFFF"/>
                </a:solidFill>
              </a:defRPr>
            </a:pPr>
            <a:r>
              <a:rPr lang="en-GB">
                <a:solidFill>
                  <a:srgbClr val="FFFFFF"/>
                </a:solidFill>
              </a:rPr>
              <a:t>Click to edit Master title style</a:t>
            </a:r>
            <a:endParaRPr>
              <a:solidFill>
                <a:srgbClr val="FFFFFF"/>
              </a:solidFill>
            </a:endParaRPr>
          </a:p>
        </p:txBody>
      </p:sp>
      <p:sp>
        <p:nvSpPr>
          <p:cNvPr id="3" name="Picture Placeholder 2">
            <a:extLst>
              <a:ext uri="{FF2B5EF4-FFF2-40B4-BE49-F238E27FC236}">
                <a16:creationId xmlns:a16="http://schemas.microsoft.com/office/drawing/2014/main" id="{3CCC237E-60AC-77A8-DEB7-1A07FB2EA3E5}"/>
              </a:ext>
            </a:extLst>
          </p:cNvPr>
          <p:cNvSpPr>
            <a:spLocks noGrp="1"/>
          </p:cNvSpPr>
          <p:nvPr>
            <p:ph type="pic" idx="1"/>
          </p:nvPr>
        </p:nvSpPr>
        <p:spPr>
          <a:xfrm>
            <a:off x="5183188" y="987425"/>
            <a:ext cx="6172200" cy="4873625"/>
          </a:xfrm>
        </p:spPr>
        <p:txBody>
          <a:bodyPr/>
          <a:lstStyle>
            <a:lvl1pPr marL="0" indent="0">
              <a:buNone/>
              <a:defRPr sz="3200">
                <a:solidFill>
                  <a:srgbClr val="FFFFFF"/>
                </a:solidFill>
              </a:defRPr>
            </a:lvl1pPr>
            <a:lvl2pPr marL="457200" indent="0">
              <a:buNone/>
              <a:defRPr sz="2800">
                <a:solidFill>
                  <a:srgbClr val="FFFFFF"/>
                </a:solidFill>
              </a:defRPr>
            </a:lvl2pPr>
            <a:lvl3pPr marL="914400" indent="0">
              <a:buNone/>
              <a:defRPr sz="2400">
                <a:solidFill>
                  <a:srgbClr val="FFFFFF"/>
                </a:solidFill>
              </a:defRPr>
            </a:lvl3pPr>
            <a:lvl4pPr marL="1371600" indent="0">
              <a:buNone/>
              <a:defRPr sz="2000">
                <a:solidFill>
                  <a:srgbClr val="FFFFFF"/>
                </a:solidFill>
              </a:defRPr>
            </a:lvl4pPr>
            <a:lvl5pPr marL="1828800" indent="0">
              <a:buNone/>
              <a:defRPr sz="2000">
                <a:solidFill>
                  <a:srgbClr val="FFFFFF"/>
                </a:solidFill>
              </a:defRPr>
            </a:lvl5pPr>
            <a:lvl6pPr marL="2286000" indent="0">
              <a:buNone/>
              <a:defRPr sz="2000">
                <a:solidFill>
                  <a:srgbClr val="FFFFFF"/>
                </a:solidFill>
              </a:defRPr>
            </a:lvl6pPr>
            <a:lvl7pPr marL="2743200" indent="0">
              <a:buNone/>
              <a:defRPr sz="2000">
                <a:solidFill>
                  <a:srgbClr val="FFFFFF"/>
                </a:solidFill>
              </a:defRPr>
            </a:lvl7pPr>
            <a:lvl8pPr marL="3200400" indent="0">
              <a:buNone/>
              <a:defRPr sz="2000">
                <a:solidFill>
                  <a:srgbClr val="FFFFFF"/>
                </a:solidFill>
              </a:defRPr>
            </a:lvl8pPr>
            <a:lvl9pPr marL="3657600" indent="0">
              <a:buNone/>
              <a:defRPr sz="2000">
                <a:solidFill>
                  <a:srgbClr val="FFFFFF"/>
                </a:solidFill>
              </a:defRPr>
            </a:lvl9pPr>
          </a:lstStyle>
          <a:p>
            <a:pPr>
              <a:defRPr>
                <a:solidFill>
                  <a:srgbClr val="FFFFFF"/>
                </a:solidFill>
              </a:defRPr>
            </a:pPr>
            <a:endParaRPr lang="en-GB">
              <a:solidFill>
                <a:srgbClr val="FFFFFF"/>
              </a:solidFill>
            </a:endParaRPr>
          </a:p>
        </p:txBody>
      </p:sp>
      <p:sp>
        <p:nvSpPr>
          <p:cNvPr id="4" name="Text Placeholder 3">
            <a:extLst>
              <a:ext uri="{FF2B5EF4-FFF2-40B4-BE49-F238E27FC236}">
                <a16:creationId xmlns:a16="http://schemas.microsoft.com/office/drawing/2014/main" id="{1A7DE310-4174-096B-7B7A-69A81EA8F185}"/>
              </a:ext>
            </a:extLst>
          </p:cNvPr>
          <p:cNvSpPr>
            <a:spLocks noGrp="1"/>
          </p:cNvSpPr>
          <p:nvPr>
            <p:ph type="body" sz="half" idx="2"/>
          </p:nvPr>
        </p:nvSpPr>
        <p:spPr>
          <a:xfrm>
            <a:off x="839788" y="2057400"/>
            <a:ext cx="3932237" cy="3811588"/>
          </a:xfrm>
        </p:spPr>
        <p:txBody>
          <a:bodyPr/>
          <a:lstStyle>
            <a:lvl1pPr marL="0" indent="0">
              <a:buNone/>
              <a:defRPr sz="1600">
                <a:solidFill>
                  <a:srgbClr val="FFFFFF"/>
                </a:solidFill>
              </a:defRPr>
            </a:lvl1pPr>
            <a:lvl2pPr marL="457200" indent="0">
              <a:buNone/>
              <a:defRPr sz="1400">
                <a:solidFill>
                  <a:srgbClr val="FFFFFF"/>
                </a:solidFill>
              </a:defRPr>
            </a:lvl2pPr>
            <a:lvl3pPr marL="914400" indent="0">
              <a:buNone/>
              <a:defRPr sz="1200">
                <a:solidFill>
                  <a:srgbClr val="FFFFFF"/>
                </a:solidFill>
              </a:defRPr>
            </a:lvl3pPr>
            <a:lvl4pPr marL="1371600" indent="0">
              <a:buNone/>
              <a:defRPr sz="1000">
                <a:solidFill>
                  <a:srgbClr val="FFFFFF"/>
                </a:solidFill>
              </a:defRPr>
            </a:lvl4pPr>
            <a:lvl5pPr marL="1828800" indent="0">
              <a:buNone/>
              <a:defRPr sz="1000">
                <a:solidFill>
                  <a:srgbClr val="FFFFFF"/>
                </a:solidFill>
              </a:defRPr>
            </a:lvl5pPr>
            <a:lvl6pPr marL="2286000" indent="0">
              <a:buNone/>
              <a:defRPr sz="1000">
                <a:solidFill>
                  <a:srgbClr val="FFFFFF"/>
                </a:solidFill>
              </a:defRPr>
            </a:lvl6pPr>
            <a:lvl7pPr marL="2743200" indent="0">
              <a:buNone/>
              <a:defRPr sz="1000">
                <a:solidFill>
                  <a:srgbClr val="FFFFFF"/>
                </a:solidFill>
              </a:defRPr>
            </a:lvl7pPr>
            <a:lvl8pPr marL="3200400" indent="0">
              <a:buNone/>
              <a:defRPr sz="1000">
                <a:solidFill>
                  <a:srgbClr val="FFFFFF"/>
                </a:solidFill>
              </a:defRPr>
            </a:lvl8pPr>
            <a:lvl9pPr marL="3657600" indent="0">
              <a:buNone/>
              <a:defRPr sz="1000">
                <a:solidFill>
                  <a:srgbClr val="FFFFFF"/>
                </a:solidFill>
              </a:defRPr>
            </a:lvl9pPr>
          </a:lstStyle>
          <a:p>
            <a:pPr lvl="0">
              <a:defRPr>
                <a:solidFill>
                  <a:srgbClr val="FFFFFF"/>
                </a:solidFill>
              </a:defRPr>
            </a:pPr>
            <a:r>
              <a:rPr lang="en-GB">
                <a:solidFill>
                  <a:srgbClr val="FFFFFF"/>
                </a:solidFill>
              </a:rPr>
              <a:t>Click to edit Master text styles</a:t>
            </a:r>
            <a:endParaRPr>
              <a:solidFill>
                <a:srgbClr val="FFFFFF"/>
              </a:solidFill>
            </a:endParaRPr>
          </a:p>
        </p:txBody>
      </p:sp>
      <p:sp>
        <p:nvSpPr>
          <p:cNvPr id="5" name="Date Placeholder 4">
            <a:extLst>
              <a:ext uri="{FF2B5EF4-FFF2-40B4-BE49-F238E27FC236}">
                <a16:creationId xmlns:a16="http://schemas.microsoft.com/office/drawing/2014/main" id="{D75E6501-E899-675F-E1D9-4B5DAE8A53A3}"/>
              </a:ext>
            </a:extLst>
          </p:cNvPr>
          <p:cNvSpPr>
            <a:spLocks noGrp="1"/>
          </p:cNvSpPr>
          <p:nvPr>
            <p:ph type="dt" sz="half" idx="10"/>
          </p:nvPr>
        </p:nvSpPr>
        <p:spPr/>
        <p:txBody>
          <a:bodyPr/>
          <a:lstStyle/>
          <a:p>
            <a:pPr>
              <a:defRPr>
                <a:solidFill>
                  <a:srgbClr val="FFFFFF"/>
                </a:solidFill>
              </a:defRPr>
            </a:pPr>
            <a:fld id="{7FFE9EBD-8DE1-47CC-B9A8-7EF74101F049}" type="datetimeFigureOut">
              <a:rPr lang="en-GB" smtClean="0">
                <a:solidFill>
                  <a:srgbClr val="FFFFFF"/>
                </a:solidFill>
              </a:rPr>
              <a:t>01/07/2026</a:t>
            </a:fld>
            <a:endParaRPr lang="en-GB">
              <a:solidFill>
                <a:srgbClr val="FFFFFF"/>
              </a:solidFill>
            </a:endParaRPr>
          </a:p>
        </p:txBody>
      </p:sp>
      <p:sp>
        <p:nvSpPr>
          <p:cNvPr id="6" name="Footer Placeholder 5">
            <a:extLst>
              <a:ext uri="{FF2B5EF4-FFF2-40B4-BE49-F238E27FC236}">
                <a16:creationId xmlns:a16="http://schemas.microsoft.com/office/drawing/2014/main" id="{1AA3F67E-BCFF-3A89-D04A-D550ED8D8DBA}"/>
              </a:ext>
            </a:extLst>
          </p:cNvPr>
          <p:cNvSpPr>
            <a:spLocks noGrp="1"/>
          </p:cNvSpPr>
          <p:nvPr>
            <p:ph type="ftr" sz="quarter" idx="11"/>
          </p:nvPr>
        </p:nvSpPr>
        <p:spPr/>
        <p:txBody>
          <a:bodyPr/>
          <a:lstStyle/>
          <a:p>
            <a:pPr>
              <a:defRPr>
                <a:solidFill>
                  <a:srgbClr val="FFFFFF"/>
                </a:solidFill>
              </a:defRPr>
            </a:pPr>
            <a:endParaRPr lang="en-GB">
              <a:solidFill>
                <a:srgbClr val="FFFFFF"/>
              </a:solidFill>
            </a:endParaRPr>
          </a:p>
        </p:txBody>
      </p:sp>
      <p:sp>
        <p:nvSpPr>
          <p:cNvPr id="7" name="Slide Number Placeholder 6">
            <a:extLst>
              <a:ext uri="{FF2B5EF4-FFF2-40B4-BE49-F238E27FC236}">
                <a16:creationId xmlns:a16="http://schemas.microsoft.com/office/drawing/2014/main" id="{88789980-A778-B6C1-3A6E-E0A18DF3002B}"/>
              </a:ext>
            </a:extLst>
          </p:cNvPr>
          <p:cNvSpPr>
            <a:spLocks noGrp="1"/>
          </p:cNvSpPr>
          <p:nvPr>
            <p:ph type="sldNum" sz="quarter" idx="12"/>
          </p:nvPr>
        </p:nvSpPr>
        <p:spPr/>
        <p:txBody>
          <a:bodyPr/>
          <a:lstStyle/>
          <a:p>
            <a:pPr>
              <a:defRPr>
                <a:solidFill>
                  <a:srgbClr val="FFFFFF"/>
                </a:solidFill>
              </a:defRPr>
            </a:pPr>
            <a:fld id="{46B5FA57-D862-4034-90BF-4945E711180B}" type="slidenum">
              <a:rPr lang="en-GB" smtClean="0">
                <a:solidFill>
                  <a:srgbClr val="FFFFFF"/>
                </a:solidFill>
              </a:rPr>
              <a:t>‹#›</a:t>
            </a:fld>
            <a:endParaRPr lang="en-GB">
              <a:solidFill>
                <a:srgbClr val="FFFFFF"/>
              </a:solidFill>
            </a:endParaRPr>
          </a:p>
        </p:txBody>
      </p:sp>
    </p:spTree>
    <p:extLst>
      <p:ext uri="{BB962C8B-B14F-4D97-AF65-F5344CB8AC3E}">
        <p14:creationId xmlns:p14="http://schemas.microsoft.com/office/powerpoint/2010/main" val="533329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AB6B3DB-43EE-893F-6412-6CC88C0C45B8}"/>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88344C15-389E-CAD8-7A3D-94DBFD2EA6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a:defRPr>
                <a:solidFill>
                  <a:srgbClr val="000000"/>
                </a:solidFill>
              </a:defRPr>
            </a:pPr>
            <a:r>
              <a:rPr lang="en-GB">
                <a:solidFill>
                  <a:srgbClr val="FFFFFF"/>
                </a:solidFill>
              </a:rPr>
              <a:t>Click to edit Master title style</a:t>
            </a:r>
            <a:endParaRPr>
              <a:solidFill>
                <a:srgbClr val="FFFFFF"/>
              </a:solidFill>
            </a:endParaRPr>
          </a:p>
        </p:txBody>
      </p:sp>
      <p:sp>
        <p:nvSpPr>
          <p:cNvPr id="3" name="Text Placeholder 2">
            <a:extLst>
              <a:ext uri="{FF2B5EF4-FFF2-40B4-BE49-F238E27FC236}">
                <a16:creationId xmlns:a16="http://schemas.microsoft.com/office/drawing/2014/main" id="{231EF65B-C8A2-8334-18D4-0CF80C0E03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defRPr>
                <a:solidFill>
                  <a:srgbClr val="FFFFFF"/>
                </a:solidFill>
              </a:defRPr>
            </a:pPr>
            <a:r>
              <a:rPr lang="en-GB">
                <a:solidFill>
                  <a:srgbClr val="FFFFFF"/>
                </a:solidFill>
              </a:rPr>
              <a:t>Click to edit Master text styles</a:t>
            </a:r>
            <a:endParaRPr>
              <a:solidFill>
                <a:srgbClr val="FFFFFF"/>
              </a:solidFill>
            </a:endParaRPr>
          </a:p>
          <a:p>
            <a:pPr lvl="1">
              <a:defRPr>
                <a:solidFill>
                  <a:srgbClr val="FFFFFF"/>
                </a:solidFill>
              </a:defRPr>
            </a:pPr>
            <a:r>
              <a:rPr lang="en-GB">
                <a:solidFill>
                  <a:srgbClr val="FFFFFF"/>
                </a:solidFill>
              </a:rPr>
              <a:t>Second level</a:t>
            </a:r>
            <a:endParaRPr>
              <a:solidFill>
                <a:srgbClr val="FFFFFF"/>
              </a:solidFill>
            </a:endParaRPr>
          </a:p>
          <a:p>
            <a:pPr lvl="2">
              <a:defRPr>
                <a:solidFill>
                  <a:srgbClr val="FFFFFF"/>
                </a:solidFill>
              </a:defRPr>
            </a:pPr>
            <a:r>
              <a:rPr lang="en-GB">
                <a:solidFill>
                  <a:srgbClr val="FFFFFF"/>
                </a:solidFill>
              </a:rPr>
              <a:t>Third level</a:t>
            </a:r>
            <a:endParaRPr>
              <a:solidFill>
                <a:srgbClr val="FFFFFF"/>
              </a:solidFill>
            </a:endParaRPr>
          </a:p>
          <a:p>
            <a:pPr lvl="3">
              <a:defRPr>
                <a:solidFill>
                  <a:srgbClr val="FFFFFF"/>
                </a:solidFill>
              </a:defRPr>
            </a:pPr>
            <a:r>
              <a:rPr lang="en-GB">
                <a:solidFill>
                  <a:srgbClr val="FFFFFF"/>
                </a:solidFill>
              </a:rPr>
              <a:t>Fourth level</a:t>
            </a:r>
            <a:endParaRPr>
              <a:solidFill>
                <a:srgbClr val="FFFFFF"/>
              </a:solidFill>
            </a:endParaRPr>
          </a:p>
          <a:p>
            <a:pPr lvl="4">
              <a:defRPr>
                <a:solidFill>
                  <a:srgbClr val="FFFFFF"/>
                </a:solidFill>
              </a:defRPr>
            </a:pPr>
            <a:r>
              <a:rPr lang="en-GB">
                <a:solidFill>
                  <a:srgbClr val="FFFFFF"/>
                </a:solidFill>
              </a:rPr>
              <a:t>Fifth level</a:t>
            </a:r>
            <a:endParaRPr>
              <a:solidFill>
                <a:srgbClr val="FFFFFF"/>
              </a:solidFill>
            </a:endParaRPr>
          </a:p>
        </p:txBody>
      </p:sp>
      <p:sp>
        <p:nvSpPr>
          <p:cNvPr id="4" name="Date Placeholder 3">
            <a:extLst>
              <a:ext uri="{FF2B5EF4-FFF2-40B4-BE49-F238E27FC236}">
                <a16:creationId xmlns:a16="http://schemas.microsoft.com/office/drawing/2014/main" id="{F9396962-6528-7506-2488-61E601A4DE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rgbClr val="FFFFFF"/>
                </a:solidFill>
              </a:defRPr>
            </a:lvl1pPr>
          </a:lstStyle>
          <a:p>
            <a:pPr>
              <a:defRPr>
                <a:solidFill>
                  <a:srgbClr val="FFFFFF"/>
                </a:solidFill>
              </a:defRPr>
            </a:pPr>
            <a:fld id="{7FFE9EBD-8DE1-47CC-B9A8-7EF74101F049}" type="datetimeFigureOut">
              <a:rPr lang="en-GB" smtClean="0">
                <a:solidFill>
                  <a:srgbClr val="FFFFFF"/>
                </a:solidFill>
              </a:rPr>
              <a:t>01/07/2026</a:t>
            </a:fld>
            <a:endParaRPr lang="en-GB">
              <a:solidFill>
                <a:srgbClr val="FFFFFF"/>
              </a:solidFill>
            </a:endParaRPr>
          </a:p>
        </p:txBody>
      </p:sp>
      <p:sp>
        <p:nvSpPr>
          <p:cNvPr id="5" name="Footer Placeholder 4">
            <a:extLst>
              <a:ext uri="{FF2B5EF4-FFF2-40B4-BE49-F238E27FC236}">
                <a16:creationId xmlns:a16="http://schemas.microsoft.com/office/drawing/2014/main" id="{C080CB56-A424-0A9A-470D-DE1A98D7EE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rgbClr val="FFFFFF"/>
                </a:solidFill>
              </a:defRPr>
            </a:lvl1pPr>
          </a:lstStyle>
          <a:p>
            <a:pPr>
              <a:defRPr>
                <a:solidFill>
                  <a:srgbClr val="FFFFFF"/>
                </a:solidFill>
              </a:defRPr>
            </a:pPr>
            <a:endParaRPr lang="en-GB">
              <a:solidFill>
                <a:srgbClr val="FFFFFF"/>
              </a:solidFill>
            </a:endParaRPr>
          </a:p>
        </p:txBody>
      </p:sp>
      <p:sp>
        <p:nvSpPr>
          <p:cNvPr id="6" name="Slide Number Placeholder 5">
            <a:extLst>
              <a:ext uri="{FF2B5EF4-FFF2-40B4-BE49-F238E27FC236}">
                <a16:creationId xmlns:a16="http://schemas.microsoft.com/office/drawing/2014/main" id="{0D006B72-B349-3A0C-3089-DB0C7726D7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rgbClr val="FFFFFF"/>
                </a:solidFill>
              </a:defRPr>
            </a:lvl1pPr>
          </a:lstStyle>
          <a:p>
            <a:pPr>
              <a:defRPr>
                <a:solidFill>
                  <a:srgbClr val="FFFFFF"/>
                </a:solidFill>
              </a:defRPr>
            </a:pPr>
            <a:fld id="{46B5FA57-D862-4034-90BF-4945E711180B}" type="slidenum">
              <a:rPr lang="en-GB" smtClean="0">
                <a:solidFill>
                  <a:srgbClr val="FFFFFF"/>
                </a:solidFill>
              </a:rPr>
              <a:t>‹#›</a:t>
            </a:fld>
            <a:endParaRPr lang="en-GB">
              <a:solidFill>
                <a:srgbClr val="FFFFFF"/>
              </a:solidFill>
            </a:endParaRPr>
          </a:p>
        </p:txBody>
      </p:sp>
    </p:spTree>
    <p:extLst>
      <p:ext uri="{BB962C8B-B14F-4D97-AF65-F5344CB8AC3E}">
        <p14:creationId xmlns:p14="http://schemas.microsoft.com/office/powerpoint/2010/main" val="16299560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rgbClr val="FFFFFF"/>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FFFFF"/>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FFFFF"/>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FFFFF"/>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FFFFF"/>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FFFF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rgbClr val="FFFFFF"/>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rgbClr val="FFFFFF"/>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rgbClr val="FFFFFF"/>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rgbClr val="FFFFFF"/>
          </a:solidFill>
          <a:latin typeface="+mn-lt"/>
          <a:ea typeface="+mn-ea"/>
          <a:cs typeface="+mn-cs"/>
        </a:defRPr>
      </a:lvl9pPr>
    </p:bodyStyle>
    <p:otherStyle>
      <a:defPPr>
        <a:defRPr lang="en-US">
          <a:solidFill>
            <a:srgbClr val="FFFFFF"/>
          </a:solidFill>
        </a:defRPr>
      </a:defPPr>
      <a:lvl1pPr marL="0" algn="l"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rgbClr val="FFFFFF"/>
          </a:solidFill>
          <a:latin typeface="+mn-lt"/>
          <a:ea typeface="+mn-ea"/>
          <a:cs typeface="+mn-cs"/>
        </a:defRPr>
      </a:lvl2pPr>
      <a:lvl3pPr marL="914400" algn="l" defTabSz="914400" rtl="0" eaLnBrk="1" latinLnBrk="0" hangingPunct="1">
        <a:defRPr sz="1800" kern="1200">
          <a:solidFill>
            <a:srgbClr val="FFFFFF"/>
          </a:solidFill>
          <a:latin typeface="+mn-lt"/>
          <a:ea typeface="+mn-ea"/>
          <a:cs typeface="+mn-cs"/>
        </a:defRPr>
      </a:lvl3pPr>
      <a:lvl4pPr marL="1371600" algn="l" defTabSz="914400" rtl="0" eaLnBrk="1" latinLnBrk="0" hangingPunct="1">
        <a:defRPr sz="1800" kern="1200">
          <a:solidFill>
            <a:srgbClr val="FFFFFF"/>
          </a:solidFill>
          <a:latin typeface="+mn-lt"/>
          <a:ea typeface="+mn-ea"/>
          <a:cs typeface="+mn-cs"/>
        </a:defRPr>
      </a:lvl4pPr>
      <a:lvl5pPr marL="1828800" algn="l" defTabSz="914400" rtl="0" eaLnBrk="1" latinLnBrk="0" hangingPunct="1">
        <a:defRPr sz="1800" kern="1200">
          <a:solidFill>
            <a:srgbClr val="FFFFFF"/>
          </a:solidFill>
          <a:latin typeface="+mn-lt"/>
          <a:ea typeface="+mn-ea"/>
          <a:cs typeface="+mn-cs"/>
        </a:defRPr>
      </a:lvl5pPr>
      <a:lvl6pPr marL="2286000" algn="l" defTabSz="914400" rtl="0" eaLnBrk="1" latinLnBrk="0" hangingPunct="1">
        <a:defRPr sz="1800" kern="1200">
          <a:solidFill>
            <a:srgbClr val="FFFFFF"/>
          </a:solidFill>
          <a:latin typeface="+mn-lt"/>
          <a:ea typeface="+mn-ea"/>
          <a:cs typeface="+mn-cs"/>
        </a:defRPr>
      </a:lvl6pPr>
      <a:lvl7pPr marL="2743200" algn="l" defTabSz="914400" rtl="0" eaLnBrk="1" latinLnBrk="0" hangingPunct="1">
        <a:defRPr sz="1800" kern="1200">
          <a:solidFill>
            <a:srgbClr val="FFFFFF"/>
          </a:solidFill>
          <a:latin typeface="+mn-lt"/>
          <a:ea typeface="+mn-ea"/>
          <a:cs typeface="+mn-cs"/>
        </a:defRPr>
      </a:lvl7pPr>
      <a:lvl8pPr marL="3200400" algn="l" defTabSz="914400" rtl="0" eaLnBrk="1" latinLnBrk="0" hangingPunct="1">
        <a:defRPr sz="1800" kern="1200">
          <a:solidFill>
            <a:srgbClr val="FFFFFF"/>
          </a:solidFill>
          <a:latin typeface="+mn-lt"/>
          <a:ea typeface="+mn-ea"/>
          <a:cs typeface="+mn-cs"/>
        </a:defRPr>
      </a:lvl8pPr>
      <a:lvl9pPr marL="3657600" algn="l" defTabSz="914400" rtl="0" eaLnBrk="1" latinLnBrk="0" hangingPunct="1">
        <a:defRPr sz="1800" kern="1200">
          <a:solidFill>
            <a:srgbClr val="FFFFFF"/>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3" Type="http://schemas.openxmlformats.org/officeDocument/2006/relationships/image" Target="../media/image16.png"/><Relationship Id="rId18" Type="http://schemas.openxmlformats.org/officeDocument/2006/relationships/image" Target="../media/image21.png"/><Relationship Id="rId26" Type="http://schemas.openxmlformats.org/officeDocument/2006/relationships/image" Target="../media/image29.jpeg"/><Relationship Id="rId39" Type="http://schemas.openxmlformats.org/officeDocument/2006/relationships/image" Target="../media/image42.png"/><Relationship Id="rId21" Type="http://schemas.openxmlformats.org/officeDocument/2006/relationships/image" Target="../media/image24.jpeg"/><Relationship Id="rId34" Type="http://schemas.openxmlformats.org/officeDocument/2006/relationships/image" Target="../media/image37.png"/><Relationship Id="rId7" Type="http://schemas.openxmlformats.org/officeDocument/2006/relationships/image" Target="../media/image10.jpeg"/><Relationship Id="rId12" Type="http://schemas.openxmlformats.org/officeDocument/2006/relationships/image" Target="../media/image15.png"/><Relationship Id="rId17" Type="http://schemas.openxmlformats.org/officeDocument/2006/relationships/image" Target="../media/image20.png"/><Relationship Id="rId25" Type="http://schemas.openxmlformats.org/officeDocument/2006/relationships/image" Target="../media/image28.png"/><Relationship Id="rId33" Type="http://schemas.openxmlformats.org/officeDocument/2006/relationships/image" Target="../media/image36.png"/><Relationship Id="rId38" Type="http://schemas.openxmlformats.org/officeDocument/2006/relationships/image" Target="../media/image41.jpeg"/><Relationship Id="rId2" Type="http://schemas.openxmlformats.org/officeDocument/2006/relationships/notesSlide" Target="../notesSlides/notesSlide6.xml"/><Relationship Id="rId16" Type="http://schemas.openxmlformats.org/officeDocument/2006/relationships/image" Target="../media/image19.jpeg"/><Relationship Id="rId20" Type="http://schemas.openxmlformats.org/officeDocument/2006/relationships/image" Target="../media/image23.png"/><Relationship Id="rId29" Type="http://schemas.openxmlformats.org/officeDocument/2006/relationships/image" Target="../media/image32.jpeg"/><Relationship Id="rId1" Type="http://schemas.openxmlformats.org/officeDocument/2006/relationships/slideLayout" Target="../slideLayouts/slideLayout4.xml"/><Relationship Id="rId6" Type="http://schemas.openxmlformats.org/officeDocument/2006/relationships/image" Target="../media/image9.png"/><Relationship Id="rId11" Type="http://schemas.openxmlformats.org/officeDocument/2006/relationships/image" Target="../media/image14.png"/><Relationship Id="rId24" Type="http://schemas.openxmlformats.org/officeDocument/2006/relationships/image" Target="../media/image27.png"/><Relationship Id="rId32" Type="http://schemas.openxmlformats.org/officeDocument/2006/relationships/image" Target="../media/image35.jpeg"/><Relationship Id="rId37" Type="http://schemas.openxmlformats.org/officeDocument/2006/relationships/image" Target="../media/image40.png"/><Relationship Id="rId40" Type="http://schemas.openxmlformats.org/officeDocument/2006/relationships/image" Target="../media/image43.png"/><Relationship Id="rId5" Type="http://schemas.openxmlformats.org/officeDocument/2006/relationships/image" Target="../media/image8.png"/><Relationship Id="rId15" Type="http://schemas.openxmlformats.org/officeDocument/2006/relationships/image" Target="../media/image18.png"/><Relationship Id="rId23" Type="http://schemas.openxmlformats.org/officeDocument/2006/relationships/image" Target="../media/image26.png"/><Relationship Id="rId28" Type="http://schemas.openxmlformats.org/officeDocument/2006/relationships/image" Target="../media/image31.png"/><Relationship Id="rId36" Type="http://schemas.openxmlformats.org/officeDocument/2006/relationships/image" Target="../media/image39.png"/><Relationship Id="rId10" Type="http://schemas.openxmlformats.org/officeDocument/2006/relationships/image" Target="../media/image13.jpeg"/><Relationship Id="rId19" Type="http://schemas.openxmlformats.org/officeDocument/2006/relationships/image" Target="../media/image22.png"/><Relationship Id="rId31" Type="http://schemas.openxmlformats.org/officeDocument/2006/relationships/image" Target="../media/image34.png"/><Relationship Id="rId4" Type="http://schemas.openxmlformats.org/officeDocument/2006/relationships/image" Target="../media/image7.jpeg"/><Relationship Id="rId9" Type="http://schemas.openxmlformats.org/officeDocument/2006/relationships/image" Target="../media/image12.png"/><Relationship Id="rId14" Type="http://schemas.openxmlformats.org/officeDocument/2006/relationships/image" Target="../media/image17.png"/><Relationship Id="rId22" Type="http://schemas.openxmlformats.org/officeDocument/2006/relationships/image" Target="../media/image25.jpeg"/><Relationship Id="rId27" Type="http://schemas.openxmlformats.org/officeDocument/2006/relationships/image" Target="../media/image30.png"/><Relationship Id="rId30" Type="http://schemas.openxmlformats.org/officeDocument/2006/relationships/image" Target="../media/image33.png"/><Relationship Id="rId35" Type="http://schemas.openxmlformats.org/officeDocument/2006/relationships/image" Target="../media/image38.png"/><Relationship Id="rId8" Type="http://schemas.openxmlformats.org/officeDocument/2006/relationships/image" Target="../media/image11.png"/><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09BAB03-37F7-6BC0-4797-4C7163CA3B6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7910D5A-4B7B-72F2-7E8B-D29603352541}"/>
              </a:ext>
            </a:extLst>
          </p:cNvPr>
          <p:cNvSpPr>
            <a:spLocks noGrp="1"/>
          </p:cNvSpPr>
          <p:nvPr>
            <p:ph type="ctrTitle"/>
          </p:nvPr>
        </p:nvSpPr>
        <p:spPr>
          <a:xfrm>
            <a:off x="696686" y="1630363"/>
            <a:ext cx="10798628" cy="2387600"/>
          </a:xfrm>
        </p:spPr>
        <p:txBody>
          <a:bodyPr vert="horz" lIns="91440" tIns="45720" rIns="91440" bIns="45720" rtlCol="0" anchor="ctr">
            <a:noAutofit/>
          </a:bodyPr>
          <a:lstStyle/>
          <a:p>
            <a:pPr algn="l"/>
            <a:r>
              <a:rPr lang="en-US" sz="4900" b="1" dirty="0">
                <a:solidFill>
                  <a:schemeClr val="tx1">
                    <a:lumMod val="75000"/>
                    <a:lumOff val="25000"/>
                  </a:schemeClr>
                </a:solidFill>
              </a:rPr>
              <a:t>Delivering an inclusive growth strategy  </a:t>
            </a:r>
            <a:br>
              <a:rPr lang="en-US" sz="4900" b="1" dirty="0">
                <a:solidFill>
                  <a:schemeClr val="tx1">
                    <a:lumMod val="75000"/>
                    <a:lumOff val="25000"/>
                  </a:schemeClr>
                </a:solidFill>
              </a:rPr>
            </a:br>
            <a:r>
              <a:rPr lang="en-US" sz="4900" dirty="0">
                <a:solidFill>
                  <a:schemeClr val="tx1">
                    <a:lumMod val="75000"/>
                    <a:lumOff val="25000"/>
                  </a:schemeClr>
                </a:solidFill>
              </a:rPr>
              <a:t>Reflections on building a regional growth coalition in the East Midlands</a:t>
            </a:r>
            <a:endParaRPr lang="en-GB" sz="4900" dirty="0">
              <a:solidFill>
                <a:schemeClr val="tx1">
                  <a:lumMod val="75000"/>
                  <a:lumOff val="25000"/>
                </a:schemeClr>
              </a:solidFill>
            </a:endParaRPr>
          </a:p>
        </p:txBody>
      </p:sp>
      <p:sp>
        <p:nvSpPr>
          <p:cNvPr id="3" name="Subtitle 2">
            <a:extLst>
              <a:ext uri="{FF2B5EF4-FFF2-40B4-BE49-F238E27FC236}">
                <a16:creationId xmlns:a16="http://schemas.microsoft.com/office/drawing/2014/main" id="{C67C9AB3-5042-54BD-3031-CE0FA78A648F}"/>
              </a:ext>
            </a:extLst>
          </p:cNvPr>
          <p:cNvSpPr>
            <a:spLocks noGrp="1"/>
          </p:cNvSpPr>
          <p:nvPr>
            <p:ph type="subTitle" idx="1"/>
          </p:nvPr>
        </p:nvSpPr>
        <p:spPr>
          <a:xfrm>
            <a:off x="696686" y="4110038"/>
            <a:ext cx="9144000" cy="1655762"/>
          </a:xfrm>
        </p:spPr>
        <p:txBody>
          <a:bodyPr anchor="ctr">
            <a:normAutofit lnSpcReduction="10000"/>
          </a:bodyPr>
          <a:lstStyle/>
          <a:p>
            <a:pPr algn="l"/>
            <a:endParaRPr lang="en-GB">
              <a:solidFill>
                <a:schemeClr val="tx1">
                  <a:lumMod val="75000"/>
                  <a:lumOff val="25000"/>
                </a:schemeClr>
              </a:solidFill>
            </a:endParaRPr>
          </a:p>
          <a:p>
            <a:pPr algn="l"/>
            <a:r>
              <a:rPr lang="en-GB" b="1">
                <a:solidFill>
                  <a:schemeClr val="tx1">
                    <a:lumMod val="75000"/>
                    <a:lumOff val="25000"/>
                  </a:schemeClr>
                </a:solidFill>
              </a:rPr>
              <a:t>Damien Dacey, Executive Director of Strategy &amp; Inclusive Growth</a:t>
            </a:r>
          </a:p>
          <a:p>
            <a:pPr algn="l"/>
            <a:r>
              <a:rPr lang="en-GB">
                <a:solidFill>
                  <a:schemeClr val="tx1">
                    <a:lumMod val="75000"/>
                    <a:lumOff val="25000"/>
                  </a:schemeClr>
                </a:solidFill>
              </a:rPr>
              <a:t>East Midlands Combined County Authority (EMCCA)</a:t>
            </a:r>
          </a:p>
          <a:p>
            <a:pPr algn="l"/>
            <a:r>
              <a:rPr lang="en-GB">
                <a:solidFill>
                  <a:schemeClr val="tx1">
                    <a:lumMod val="75000"/>
                    <a:lumOff val="25000"/>
                  </a:schemeClr>
                </a:solidFill>
              </a:rPr>
              <a:t>2 July 2026</a:t>
            </a:r>
          </a:p>
        </p:txBody>
      </p:sp>
    </p:spTree>
    <p:extLst>
      <p:ext uri="{BB962C8B-B14F-4D97-AF65-F5344CB8AC3E}">
        <p14:creationId xmlns:p14="http://schemas.microsoft.com/office/powerpoint/2010/main" val="1147031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FBFCC-105B-B012-8664-E345DB3A9D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B9FAB4-8502-59FB-0EFD-2D386DDAB033}"/>
              </a:ext>
            </a:extLst>
          </p:cNvPr>
          <p:cNvSpPr>
            <a:spLocks noGrp="1"/>
          </p:cNvSpPr>
          <p:nvPr>
            <p:ph type="title"/>
          </p:nvPr>
        </p:nvSpPr>
        <p:spPr/>
        <p:txBody>
          <a:bodyPr/>
          <a:lstStyle/>
          <a:p>
            <a:r>
              <a:rPr lang="en-GB">
                <a:solidFill>
                  <a:srgbClr val="03A4A1"/>
                </a:solidFill>
              </a:rPr>
              <a:t>The Role of the MSA</a:t>
            </a:r>
          </a:p>
        </p:txBody>
      </p:sp>
      <p:sp>
        <p:nvSpPr>
          <p:cNvPr id="5" name="Content Placeholder 4">
            <a:extLst>
              <a:ext uri="{FF2B5EF4-FFF2-40B4-BE49-F238E27FC236}">
                <a16:creationId xmlns:a16="http://schemas.microsoft.com/office/drawing/2014/main" id="{1674C4CA-6673-0210-3462-EB21DC5090DE}"/>
              </a:ext>
            </a:extLst>
          </p:cNvPr>
          <p:cNvSpPr>
            <a:spLocks noGrp="1"/>
          </p:cNvSpPr>
          <p:nvPr>
            <p:ph sz="half" idx="2"/>
          </p:nvPr>
        </p:nvSpPr>
        <p:spPr/>
        <p:txBody>
          <a:bodyPr anchor="t"/>
          <a:lstStyle/>
          <a:p>
            <a:pPr marL="0" indent="0" algn="ctr">
              <a:lnSpc>
                <a:spcPct val="100000"/>
              </a:lnSpc>
              <a:spcAft>
                <a:spcPts val="1000"/>
              </a:spcAft>
              <a:buNone/>
            </a:pPr>
            <a:r>
              <a:rPr lang="en-GB" b="1">
                <a:solidFill>
                  <a:schemeClr val="tx1">
                    <a:lumMod val="95000"/>
                    <a:lumOff val="5000"/>
                  </a:schemeClr>
                </a:solidFill>
              </a:rPr>
              <a:t>Reflection 7</a:t>
            </a:r>
          </a:p>
          <a:p>
            <a:pPr marL="0" indent="0" algn="ctr">
              <a:lnSpc>
                <a:spcPct val="100000"/>
              </a:lnSpc>
              <a:spcAft>
                <a:spcPts val="1000"/>
              </a:spcAft>
              <a:buNone/>
            </a:pPr>
            <a:r>
              <a:rPr lang="en-GB">
                <a:solidFill>
                  <a:schemeClr val="tx1"/>
                </a:solidFill>
              </a:rPr>
              <a:t>Mayors not just as reform or programme sponsors. The Mayor is the voice and convenor of a region.</a:t>
            </a:r>
          </a:p>
        </p:txBody>
      </p:sp>
      <p:sp>
        <p:nvSpPr>
          <p:cNvPr id="9" name="Rectangle 8">
            <a:extLst>
              <a:ext uri="{FF2B5EF4-FFF2-40B4-BE49-F238E27FC236}">
                <a16:creationId xmlns:a16="http://schemas.microsoft.com/office/drawing/2014/main" id="{C82ED2CB-5A96-EDA7-60FA-B0FC00F664FF}"/>
              </a:ext>
            </a:extLst>
          </p:cNvPr>
          <p:cNvSpPr/>
          <p:nvPr/>
        </p:nvSpPr>
        <p:spPr>
          <a:xfrm>
            <a:off x="1161142" y="1959429"/>
            <a:ext cx="4470400" cy="600759"/>
          </a:xfrm>
          <a:prstGeom prst="rect">
            <a:avLst/>
          </a:prstGeom>
          <a:solidFill>
            <a:srgbClr val="66C4B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Government &amp; Agencies</a:t>
            </a:r>
          </a:p>
        </p:txBody>
      </p:sp>
      <p:grpSp>
        <p:nvGrpSpPr>
          <p:cNvPr id="23" name="Group 22">
            <a:extLst>
              <a:ext uri="{FF2B5EF4-FFF2-40B4-BE49-F238E27FC236}">
                <a16:creationId xmlns:a16="http://schemas.microsoft.com/office/drawing/2014/main" id="{BB16CF68-4F58-CAA5-1D56-B447550D9A1B}"/>
              </a:ext>
            </a:extLst>
          </p:cNvPr>
          <p:cNvGrpSpPr/>
          <p:nvPr/>
        </p:nvGrpSpPr>
        <p:grpSpPr>
          <a:xfrm>
            <a:off x="1161142" y="2686912"/>
            <a:ext cx="4470400" cy="600759"/>
            <a:chOff x="1161142" y="2651805"/>
            <a:chExt cx="4470400" cy="600759"/>
          </a:xfrm>
        </p:grpSpPr>
        <p:sp>
          <p:nvSpPr>
            <p:cNvPr id="10" name="Rectangle 9">
              <a:extLst>
                <a:ext uri="{FF2B5EF4-FFF2-40B4-BE49-F238E27FC236}">
                  <a16:creationId xmlns:a16="http://schemas.microsoft.com/office/drawing/2014/main" id="{DFA56CF4-A894-9D10-E086-07CED893E3B0}"/>
                </a:ext>
              </a:extLst>
            </p:cNvPr>
            <p:cNvSpPr/>
            <p:nvPr/>
          </p:nvSpPr>
          <p:spPr>
            <a:xfrm>
              <a:off x="1161142" y="2651805"/>
              <a:ext cx="1886858" cy="600759"/>
            </a:xfrm>
            <a:prstGeom prst="rect">
              <a:avLst/>
            </a:prstGeom>
            <a:solidFill>
              <a:srgbClr val="66C4B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Investors &amp; Finance</a:t>
              </a:r>
            </a:p>
          </p:txBody>
        </p:sp>
        <p:sp>
          <p:nvSpPr>
            <p:cNvPr id="11" name="Rectangle 10">
              <a:extLst>
                <a:ext uri="{FF2B5EF4-FFF2-40B4-BE49-F238E27FC236}">
                  <a16:creationId xmlns:a16="http://schemas.microsoft.com/office/drawing/2014/main" id="{7819E5CC-B3E7-B813-06BA-3EB949F0974B}"/>
                </a:ext>
              </a:extLst>
            </p:cNvPr>
            <p:cNvSpPr/>
            <p:nvPr/>
          </p:nvSpPr>
          <p:spPr>
            <a:xfrm>
              <a:off x="3744684" y="2651805"/>
              <a:ext cx="1886858" cy="600759"/>
            </a:xfrm>
            <a:prstGeom prst="rect">
              <a:avLst/>
            </a:prstGeom>
            <a:solidFill>
              <a:srgbClr val="66C4B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Neighbouring Authorities</a:t>
              </a:r>
            </a:p>
          </p:txBody>
        </p:sp>
      </p:grpSp>
      <p:sp>
        <p:nvSpPr>
          <p:cNvPr id="12" name="Rectangle 11">
            <a:extLst>
              <a:ext uri="{FF2B5EF4-FFF2-40B4-BE49-F238E27FC236}">
                <a16:creationId xmlns:a16="http://schemas.microsoft.com/office/drawing/2014/main" id="{38363182-7470-7247-9F7B-295B05E85822}"/>
              </a:ext>
            </a:extLst>
          </p:cNvPr>
          <p:cNvSpPr/>
          <p:nvPr/>
        </p:nvSpPr>
        <p:spPr>
          <a:xfrm>
            <a:off x="1161142" y="3414395"/>
            <a:ext cx="4470400" cy="600759"/>
          </a:xfrm>
          <a:prstGeom prst="rect">
            <a:avLst/>
          </a:prstGeom>
          <a:solidFill>
            <a:srgbClr val="66C4B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Mayor &amp; EMCCA</a:t>
            </a:r>
          </a:p>
        </p:txBody>
      </p:sp>
      <p:grpSp>
        <p:nvGrpSpPr>
          <p:cNvPr id="22" name="Group 21">
            <a:extLst>
              <a:ext uri="{FF2B5EF4-FFF2-40B4-BE49-F238E27FC236}">
                <a16:creationId xmlns:a16="http://schemas.microsoft.com/office/drawing/2014/main" id="{65F5FCD5-1116-B8E8-4C6E-EBAAEC8BD754}"/>
              </a:ext>
            </a:extLst>
          </p:cNvPr>
          <p:cNvGrpSpPr/>
          <p:nvPr/>
        </p:nvGrpSpPr>
        <p:grpSpPr>
          <a:xfrm>
            <a:off x="1161142" y="4141878"/>
            <a:ext cx="4470400" cy="600759"/>
            <a:chOff x="1161142" y="4086449"/>
            <a:chExt cx="4470400" cy="600759"/>
          </a:xfrm>
        </p:grpSpPr>
        <p:sp>
          <p:nvSpPr>
            <p:cNvPr id="14" name="Rectangle 13">
              <a:extLst>
                <a:ext uri="{FF2B5EF4-FFF2-40B4-BE49-F238E27FC236}">
                  <a16:creationId xmlns:a16="http://schemas.microsoft.com/office/drawing/2014/main" id="{5F072C59-FE9E-12F3-09A0-1B56CCA6F460}"/>
                </a:ext>
              </a:extLst>
            </p:cNvPr>
            <p:cNvSpPr/>
            <p:nvPr/>
          </p:nvSpPr>
          <p:spPr>
            <a:xfrm>
              <a:off x="1161142" y="4086449"/>
              <a:ext cx="1886858" cy="600759"/>
            </a:xfrm>
            <a:prstGeom prst="rect">
              <a:avLst/>
            </a:prstGeom>
            <a:solidFill>
              <a:srgbClr val="66C4B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Business &amp; Trade</a:t>
              </a:r>
            </a:p>
          </p:txBody>
        </p:sp>
        <p:sp>
          <p:nvSpPr>
            <p:cNvPr id="15" name="Rectangle 14">
              <a:extLst>
                <a:ext uri="{FF2B5EF4-FFF2-40B4-BE49-F238E27FC236}">
                  <a16:creationId xmlns:a16="http://schemas.microsoft.com/office/drawing/2014/main" id="{EC319073-E87B-0207-82FF-66D56D764BCA}"/>
                </a:ext>
              </a:extLst>
            </p:cNvPr>
            <p:cNvSpPr/>
            <p:nvPr/>
          </p:nvSpPr>
          <p:spPr>
            <a:xfrm>
              <a:off x="3744684" y="4086449"/>
              <a:ext cx="1886858" cy="600759"/>
            </a:xfrm>
            <a:prstGeom prst="rect">
              <a:avLst/>
            </a:prstGeom>
            <a:solidFill>
              <a:srgbClr val="66C4B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Local Govt Partners</a:t>
              </a:r>
            </a:p>
          </p:txBody>
        </p:sp>
      </p:grpSp>
      <p:grpSp>
        <p:nvGrpSpPr>
          <p:cNvPr id="21" name="Group 20">
            <a:extLst>
              <a:ext uri="{FF2B5EF4-FFF2-40B4-BE49-F238E27FC236}">
                <a16:creationId xmlns:a16="http://schemas.microsoft.com/office/drawing/2014/main" id="{233925A2-810B-70F8-CF1F-3586DCAA7DC1}"/>
              </a:ext>
            </a:extLst>
          </p:cNvPr>
          <p:cNvGrpSpPr/>
          <p:nvPr/>
        </p:nvGrpSpPr>
        <p:grpSpPr>
          <a:xfrm>
            <a:off x="1161142" y="4869361"/>
            <a:ext cx="4470400" cy="600759"/>
            <a:chOff x="1161142" y="4848904"/>
            <a:chExt cx="4470400" cy="600759"/>
          </a:xfrm>
        </p:grpSpPr>
        <p:sp>
          <p:nvSpPr>
            <p:cNvPr id="16" name="Rectangle 15">
              <a:extLst>
                <a:ext uri="{FF2B5EF4-FFF2-40B4-BE49-F238E27FC236}">
                  <a16:creationId xmlns:a16="http://schemas.microsoft.com/office/drawing/2014/main" id="{092A5BBC-9EE0-71BE-699C-3EC90F7A8E14}"/>
                </a:ext>
              </a:extLst>
            </p:cNvPr>
            <p:cNvSpPr/>
            <p:nvPr/>
          </p:nvSpPr>
          <p:spPr>
            <a:xfrm>
              <a:off x="1161142" y="4848904"/>
              <a:ext cx="1886858" cy="600759"/>
            </a:xfrm>
            <a:prstGeom prst="rect">
              <a:avLst/>
            </a:prstGeom>
            <a:solidFill>
              <a:srgbClr val="66C4B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Education &amp; Skills</a:t>
              </a:r>
            </a:p>
          </p:txBody>
        </p:sp>
        <p:sp>
          <p:nvSpPr>
            <p:cNvPr id="17" name="Rectangle 16">
              <a:extLst>
                <a:ext uri="{FF2B5EF4-FFF2-40B4-BE49-F238E27FC236}">
                  <a16:creationId xmlns:a16="http://schemas.microsoft.com/office/drawing/2014/main" id="{895557D8-0578-35FB-39F6-1B70188B321F}"/>
                </a:ext>
              </a:extLst>
            </p:cNvPr>
            <p:cNvSpPr/>
            <p:nvPr/>
          </p:nvSpPr>
          <p:spPr>
            <a:xfrm>
              <a:off x="3744684" y="4848904"/>
              <a:ext cx="1886858" cy="600759"/>
            </a:xfrm>
            <a:prstGeom prst="rect">
              <a:avLst/>
            </a:prstGeom>
            <a:solidFill>
              <a:srgbClr val="66C4B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NHS &amp; Public Services</a:t>
              </a:r>
            </a:p>
          </p:txBody>
        </p:sp>
      </p:grpSp>
      <p:grpSp>
        <p:nvGrpSpPr>
          <p:cNvPr id="20" name="Group 19">
            <a:extLst>
              <a:ext uri="{FF2B5EF4-FFF2-40B4-BE49-F238E27FC236}">
                <a16:creationId xmlns:a16="http://schemas.microsoft.com/office/drawing/2014/main" id="{DB2A2A29-C0F2-3D2A-1B19-D2B105678B14}"/>
              </a:ext>
            </a:extLst>
          </p:cNvPr>
          <p:cNvGrpSpPr/>
          <p:nvPr/>
        </p:nvGrpSpPr>
        <p:grpSpPr>
          <a:xfrm>
            <a:off x="1161142" y="5596845"/>
            <a:ext cx="4470400" cy="600759"/>
            <a:chOff x="1161142" y="5596845"/>
            <a:chExt cx="4470400" cy="600759"/>
          </a:xfrm>
        </p:grpSpPr>
        <p:sp>
          <p:nvSpPr>
            <p:cNvPr id="18" name="Rectangle 17">
              <a:extLst>
                <a:ext uri="{FF2B5EF4-FFF2-40B4-BE49-F238E27FC236}">
                  <a16:creationId xmlns:a16="http://schemas.microsoft.com/office/drawing/2014/main" id="{BEA9C395-AB7A-01E5-66AF-746DECAF6193}"/>
                </a:ext>
              </a:extLst>
            </p:cNvPr>
            <p:cNvSpPr/>
            <p:nvPr/>
          </p:nvSpPr>
          <p:spPr>
            <a:xfrm>
              <a:off x="1161142" y="5596845"/>
              <a:ext cx="1886858" cy="600759"/>
            </a:xfrm>
            <a:prstGeom prst="rect">
              <a:avLst/>
            </a:prstGeom>
            <a:solidFill>
              <a:srgbClr val="66C4B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VCSE &amp; Community</a:t>
              </a:r>
            </a:p>
          </p:txBody>
        </p:sp>
        <p:sp>
          <p:nvSpPr>
            <p:cNvPr id="19" name="Rectangle 18">
              <a:extLst>
                <a:ext uri="{FF2B5EF4-FFF2-40B4-BE49-F238E27FC236}">
                  <a16:creationId xmlns:a16="http://schemas.microsoft.com/office/drawing/2014/main" id="{D5E06D1D-3EB7-1E3D-F3F7-68B1EA56051D}"/>
                </a:ext>
              </a:extLst>
            </p:cNvPr>
            <p:cNvSpPr/>
            <p:nvPr/>
          </p:nvSpPr>
          <p:spPr>
            <a:xfrm>
              <a:off x="3744684" y="5596845"/>
              <a:ext cx="1886858" cy="600759"/>
            </a:xfrm>
            <a:prstGeom prst="rect">
              <a:avLst/>
            </a:prstGeom>
            <a:solidFill>
              <a:srgbClr val="66C4B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Anchor Institutions</a:t>
              </a:r>
            </a:p>
          </p:txBody>
        </p:sp>
      </p:grpSp>
    </p:spTree>
    <p:extLst>
      <p:ext uri="{BB962C8B-B14F-4D97-AF65-F5344CB8AC3E}">
        <p14:creationId xmlns:p14="http://schemas.microsoft.com/office/powerpoint/2010/main" val="1646317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Arrow Connector 24">
            <a:extLst>
              <a:ext uri="{FF2B5EF4-FFF2-40B4-BE49-F238E27FC236}">
                <a16:creationId xmlns:a16="http://schemas.microsoft.com/office/drawing/2014/main" id="{E6AA9204-CEDF-22CB-E774-798DA22DEDEE}"/>
              </a:ext>
            </a:extLst>
          </p:cNvPr>
          <p:cNvCxnSpPr>
            <a:stCxn id="11" idx="2"/>
          </p:cNvCxnSpPr>
          <p:nvPr/>
        </p:nvCxnSpPr>
        <p:spPr>
          <a:xfrm>
            <a:off x="1161288" y="3246120"/>
            <a:ext cx="9834372"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 name="Title 1">
            <a:extLst>
              <a:ext uri="{FF2B5EF4-FFF2-40B4-BE49-F238E27FC236}">
                <a16:creationId xmlns:a16="http://schemas.microsoft.com/office/drawing/2014/main" id="{1A63BDE5-E003-E17D-341D-CA768E40BD00}"/>
              </a:ext>
            </a:extLst>
          </p:cNvPr>
          <p:cNvSpPr>
            <a:spLocks noGrp="1"/>
          </p:cNvSpPr>
          <p:nvPr>
            <p:ph type="title"/>
          </p:nvPr>
        </p:nvSpPr>
        <p:spPr/>
        <p:txBody>
          <a:bodyPr>
            <a:normAutofit/>
          </a:bodyPr>
          <a:lstStyle/>
          <a:p>
            <a:r>
              <a:rPr lang="en-GB">
                <a:solidFill>
                  <a:srgbClr val="03A4A1"/>
                </a:solidFill>
              </a:rPr>
              <a:t>Starting the Work on a Strategy</a:t>
            </a:r>
          </a:p>
        </p:txBody>
      </p:sp>
      <p:sp>
        <p:nvSpPr>
          <p:cNvPr id="6" name="TextBox 5"/>
          <p:cNvSpPr txBox="1"/>
          <p:nvPr/>
        </p:nvSpPr>
        <p:spPr>
          <a:xfrm>
            <a:off x="841248" y="1874519"/>
            <a:ext cx="9692640" cy="784830"/>
          </a:xfrm>
          <a:prstGeom prst="rect">
            <a:avLst/>
          </a:prstGeom>
          <a:noFill/>
        </p:spPr>
        <p:txBody>
          <a:bodyPr wrap="square" lIns="0" tIns="0" rIns="0" bIns="0">
            <a:spAutoFit/>
          </a:bodyPr>
          <a:lstStyle/>
          <a:p>
            <a:pPr>
              <a:defRPr sz="1700" b="1">
                <a:solidFill>
                  <a:srgbClr val="156082"/>
                </a:solidFill>
                <a:latin typeface="Aptos"/>
              </a:defRPr>
            </a:pPr>
            <a:r>
              <a:rPr lang="en-GB">
                <a:solidFill>
                  <a:schemeClr val="tx1">
                    <a:lumMod val="95000"/>
                    <a:lumOff val="5000"/>
                  </a:schemeClr>
                </a:solidFill>
              </a:rPr>
              <a:t>Moving from </a:t>
            </a:r>
            <a:r>
              <a:rPr>
                <a:solidFill>
                  <a:schemeClr val="tx1">
                    <a:lumMod val="95000"/>
                    <a:lumOff val="5000"/>
                  </a:schemeClr>
                </a:solidFill>
              </a:rPr>
              <a:t>deal to delivery</a:t>
            </a:r>
            <a:r>
              <a:rPr lang="en-GB">
                <a:solidFill>
                  <a:schemeClr val="tx1">
                    <a:lumMod val="95000"/>
                    <a:lumOff val="5000"/>
                  </a:schemeClr>
                </a:solidFill>
              </a:rPr>
              <a:t>.</a:t>
            </a:r>
          </a:p>
          <a:p>
            <a:pPr>
              <a:defRPr sz="1700" b="1">
                <a:solidFill>
                  <a:srgbClr val="156082"/>
                </a:solidFill>
                <a:latin typeface="Aptos"/>
              </a:defRPr>
            </a:pPr>
            <a:r>
              <a:rPr lang="en-GB">
                <a:solidFill>
                  <a:schemeClr val="tx1">
                    <a:lumMod val="95000"/>
                    <a:lumOff val="5000"/>
                  </a:schemeClr>
                </a:solidFill>
              </a:rPr>
              <a:t>A three-year progression from powers agreed to regional delivery priorities.</a:t>
            </a:r>
          </a:p>
          <a:p>
            <a:pPr>
              <a:defRPr sz="1700" b="1">
                <a:solidFill>
                  <a:srgbClr val="156082"/>
                </a:solidFill>
                <a:latin typeface="Aptos"/>
              </a:defRPr>
            </a:pPr>
            <a:endParaRPr>
              <a:solidFill>
                <a:schemeClr val="tx1">
                  <a:lumMod val="95000"/>
                  <a:lumOff val="5000"/>
                </a:schemeClr>
              </a:solidFill>
            </a:endParaRPr>
          </a:p>
        </p:txBody>
      </p:sp>
      <p:sp>
        <p:nvSpPr>
          <p:cNvPr id="11" name="Oval 10"/>
          <p:cNvSpPr/>
          <p:nvPr/>
        </p:nvSpPr>
        <p:spPr>
          <a:xfrm>
            <a:off x="1161288" y="2852928"/>
            <a:ext cx="786384" cy="786384"/>
          </a:xfrm>
          <a:prstGeom prst="ellipse">
            <a:avLst/>
          </a:prstGeom>
          <a:solidFill>
            <a:srgbClr val="03A4A1"/>
          </a:solidFill>
          <a:ln w="12700">
            <a:noFill/>
          </a:ln>
        </p:spPr>
        <p:style>
          <a:lnRef idx="1">
            <a:schemeClr val="accent1"/>
          </a:lnRef>
          <a:fillRef idx="3">
            <a:schemeClr val="accent1"/>
          </a:fillRef>
          <a:effectRef idx="2">
            <a:schemeClr val="accent1"/>
          </a:effectRef>
          <a:fontRef idx="minor">
            <a:schemeClr val="lt1"/>
          </a:fontRef>
        </p:style>
        <p:txBody>
          <a:bodyPr wrap="square" lIns="18288" tIns="27432" rIns="18288" bIns="18288" rtlCol="0" anchor="ctr"/>
          <a:lstStyle/>
          <a:p>
            <a:pPr algn="ctr">
              <a:defRPr sz="1800" b="1">
                <a:solidFill>
                  <a:srgbClr val="FFFFFF"/>
                </a:solidFill>
                <a:latin typeface="Aptos"/>
              </a:defRPr>
            </a:pPr>
            <a:r>
              <a:t>2022</a:t>
            </a:r>
          </a:p>
        </p:txBody>
      </p:sp>
      <p:cxnSp>
        <p:nvCxnSpPr>
          <p:cNvPr id="12" name="Connector 11"/>
          <p:cNvCxnSpPr/>
          <p:nvPr/>
        </p:nvCxnSpPr>
        <p:spPr>
          <a:xfrm>
            <a:off x="1554480" y="3749040"/>
            <a:ext cx="0" cy="338328"/>
          </a:xfrm>
          <a:prstGeom prst="line">
            <a:avLst/>
          </a:prstGeom>
          <a:ln w="25400">
            <a:solidFill>
              <a:srgbClr val="03A4A1"/>
            </a:solidFill>
            <a:prstDash val="solid"/>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342900" y="4142232"/>
            <a:ext cx="2423160" cy="585216"/>
          </a:xfrm>
          <a:prstGeom prst="rect">
            <a:avLst/>
          </a:prstGeom>
          <a:noFill/>
        </p:spPr>
        <p:txBody>
          <a:bodyPr wrap="square" lIns="27432" tIns="0" rIns="27432" bIns="0" anchor="t">
            <a:spAutoFit/>
          </a:bodyPr>
          <a:lstStyle/>
          <a:p>
            <a:pPr algn="ctr">
              <a:defRPr sz="1800" b="1">
                <a:solidFill>
                  <a:srgbClr val="0E2841"/>
                </a:solidFill>
                <a:latin typeface="Aptos"/>
              </a:defRPr>
            </a:pPr>
            <a:r>
              <a:t>Devolution Deal</a:t>
            </a:r>
          </a:p>
        </p:txBody>
      </p:sp>
      <p:sp>
        <p:nvSpPr>
          <p:cNvPr id="14" name="TextBox 13"/>
          <p:cNvSpPr txBox="1"/>
          <p:nvPr/>
        </p:nvSpPr>
        <p:spPr>
          <a:xfrm>
            <a:off x="548640" y="4727448"/>
            <a:ext cx="2011680" cy="215444"/>
          </a:xfrm>
          <a:prstGeom prst="rect">
            <a:avLst/>
          </a:prstGeom>
          <a:noFill/>
        </p:spPr>
        <p:txBody>
          <a:bodyPr wrap="square" lIns="0" tIns="0" rIns="0" bIns="0">
            <a:spAutoFit/>
          </a:bodyPr>
          <a:lstStyle/>
          <a:p>
            <a:pPr algn="ctr">
              <a:defRPr sz="1400" b="1">
                <a:solidFill>
                  <a:srgbClr val="E97132"/>
                </a:solidFill>
                <a:latin typeface="Aptos"/>
              </a:defRPr>
            </a:pPr>
            <a:r>
              <a:rPr>
                <a:solidFill>
                  <a:srgbClr val="03A4A1"/>
                </a:solidFill>
              </a:rPr>
              <a:t>AGREEMENT</a:t>
            </a:r>
          </a:p>
        </p:txBody>
      </p:sp>
      <p:sp>
        <p:nvSpPr>
          <p:cNvPr id="16" name="Oval 15"/>
          <p:cNvSpPr/>
          <p:nvPr/>
        </p:nvSpPr>
        <p:spPr>
          <a:xfrm>
            <a:off x="6144768" y="2852928"/>
            <a:ext cx="786384" cy="786384"/>
          </a:xfrm>
          <a:prstGeom prst="ellipse">
            <a:avLst/>
          </a:prstGeom>
          <a:solidFill>
            <a:srgbClr val="66C4BD"/>
          </a:solidFill>
          <a:ln w="12700">
            <a:noFill/>
          </a:ln>
        </p:spPr>
        <p:style>
          <a:lnRef idx="1">
            <a:schemeClr val="accent1"/>
          </a:lnRef>
          <a:fillRef idx="3">
            <a:schemeClr val="accent1"/>
          </a:fillRef>
          <a:effectRef idx="2">
            <a:schemeClr val="accent1"/>
          </a:effectRef>
          <a:fontRef idx="minor">
            <a:schemeClr val="lt1"/>
          </a:fontRef>
        </p:style>
        <p:txBody>
          <a:bodyPr wrap="square" lIns="18288" tIns="27432" rIns="18288" bIns="18288" rtlCol="0" anchor="ctr"/>
          <a:lstStyle/>
          <a:p>
            <a:pPr algn="ctr">
              <a:defRPr sz="1800" b="1">
                <a:solidFill>
                  <a:srgbClr val="FFFFFF"/>
                </a:solidFill>
                <a:latin typeface="Aptos"/>
              </a:defRPr>
            </a:pPr>
            <a:r>
              <a:t>2024</a:t>
            </a:r>
          </a:p>
        </p:txBody>
      </p:sp>
      <p:cxnSp>
        <p:nvCxnSpPr>
          <p:cNvPr id="17" name="Connector 16"/>
          <p:cNvCxnSpPr/>
          <p:nvPr/>
        </p:nvCxnSpPr>
        <p:spPr>
          <a:xfrm>
            <a:off x="6537960" y="3749040"/>
            <a:ext cx="0" cy="338328"/>
          </a:xfrm>
          <a:prstGeom prst="line">
            <a:avLst/>
          </a:prstGeom>
          <a:ln w="25400">
            <a:solidFill>
              <a:srgbClr val="66C4BD"/>
            </a:solidFill>
            <a:prstDash val="solid"/>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5326380" y="4142232"/>
            <a:ext cx="2423160" cy="585216"/>
          </a:xfrm>
          <a:prstGeom prst="rect">
            <a:avLst/>
          </a:prstGeom>
          <a:noFill/>
        </p:spPr>
        <p:txBody>
          <a:bodyPr wrap="square" lIns="27432" tIns="0" rIns="27432" bIns="0" anchor="t">
            <a:spAutoFit/>
          </a:bodyPr>
          <a:lstStyle/>
          <a:p>
            <a:pPr algn="ctr">
              <a:defRPr sz="1800" b="1">
                <a:solidFill>
                  <a:srgbClr val="0E2841"/>
                </a:solidFill>
                <a:latin typeface="Aptos"/>
              </a:defRPr>
            </a:pPr>
            <a:r>
              <a:t>EMCCA established</a:t>
            </a:r>
          </a:p>
        </p:txBody>
      </p:sp>
      <p:sp>
        <p:nvSpPr>
          <p:cNvPr id="19" name="TextBox 18"/>
          <p:cNvSpPr txBox="1"/>
          <p:nvPr/>
        </p:nvSpPr>
        <p:spPr>
          <a:xfrm>
            <a:off x="5532120" y="4727448"/>
            <a:ext cx="2011680" cy="215444"/>
          </a:xfrm>
          <a:prstGeom prst="rect">
            <a:avLst/>
          </a:prstGeom>
          <a:noFill/>
        </p:spPr>
        <p:txBody>
          <a:bodyPr wrap="square" lIns="0" tIns="0" rIns="0" bIns="0">
            <a:spAutoFit/>
          </a:bodyPr>
          <a:lstStyle/>
          <a:p>
            <a:pPr algn="ctr">
              <a:defRPr sz="1400" b="1">
                <a:solidFill>
                  <a:srgbClr val="0F9ED5"/>
                </a:solidFill>
                <a:latin typeface="Aptos"/>
              </a:defRPr>
            </a:pPr>
            <a:r>
              <a:rPr>
                <a:solidFill>
                  <a:srgbClr val="66C4BD"/>
                </a:solidFill>
              </a:rPr>
              <a:t>INSTITUTION</a:t>
            </a:r>
          </a:p>
        </p:txBody>
      </p:sp>
      <p:sp>
        <p:nvSpPr>
          <p:cNvPr id="21" name="Oval 20"/>
          <p:cNvSpPr/>
          <p:nvPr/>
        </p:nvSpPr>
        <p:spPr>
          <a:xfrm>
            <a:off x="9345168" y="2852928"/>
            <a:ext cx="786384" cy="786384"/>
          </a:xfrm>
          <a:prstGeom prst="ellipse">
            <a:avLst/>
          </a:prstGeom>
          <a:solidFill>
            <a:srgbClr val="67B7CD"/>
          </a:solidFill>
          <a:ln w="12700">
            <a:noFill/>
          </a:ln>
        </p:spPr>
        <p:style>
          <a:lnRef idx="1">
            <a:schemeClr val="accent1"/>
          </a:lnRef>
          <a:fillRef idx="3">
            <a:schemeClr val="accent1"/>
          </a:fillRef>
          <a:effectRef idx="2">
            <a:schemeClr val="accent1"/>
          </a:effectRef>
          <a:fontRef idx="minor">
            <a:schemeClr val="lt1"/>
          </a:fontRef>
        </p:style>
        <p:txBody>
          <a:bodyPr wrap="square" lIns="18288" tIns="27432" rIns="18288" bIns="18288" rtlCol="0" anchor="ctr"/>
          <a:lstStyle/>
          <a:p>
            <a:pPr algn="ctr">
              <a:defRPr sz="1800" b="1">
                <a:solidFill>
                  <a:srgbClr val="FFFFFF"/>
                </a:solidFill>
                <a:latin typeface="Aptos"/>
              </a:defRPr>
            </a:pPr>
            <a:r>
              <a:t>2025</a:t>
            </a:r>
          </a:p>
        </p:txBody>
      </p:sp>
      <p:cxnSp>
        <p:nvCxnSpPr>
          <p:cNvPr id="22" name="Connector 21"/>
          <p:cNvCxnSpPr/>
          <p:nvPr/>
        </p:nvCxnSpPr>
        <p:spPr>
          <a:xfrm>
            <a:off x="9738360" y="3749040"/>
            <a:ext cx="0" cy="338328"/>
          </a:xfrm>
          <a:prstGeom prst="line">
            <a:avLst/>
          </a:prstGeom>
          <a:ln w="25400">
            <a:solidFill>
              <a:srgbClr val="67B7CD"/>
            </a:solidFill>
            <a:prstDash val="solid"/>
          </a:ln>
        </p:spPr>
        <p:style>
          <a:lnRef idx="2">
            <a:schemeClr val="accent1"/>
          </a:lnRef>
          <a:fillRef idx="0">
            <a:schemeClr val="accent1"/>
          </a:fillRef>
          <a:effectRef idx="1">
            <a:schemeClr val="accent1"/>
          </a:effectRef>
          <a:fontRef idx="minor">
            <a:schemeClr val="tx1"/>
          </a:fontRef>
        </p:style>
      </p:cxnSp>
      <p:sp>
        <p:nvSpPr>
          <p:cNvPr id="23" name="TextBox 22"/>
          <p:cNvSpPr txBox="1"/>
          <p:nvPr/>
        </p:nvSpPr>
        <p:spPr>
          <a:xfrm>
            <a:off x="8481060" y="4142232"/>
            <a:ext cx="2514600" cy="585216"/>
          </a:xfrm>
          <a:prstGeom prst="rect">
            <a:avLst/>
          </a:prstGeom>
          <a:noFill/>
        </p:spPr>
        <p:txBody>
          <a:bodyPr wrap="square" lIns="27432" tIns="0" rIns="27432" bIns="0" anchor="t">
            <a:spAutoFit/>
          </a:bodyPr>
          <a:lstStyle/>
          <a:p>
            <a:pPr algn="ctr">
              <a:defRPr sz="1800" b="1">
                <a:solidFill>
                  <a:srgbClr val="0E2841"/>
                </a:solidFill>
                <a:latin typeface="Aptos"/>
              </a:defRPr>
            </a:pPr>
            <a:r>
              <a:t>Growth Plan published</a:t>
            </a:r>
          </a:p>
        </p:txBody>
      </p:sp>
      <p:sp>
        <p:nvSpPr>
          <p:cNvPr id="24" name="TextBox 23"/>
          <p:cNvSpPr txBox="1"/>
          <p:nvPr/>
        </p:nvSpPr>
        <p:spPr>
          <a:xfrm>
            <a:off x="8732520" y="4727448"/>
            <a:ext cx="2011680" cy="215444"/>
          </a:xfrm>
          <a:prstGeom prst="rect">
            <a:avLst/>
          </a:prstGeom>
          <a:noFill/>
        </p:spPr>
        <p:txBody>
          <a:bodyPr wrap="square" lIns="0" tIns="0" rIns="0" bIns="0">
            <a:spAutoFit/>
          </a:bodyPr>
          <a:lstStyle/>
          <a:p>
            <a:pPr algn="ctr">
              <a:defRPr sz="1400" b="1">
                <a:solidFill>
                  <a:srgbClr val="196B24"/>
                </a:solidFill>
                <a:latin typeface="Aptos"/>
              </a:defRPr>
            </a:pPr>
            <a:r>
              <a:rPr>
                <a:solidFill>
                  <a:srgbClr val="67B7CD"/>
                </a:solidFill>
              </a:rPr>
              <a:t>PLAN</a:t>
            </a:r>
          </a:p>
        </p:txBody>
      </p:sp>
    </p:spTree>
    <p:extLst>
      <p:ext uri="{BB962C8B-B14F-4D97-AF65-F5344CB8AC3E}">
        <p14:creationId xmlns:p14="http://schemas.microsoft.com/office/powerpoint/2010/main" val="2735020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012755-E210-A7E5-7F1E-FEE14BE8E4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FBE0F0-30A3-E53B-7778-6D0B975ABB53}"/>
              </a:ext>
            </a:extLst>
          </p:cNvPr>
          <p:cNvSpPr>
            <a:spLocks noGrp="1"/>
          </p:cNvSpPr>
          <p:nvPr>
            <p:ph type="title"/>
          </p:nvPr>
        </p:nvSpPr>
        <p:spPr/>
        <p:txBody>
          <a:bodyPr>
            <a:normAutofit/>
          </a:bodyPr>
          <a:lstStyle/>
          <a:p>
            <a:r>
              <a:rPr lang="en-GB">
                <a:solidFill>
                  <a:srgbClr val="03A4A1"/>
                </a:solidFill>
              </a:rPr>
              <a:t>A Shared Vision Established</a:t>
            </a:r>
          </a:p>
        </p:txBody>
      </p:sp>
      <p:pic>
        <p:nvPicPr>
          <p:cNvPr id="3" name="Picture 2" descr="A diagram of a growth framework&#10;&#10;AI-generated content may be incorrect.">
            <a:extLst>
              <a:ext uri="{FF2B5EF4-FFF2-40B4-BE49-F238E27FC236}">
                <a16:creationId xmlns:a16="http://schemas.microsoft.com/office/drawing/2014/main" id="{351C9E49-8799-4445-052C-ACA999B3F759}"/>
              </a:ext>
            </a:extLst>
          </p:cNvPr>
          <p:cNvPicPr>
            <a:picLocks noChangeAspect="1"/>
          </p:cNvPicPr>
          <p:nvPr/>
        </p:nvPicPr>
        <p:blipFill>
          <a:blip r:embed="rId3"/>
          <a:stretch>
            <a:fillRect/>
          </a:stretch>
        </p:blipFill>
        <p:spPr>
          <a:xfrm>
            <a:off x="803863" y="1450514"/>
            <a:ext cx="5292137" cy="5042361"/>
          </a:xfrm>
          <a:prstGeom prst="rect">
            <a:avLst/>
          </a:prstGeom>
        </p:spPr>
      </p:pic>
      <p:sp>
        <p:nvSpPr>
          <p:cNvPr id="5" name="TextBox 4">
            <a:extLst>
              <a:ext uri="{FF2B5EF4-FFF2-40B4-BE49-F238E27FC236}">
                <a16:creationId xmlns:a16="http://schemas.microsoft.com/office/drawing/2014/main" id="{C0A890A0-D499-96FE-233B-98844671A4DC}"/>
              </a:ext>
            </a:extLst>
          </p:cNvPr>
          <p:cNvSpPr txBox="1"/>
          <p:nvPr/>
        </p:nvSpPr>
        <p:spPr>
          <a:xfrm>
            <a:off x="6419850" y="1986535"/>
            <a:ext cx="5292137" cy="4339650"/>
          </a:xfrm>
          <a:prstGeom prst="rect">
            <a:avLst/>
          </a:prstGeom>
          <a:noFill/>
        </p:spPr>
        <p:txBody>
          <a:bodyPr wrap="square">
            <a:spAutoFit/>
          </a:bodyPr>
          <a:lstStyle/>
          <a:p>
            <a:pPr marL="285750" indent="-285750" eaLnBrk="0" fontAlgn="base" hangingPunct="0">
              <a:spcBef>
                <a:spcPts val="600"/>
              </a:spcBef>
              <a:spcAft>
                <a:spcPts val="600"/>
              </a:spcAft>
              <a:buFont typeface="Arial" panose="020B0604020202020204" pitchFamily="34" charset="0"/>
              <a:buChar char="•"/>
            </a:pPr>
            <a:r>
              <a:rPr lang="en-GB" altLang="en-US" b="0">
                <a:solidFill>
                  <a:schemeClr val="tx1">
                    <a:lumMod val="95000"/>
                    <a:lumOff val="5000"/>
                  </a:schemeClr>
                </a:solidFill>
                <a:latin typeface="Aptos" panose="020B0004020202020204"/>
              </a:rPr>
              <a:t>New regional story that’s optimistic and forward </a:t>
            </a:r>
            <a:r>
              <a:rPr lang="en-GB" altLang="en-US">
                <a:solidFill>
                  <a:schemeClr val="tx1">
                    <a:lumMod val="95000"/>
                    <a:lumOff val="5000"/>
                  </a:schemeClr>
                </a:solidFill>
                <a:latin typeface="Aptos" panose="020B0004020202020204"/>
              </a:rPr>
              <a:t>looking</a:t>
            </a:r>
          </a:p>
          <a:p>
            <a:pPr marL="285750" indent="-285750" eaLnBrk="0" fontAlgn="base" hangingPunct="0">
              <a:spcBef>
                <a:spcPts val="600"/>
              </a:spcBef>
              <a:spcAft>
                <a:spcPts val="600"/>
              </a:spcAft>
              <a:buFont typeface="Arial" panose="020B0604020202020204" pitchFamily="34" charset="0"/>
              <a:buChar char="•"/>
            </a:pPr>
            <a:r>
              <a:rPr lang="en-GB" altLang="en-US">
                <a:solidFill>
                  <a:schemeClr val="tx1">
                    <a:lumMod val="95000"/>
                    <a:lumOff val="5000"/>
                  </a:schemeClr>
                </a:solidFill>
                <a:latin typeface="Aptos" panose="020B0004020202020204"/>
              </a:rPr>
              <a:t>Missions-based outlook to underpin regional working</a:t>
            </a:r>
          </a:p>
          <a:p>
            <a:pPr marL="285750" indent="-285750" eaLnBrk="0" fontAlgn="base" hangingPunct="0">
              <a:spcBef>
                <a:spcPts val="600"/>
              </a:spcBef>
              <a:spcAft>
                <a:spcPts val="600"/>
              </a:spcAft>
              <a:buFont typeface="Arial" panose="020B0604020202020204" pitchFamily="34" charset="0"/>
              <a:buChar char="•"/>
            </a:pPr>
            <a:r>
              <a:rPr lang="en-GB" altLang="en-US" b="0">
                <a:solidFill>
                  <a:schemeClr val="tx1">
                    <a:lumMod val="95000"/>
                    <a:lumOff val="5000"/>
                  </a:schemeClr>
                </a:solidFill>
                <a:latin typeface="Aptos" panose="020B0004020202020204"/>
              </a:rPr>
              <a:t>A framework for interventions (delivery) detailed in the East Midlands Growth Plan</a:t>
            </a:r>
          </a:p>
          <a:p>
            <a:pPr marL="285750" indent="-285750" eaLnBrk="0" fontAlgn="base" hangingPunct="0">
              <a:spcBef>
                <a:spcPts val="600"/>
              </a:spcBef>
              <a:spcAft>
                <a:spcPts val="600"/>
              </a:spcAft>
              <a:buFont typeface="Arial" panose="020B0604020202020204" pitchFamily="34" charset="0"/>
              <a:buChar char="•"/>
            </a:pPr>
            <a:r>
              <a:rPr lang="en-GB" altLang="en-US">
                <a:solidFill>
                  <a:schemeClr val="tx1">
                    <a:lumMod val="95000"/>
                    <a:lumOff val="5000"/>
                  </a:schemeClr>
                </a:solidFill>
                <a:latin typeface="Aptos" panose="020B0004020202020204"/>
              </a:rPr>
              <a:t>A clear theory of change focussed on enablers, high impact sectors, and place-based delivery</a:t>
            </a:r>
          </a:p>
          <a:p>
            <a:pPr marL="285750" indent="-285750" eaLnBrk="0" fontAlgn="base" hangingPunct="0">
              <a:spcBef>
                <a:spcPts val="600"/>
              </a:spcBef>
              <a:spcAft>
                <a:spcPts val="600"/>
              </a:spcAft>
              <a:buFont typeface="Arial" panose="020B0604020202020204" pitchFamily="34" charset="0"/>
              <a:buChar char="•"/>
            </a:pPr>
            <a:r>
              <a:rPr lang="en-GB" altLang="en-US">
                <a:solidFill>
                  <a:schemeClr val="tx1">
                    <a:lumMod val="95000"/>
                    <a:lumOff val="5000"/>
                  </a:schemeClr>
                </a:solidFill>
                <a:latin typeface="Aptos" panose="020B0004020202020204"/>
              </a:rPr>
              <a:t>Apply the Opportunity Escalator to skills and employment systems</a:t>
            </a:r>
          </a:p>
          <a:p>
            <a:pPr marL="285750" indent="-285750" eaLnBrk="0" fontAlgn="base" hangingPunct="0">
              <a:spcBef>
                <a:spcPts val="600"/>
              </a:spcBef>
              <a:spcAft>
                <a:spcPts val="600"/>
              </a:spcAft>
              <a:buFont typeface="Arial" panose="020B0604020202020204" pitchFamily="34" charset="0"/>
              <a:buChar char="•"/>
            </a:pPr>
            <a:endParaRPr lang="en-GB" altLang="en-US">
              <a:solidFill>
                <a:schemeClr val="tx1">
                  <a:lumMod val="95000"/>
                  <a:lumOff val="5000"/>
                </a:schemeClr>
              </a:solidFill>
              <a:latin typeface="Aptos" panose="020B0004020202020204"/>
            </a:endParaRPr>
          </a:p>
          <a:p>
            <a:pPr marL="285750" indent="-285750" eaLnBrk="0" fontAlgn="base" hangingPunct="0">
              <a:spcBef>
                <a:spcPts val="600"/>
              </a:spcBef>
              <a:spcAft>
                <a:spcPts val="600"/>
              </a:spcAft>
              <a:buFont typeface="Arial" panose="020B0604020202020204" pitchFamily="34" charset="0"/>
              <a:buChar char="•"/>
            </a:pPr>
            <a:endParaRPr lang="en-GB" altLang="en-US" b="0">
              <a:solidFill>
                <a:schemeClr val="tx1">
                  <a:lumMod val="95000"/>
                  <a:lumOff val="5000"/>
                </a:schemeClr>
              </a:solidFill>
              <a:latin typeface="Aptos" panose="020B0004020202020204"/>
            </a:endParaRPr>
          </a:p>
        </p:txBody>
      </p:sp>
    </p:spTree>
    <p:extLst>
      <p:ext uri="{BB962C8B-B14F-4D97-AF65-F5344CB8AC3E}">
        <p14:creationId xmlns:p14="http://schemas.microsoft.com/office/powerpoint/2010/main" val="1711177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AA52E1-56F6-0EDE-CA0C-1C33CB1819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23E66A-46B6-9DDB-D9AC-59883B8CF785}"/>
              </a:ext>
            </a:extLst>
          </p:cNvPr>
          <p:cNvSpPr>
            <a:spLocks noGrp="1"/>
          </p:cNvSpPr>
          <p:nvPr>
            <p:ph type="title"/>
          </p:nvPr>
        </p:nvSpPr>
        <p:spPr/>
        <p:txBody>
          <a:bodyPr/>
          <a:lstStyle/>
          <a:p>
            <a:r>
              <a:rPr lang="en-GB">
                <a:solidFill>
                  <a:srgbClr val="03A4A1"/>
                </a:solidFill>
              </a:rPr>
              <a:t>Why the Growth Plan Mattered</a:t>
            </a:r>
          </a:p>
        </p:txBody>
      </p:sp>
      <p:sp>
        <p:nvSpPr>
          <p:cNvPr id="8" name="Rectangle 7">
            <a:extLst>
              <a:ext uri="{FF2B5EF4-FFF2-40B4-BE49-F238E27FC236}">
                <a16:creationId xmlns:a16="http://schemas.microsoft.com/office/drawing/2014/main" id="{49B0852B-36A2-F0BA-9B72-B211A8C3FB49}"/>
              </a:ext>
            </a:extLst>
          </p:cNvPr>
          <p:cNvSpPr/>
          <p:nvPr/>
        </p:nvSpPr>
        <p:spPr>
          <a:xfrm>
            <a:off x="838200" y="1680255"/>
            <a:ext cx="2405332" cy="2405332"/>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en-GB" sz="2400" b="1">
                <a:solidFill>
                  <a:srgbClr val="03A4A1"/>
                </a:solidFill>
              </a:rPr>
              <a:t>Write a strategy</a:t>
            </a:r>
          </a:p>
        </p:txBody>
      </p:sp>
      <p:sp>
        <p:nvSpPr>
          <p:cNvPr id="9" name="Rectangle 8">
            <a:extLst>
              <a:ext uri="{FF2B5EF4-FFF2-40B4-BE49-F238E27FC236}">
                <a16:creationId xmlns:a16="http://schemas.microsoft.com/office/drawing/2014/main" id="{86F8265B-EBC8-0EB1-FDD0-6BAE35830B6D}"/>
              </a:ext>
            </a:extLst>
          </p:cNvPr>
          <p:cNvSpPr/>
          <p:nvPr/>
        </p:nvSpPr>
        <p:spPr>
          <a:xfrm>
            <a:off x="3626689" y="1680255"/>
            <a:ext cx="2405332" cy="2405332"/>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en-GB" sz="2400" b="1">
                <a:solidFill>
                  <a:srgbClr val="03A4A1"/>
                </a:solidFill>
              </a:rPr>
              <a:t>Build a regional growth consensus</a:t>
            </a:r>
          </a:p>
        </p:txBody>
      </p:sp>
      <p:pic>
        <p:nvPicPr>
          <p:cNvPr id="11" name="Graphic 10" descr="Badge Cross with solid fill">
            <a:extLst>
              <a:ext uri="{FF2B5EF4-FFF2-40B4-BE49-F238E27FC236}">
                <a16:creationId xmlns:a16="http://schemas.microsoft.com/office/drawing/2014/main" id="{1877C42B-F683-1D2F-CE09-08D41443C39B}"/>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583666" y="3532519"/>
            <a:ext cx="914400" cy="914400"/>
          </a:xfrm>
          <a:prstGeom prst="rect">
            <a:avLst/>
          </a:prstGeom>
        </p:spPr>
      </p:pic>
      <p:pic>
        <p:nvPicPr>
          <p:cNvPr id="14" name="Graphic 13" descr="Badge Tick with solid fill">
            <a:extLst>
              <a:ext uri="{FF2B5EF4-FFF2-40B4-BE49-F238E27FC236}">
                <a16:creationId xmlns:a16="http://schemas.microsoft.com/office/drawing/2014/main" id="{DC496B77-B936-1EEA-DAD6-5023B7CFFA8B}"/>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4250666" y="3467821"/>
            <a:ext cx="914400" cy="914400"/>
          </a:xfrm>
          <a:prstGeom prst="rect">
            <a:avLst/>
          </a:prstGeom>
        </p:spPr>
      </p:pic>
      <p:sp>
        <p:nvSpPr>
          <p:cNvPr id="15" name="Arrow: Right 14">
            <a:extLst>
              <a:ext uri="{FF2B5EF4-FFF2-40B4-BE49-F238E27FC236}">
                <a16:creationId xmlns:a16="http://schemas.microsoft.com/office/drawing/2014/main" id="{2DD9EA48-60A6-2DFB-0BA4-2CB0001B88A1}"/>
              </a:ext>
            </a:extLst>
          </p:cNvPr>
          <p:cNvSpPr/>
          <p:nvPr/>
        </p:nvSpPr>
        <p:spPr>
          <a:xfrm>
            <a:off x="2881223" y="3760056"/>
            <a:ext cx="1107775" cy="459326"/>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7" name="Content Placeholder 4">
            <a:extLst>
              <a:ext uri="{FF2B5EF4-FFF2-40B4-BE49-F238E27FC236}">
                <a16:creationId xmlns:a16="http://schemas.microsoft.com/office/drawing/2014/main" id="{578782BF-2839-5FDF-DC5C-BBE67481EFEF}"/>
              </a:ext>
            </a:extLst>
          </p:cNvPr>
          <p:cNvSpPr txBox="1">
            <a:spLocks/>
          </p:cNvSpPr>
          <p:nvPr/>
        </p:nvSpPr>
        <p:spPr>
          <a:xfrm>
            <a:off x="6172200" y="1691830"/>
            <a:ext cx="5181600" cy="435133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FFFFF"/>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FFFFF"/>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FFFFF"/>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FFFFF"/>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FFFF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rgbClr val="FFFFFF"/>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rgbClr val="FFFFFF"/>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rgbClr val="FFFFFF"/>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rgbClr val="FFFFFF"/>
                </a:solidFill>
                <a:latin typeface="+mn-lt"/>
                <a:ea typeface="+mn-ea"/>
                <a:cs typeface="+mn-cs"/>
              </a:defRPr>
            </a:lvl9pPr>
          </a:lstStyle>
          <a:p>
            <a:pPr marL="0" indent="0" algn="ctr">
              <a:lnSpc>
                <a:spcPct val="100000"/>
              </a:lnSpc>
              <a:spcAft>
                <a:spcPts val="1000"/>
              </a:spcAft>
              <a:buFont typeface="Arial" panose="020B0604020202020204" pitchFamily="34" charset="0"/>
              <a:buNone/>
            </a:pPr>
            <a:r>
              <a:rPr lang="en-GB" b="1">
                <a:solidFill>
                  <a:schemeClr val="tx1">
                    <a:lumMod val="95000"/>
                    <a:lumOff val="5000"/>
                  </a:schemeClr>
                </a:solidFill>
              </a:rPr>
              <a:t>Reflection 1</a:t>
            </a:r>
          </a:p>
          <a:p>
            <a:pPr marL="0" indent="0" algn="ctr">
              <a:lnSpc>
                <a:spcPct val="100000"/>
              </a:lnSpc>
              <a:spcAft>
                <a:spcPts val="1000"/>
              </a:spcAft>
              <a:buFont typeface="Arial" panose="020B0604020202020204" pitchFamily="34" charset="0"/>
              <a:buNone/>
            </a:pPr>
            <a:r>
              <a:rPr lang="en-GB">
                <a:solidFill>
                  <a:schemeClr val="tx1"/>
                </a:solidFill>
              </a:rPr>
              <a:t>Treat strategy development as coalition-building rather than document production.</a:t>
            </a:r>
          </a:p>
        </p:txBody>
      </p:sp>
    </p:spTree>
    <p:extLst>
      <p:ext uri="{BB962C8B-B14F-4D97-AF65-F5344CB8AC3E}">
        <p14:creationId xmlns:p14="http://schemas.microsoft.com/office/powerpoint/2010/main" val="3794138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C40AB-E18E-2288-CE19-80B2158C02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FF8157-8916-5319-9DD9-C7C436042C5C}"/>
              </a:ext>
            </a:extLst>
          </p:cNvPr>
          <p:cNvSpPr>
            <a:spLocks noGrp="1"/>
          </p:cNvSpPr>
          <p:nvPr>
            <p:ph type="title"/>
          </p:nvPr>
        </p:nvSpPr>
        <p:spPr/>
        <p:txBody>
          <a:bodyPr/>
          <a:lstStyle/>
          <a:p>
            <a:r>
              <a:rPr lang="en-GB">
                <a:solidFill>
                  <a:srgbClr val="03A4A1"/>
                </a:solidFill>
              </a:rPr>
              <a:t>Creating Strategic Clarity</a:t>
            </a:r>
          </a:p>
        </p:txBody>
      </p:sp>
      <p:sp>
        <p:nvSpPr>
          <p:cNvPr id="5" name="Content Placeholder 4">
            <a:extLst>
              <a:ext uri="{FF2B5EF4-FFF2-40B4-BE49-F238E27FC236}">
                <a16:creationId xmlns:a16="http://schemas.microsoft.com/office/drawing/2014/main" id="{2FBE8763-ED9B-464E-BB68-A5B7FBE37265}"/>
              </a:ext>
            </a:extLst>
          </p:cNvPr>
          <p:cNvSpPr>
            <a:spLocks noGrp="1"/>
          </p:cNvSpPr>
          <p:nvPr>
            <p:ph sz="half" idx="2"/>
          </p:nvPr>
        </p:nvSpPr>
        <p:spPr/>
        <p:txBody>
          <a:bodyPr anchor="t"/>
          <a:lstStyle/>
          <a:p>
            <a:pPr marL="0" indent="0" algn="ctr">
              <a:lnSpc>
                <a:spcPct val="100000"/>
              </a:lnSpc>
              <a:spcAft>
                <a:spcPts val="1000"/>
              </a:spcAft>
              <a:buNone/>
            </a:pPr>
            <a:r>
              <a:rPr lang="en-GB" b="1">
                <a:solidFill>
                  <a:schemeClr val="tx1">
                    <a:lumMod val="95000"/>
                    <a:lumOff val="5000"/>
                  </a:schemeClr>
                </a:solidFill>
              </a:rPr>
              <a:t>Reflection 2</a:t>
            </a:r>
          </a:p>
          <a:p>
            <a:pPr marL="0" indent="0" algn="ctr">
              <a:lnSpc>
                <a:spcPct val="100000"/>
              </a:lnSpc>
              <a:spcAft>
                <a:spcPts val="1000"/>
              </a:spcAft>
              <a:buNone/>
            </a:pPr>
            <a:r>
              <a:rPr lang="en-US">
                <a:solidFill>
                  <a:schemeClr val="tx1"/>
                </a:solidFill>
              </a:rPr>
              <a:t>Consensus is not everybody agreeing on everything.</a:t>
            </a:r>
            <a:r>
              <a:rPr lang="en-GB">
                <a:solidFill>
                  <a:schemeClr val="tx1"/>
                </a:solidFill>
              </a:rPr>
              <a:t> </a:t>
            </a:r>
            <a:r>
              <a:rPr lang="en-US">
                <a:solidFill>
                  <a:schemeClr val="tx1"/>
                </a:solidFill>
              </a:rPr>
              <a:t>It is enough agreement to move together.</a:t>
            </a:r>
            <a:endParaRPr lang="en-GB">
              <a:solidFill>
                <a:schemeClr val="tx1"/>
              </a:solidFill>
            </a:endParaRPr>
          </a:p>
        </p:txBody>
      </p:sp>
      <p:pic>
        <p:nvPicPr>
          <p:cNvPr id="4" name="Picture 3">
            <a:extLst>
              <a:ext uri="{FF2B5EF4-FFF2-40B4-BE49-F238E27FC236}">
                <a16:creationId xmlns:a16="http://schemas.microsoft.com/office/drawing/2014/main" id="{E9958A22-FF2C-F75C-4CED-6FDCFAFB4AA1}"/>
              </a:ext>
            </a:extLst>
          </p:cNvPr>
          <p:cNvPicPr>
            <a:picLocks noChangeAspect="1"/>
          </p:cNvPicPr>
          <p:nvPr/>
        </p:nvPicPr>
        <p:blipFill>
          <a:blip r:embed="rId3"/>
          <a:srcRect l="6988" t="12576" r="5148" b="4260"/>
          <a:stretch>
            <a:fillRect/>
          </a:stretch>
        </p:blipFill>
        <p:spPr>
          <a:xfrm>
            <a:off x="2000249" y="1990724"/>
            <a:ext cx="3105151" cy="3637835"/>
          </a:xfrm>
          <a:prstGeom prst="rect">
            <a:avLst/>
          </a:prstGeom>
          <a:ln>
            <a:noFill/>
          </a:ln>
        </p:spPr>
      </p:pic>
      <p:sp>
        <p:nvSpPr>
          <p:cNvPr id="6" name="TextBox 5">
            <a:extLst>
              <a:ext uri="{FF2B5EF4-FFF2-40B4-BE49-F238E27FC236}">
                <a16:creationId xmlns:a16="http://schemas.microsoft.com/office/drawing/2014/main" id="{D0C0CFB0-FE94-0BD3-4A51-1DB2C9F7D582}"/>
              </a:ext>
            </a:extLst>
          </p:cNvPr>
          <p:cNvSpPr txBox="1"/>
          <p:nvPr/>
        </p:nvSpPr>
        <p:spPr>
          <a:xfrm>
            <a:off x="4867276" y="2024062"/>
            <a:ext cx="2305050" cy="369332"/>
          </a:xfrm>
          <a:prstGeom prst="rect">
            <a:avLst/>
          </a:prstGeom>
          <a:noFill/>
        </p:spPr>
        <p:txBody>
          <a:bodyPr wrap="square" rtlCol="0">
            <a:spAutoFit/>
          </a:bodyPr>
          <a:lstStyle/>
          <a:p>
            <a:r>
              <a:rPr lang="en-GB" b="1">
                <a:solidFill>
                  <a:srgbClr val="03A4A1"/>
                </a:solidFill>
              </a:rPr>
              <a:t>1. Growth Sectors</a:t>
            </a:r>
          </a:p>
        </p:txBody>
      </p:sp>
      <p:sp>
        <p:nvSpPr>
          <p:cNvPr id="7" name="TextBox 6">
            <a:extLst>
              <a:ext uri="{FF2B5EF4-FFF2-40B4-BE49-F238E27FC236}">
                <a16:creationId xmlns:a16="http://schemas.microsoft.com/office/drawing/2014/main" id="{16416CE8-20D6-1B11-0482-7294F3F25AA7}"/>
              </a:ext>
            </a:extLst>
          </p:cNvPr>
          <p:cNvSpPr txBox="1"/>
          <p:nvPr/>
        </p:nvSpPr>
        <p:spPr>
          <a:xfrm>
            <a:off x="447676" y="3059668"/>
            <a:ext cx="2305050" cy="646331"/>
          </a:xfrm>
          <a:prstGeom prst="rect">
            <a:avLst/>
          </a:prstGeom>
          <a:noFill/>
        </p:spPr>
        <p:txBody>
          <a:bodyPr wrap="square" rtlCol="0">
            <a:spAutoFit/>
          </a:bodyPr>
          <a:lstStyle/>
          <a:p>
            <a:r>
              <a:rPr lang="en-GB" b="1">
                <a:solidFill>
                  <a:srgbClr val="67B7CD"/>
                </a:solidFill>
              </a:rPr>
              <a:t>2. Enabling Investments</a:t>
            </a:r>
          </a:p>
        </p:txBody>
      </p:sp>
      <p:sp>
        <p:nvSpPr>
          <p:cNvPr id="13" name="TextBox 12">
            <a:extLst>
              <a:ext uri="{FF2B5EF4-FFF2-40B4-BE49-F238E27FC236}">
                <a16:creationId xmlns:a16="http://schemas.microsoft.com/office/drawing/2014/main" id="{A78DF8D6-7A9E-EF6F-C446-E1365B639F91}"/>
              </a:ext>
            </a:extLst>
          </p:cNvPr>
          <p:cNvSpPr txBox="1"/>
          <p:nvPr/>
        </p:nvSpPr>
        <p:spPr>
          <a:xfrm>
            <a:off x="4943475" y="5180665"/>
            <a:ext cx="2305050" cy="646331"/>
          </a:xfrm>
          <a:prstGeom prst="rect">
            <a:avLst/>
          </a:prstGeom>
          <a:noFill/>
        </p:spPr>
        <p:txBody>
          <a:bodyPr wrap="square" rtlCol="0">
            <a:spAutoFit/>
          </a:bodyPr>
          <a:lstStyle/>
          <a:p>
            <a:r>
              <a:rPr lang="en-GB" b="1">
                <a:solidFill>
                  <a:schemeClr val="tx1"/>
                </a:solidFill>
              </a:rPr>
              <a:t>3. Places and Clusters</a:t>
            </a:r>
          </a:p>
        </p:txBody>
      </p:sp>
    </p:spTree>
    <p:extLst>
      <p:ext uri="{BB962C8B-B14F-4D97-AF65-F5344CB8AC3E}">
        <p14:creationId xmlns:p14="http://schemas.microsoft.com/office/powerpoint/2010/main" val="4139552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7822FB-1930-B371-E4F5-748DF8C379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CC333E-94DE-3903-C4C9-5E3716A1EBA6}"/>
              </a:ext>
            </a:extLst>
          </p:cNvPr>
          <p:cNvSpPr>
            <a:spLocks noGrp="1"/>
          </p:cNvSpPr>
          <p:nvPr>
            <p:ph type="title"/>
          </p:nvPr>
        </p:nvSpPr>
        <p:spPr/>
        <p:txBody>
          <a:bodyPr wrap="square">
            <a:noAutofit/>
          </a:bodyPr>
          <a:lstStyle/>
          <a:p>
            <a:r>
              <a:rPr lang="en-GB">
                <a:solidFill>
                  <a:srgbClr val="03A4A1"/>
                </a:solidFill>
              </a:rPr>
              <a:t>Building the Coalition and Consensus</a:t>
            </a:r>
          </a:p>
        </p:txBody>
      </p:sp>
      <p:sp>
        <p:nvSpPr>
          <p:cNvPr id="5" name="Content Placeholder 4">
            <a:extLst>
              <a:ext uri="{FF2B5EF4-FFF2-40B4-BE49-F238E27FC236}">
                <a16:creationId xmlns:a16="http://schemas.microsoft.com/office/drawing/2014/main" id="{275242A8-78C9-03F9-5E1F-4E49ED7AA5CD}"/>
              </a:ext>
            </a:extLst>
          </p:cNvPr>
          <p:cNvSpPr>
            <a:spLocks noGrp="1"/>
          </p:cNvSpPr>
          <p:nvPr>
            <p:ph sz="half" idx="2"/>
          </p:nvPr>
        </p:nvSpPr>
        <p:spPr>
          <a:xfrm>
            <a:off x="6257925" y="1825625"/>
            <a:ext cx="5181600" cy="4351338"/>
          </a:xfrm>
        </p:spPr>
        <p:txBody>
          <a:bodyPr anchor="t"/>
          <a:lstStyle/>
          <a:p>
            <a:pPr marL="0" indent="0" algn="ctr">
              <a:lnSpc>
                <a:spcPct val="100000"/>
              </a:lnSpc>
              <a:spcAft>
                <a:spcPts val="1000"/>
              </a:spcAft>
              <a:buNone/>
            </a:pPr>
            <a:r>
              <a:rPr lang="en-GB" b="1">
                <a:solidFill>
                  <a:schemeClr val="tx1">
                    <a:lumMod val="95000"/>
                    <a:lumOff val="5000"/>
                  </a:schemeClr>
                </a:solidFill>
              </a:rPr>
              <a:t>Reflection 3</a:t>
            </a:r>
          </a:p>
          <a:p>
            <a:pPr marL="0" indent="0" algn="ctr">
              <a:lnSpc>
                <a:spcPct val="100000"/>
              </a:lnSpc>
              <a:spcAft>
                <a:spcPts val="1000"/>
              </a:spcAft>
              <a:buNone/>
            </a:pPr>
            <a:r>
              <a:rPr lang="en-GB">
                <a:solidFill>
                  <a:schemeClr val="tx1"/>
                </a:solidFill>
              </a:rPr>
              <a:t>Strategy making is fundamentally a collaborative and relational process.</a:t>
            </a:r>
          </a:p>
        </p:txBody>
      </p:sp>
      <p:pic>
        <p:nvPicPr>
          <p:cNvPr id="1026" name="Picture 2" descr="The University of Nottingham Logo PNG Transparent &amp; SVG Vector - Freebie Supply">
            <a:extLst>
              <a:ext uri="{FF2B5EF4-FFF2-40B4-BE49-F238E27FC236}">
                <a16:creationId xmlns:a16="http://schemas.microsoft.com/office/drawing/2014/main" id="{8ACEC47D-3534-491B-FF9D-26A1DAAEF0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733551"/>
            <a:ext cx="671512" cy="67151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8489281B-28CD-9D16-9515-EE6562311D5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9712" y="1782762"/>
            <a:ext cx="519112" cy="60614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University of Derby | Derby">
            <a:extLst>
              <a:ext uri="{FF2B5EF4-FFF2-40B4-BE49-F238E27FC236}">
                <a16:creationId xmlns:a16="http://schemas.microsoft.com/office/drawing/2014/main" id="{2764A162-3F38-444B-40C9-93FB8268195D}"/>
              </a:ext>
            </a:extLst>
          </p:cNvPr>
          <p:cNvPicPr>
            <a:picLocks noGrp="1" noChangeAspect="1" noChangeArrowheads="1"/>
          </p:cNvPicPr>
          <p:nvPr>
            <p:ph sz="half" idx="1"/>
          </p:nvPr>
        </p:nvPicPr>
        <p:blipFill>
          <a:blip r:embed="rId5">
            <a:extLst>
              <a:ext uri="{28A0092B-C50C-407E-A947-70E740481C1C}">
                <a14:useLocalDpi xmlns:a14="http://schemas.microsoft.com/office/drawing/2010/main" val="0"/>
              </a:ext>
            </a:extLst>
          </a:blip>
          <a:srcRect/>
          <a:stretch>
            <a:fillRect/>
          </a:stretch>
        </p:blipFill>
        <p:spPr bwMode="auto">
          <a:xfrm>
            <a:off x="2028824" y="1690688"/>
            <a:ext cx="794544" cy="79454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New-look brand and website for East Midlands Chamber - East Midlands Chamber">
            <a:extLst>
              <a:ext uri="{FF2B5EF4-FFF2-40B4-BE49-F238E27FC236}">
                <a16:creationId xmlns:a16="http://schemas.microsoft.com/office/drawing/2014/main" id="{D2DD5E5D-F1C4-22B7-21E4-22516D651BA9}"/>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15106" t="16522" r="16012" b="18034"/>
          <a:stretch>
            <a:fillRect/>
          </a:stretch>
        </p:blipFill>
        <p:spPr bwMode="auto">
          <a:xfrm>
            <a:off x="3617186" y="3550961"/>
            <a:ext cx="805546" cy="535264"/>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Vision West Notts | Mansfield">
            <a:extLst>
              <a:ext uri="{FF2B5EF4-FFF2-40B4-BE49-F238E27FC236}">
                <a16:creationId xmlns:a16="http://schemas.microsoft.com/office/drawing/2014/main" id="{163DAF2E-7A75-B8B8-7A7D-1C6D9BF5B7E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1590" y="2972202"/>
            <a:ext cx="558122" cy="558122"/>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Chesterfield College Group">
            <a:extLst>
              <a:ext uri="{FF2B5EF4-FFF2-40B4-BE49-F238E27FC236}">
                <a16:creationId xmlns:a16="http://schemas.microsoft.com/office/drawing/2014/main" id="{20DD3964-DD79-E0F3-5D47-D17A37EDA37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48392" y="2439593"/>
            <a:ext cx="641791" cy="336549"/>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Nottingham College, UK | Application, Courses, Fee, Ranking | Standyou">
            <a:extLst>
              <a:ext uri="{FF2B5EF4-FFF2-40B4-BE49-F238E27FC236}">
                <a16:creationId xmlns:a16="http://schemas.microsoft.com/office/drawing/2014/main" id="{99222EEC-BBB8-6A7D-FD2A-209CC954FFB9}"/>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t="29297" b="34571"/>
          <a:stretch>
            <a:fillRect/>
          </a:stretch>
        </p:blipFill>
        <p:spPr bwMode="auto">
          <a:xfrm>
            <a:off x="1692862" y="3011489"/>
            <a:ext cx="812800" cy="293687"/>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Derby College Employees, Location, Alumni | LinkedIn">
            <a:extLst>
              <a:ext uri="{FF2B5EF4-FFF2-40B4-BE49-F238E27FC236}">
                <a16:creationId xmlns:a16="http://schemas.microsoft.com/office/drawing/2014/main" id="{4FDE4217-01A3-122C-9F02-B1E46DD49A9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34869" y="2448779"/>
            <a:ext cx="454879" cy="454879"/>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Rolls-Royce Holdings - Wikipedia">
            <a:extLst>
              <a:ext uri="{FF2B5EF4-FFF2-40B4-BE49-F238E27FC236}">
                <a16:creationId xmlns:a16="http://schemas.microsoft.com/office/drawing/2014/main" id="{B43D54C2-2B32-E1CD-9C0F-7795971A4585}"/>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38200" y="3429000"/>
            <a:ext cx="404446" cy="65722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Alstom logo and symbol, meaning, history, PNG">
            <a:extLst>
              <a:ext uri="{FF2B5EF4-FFF2-40B4-BE49-F238E27FC236}">
                <a16:creationId xmlns:a16="http://schemas.microsoft.com/office/drawing/2014/main" id="{920121BF-40BB-975F-A70D-7E2C644FBBE2}"/>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56036" y="3464720"/>
            <a:ext cx="1019914" cy="638175"/>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Toyota Motor Manufacturing UK | TOYOTA Motor Manufacturing UK">
            <a:extLst>
              <a:ext uri="{FF2B5EF4-FFF2-40B4-BE49-F238E27FC236}">
                <a16:creationId xmlns:a16="http://schemas.microsoft.com/office/drawing/2014/main" id="{4DFC9FF1-220E-8A5F-3849-E5DD854FCA27}"/>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68215" y="3610768"/>
            <a:ext cx="1032100" cy="293687"/>
          </a:xfrm>
          <a:prstGeom prst="rect">
            <a:avLst/>
          </a:prstGeom>
          <a:noFill/>
          <a:extLst>
            <a:ext uri="{909E8E84-426E-40DD-AFC4-6F175D3DCCD1}">
              <a14:hiddenFill xmlns:a14="http://schemas.microsoft.com/office/drawing/2010/main">
                <a:solidFill>
                  <a:srgbClr val="FFFFFF"/>
                </a:solidFill>
              </a14:hiddenFill>
            </a:ext>
          </a:extLst>
        </p:spPr>
      </p:pic>
      <p:pic>
        <p:nvPicPr>
          <p:cNvPr id="1048" name="Picture 24" descr="Attracting investment to Derby | Marketing Derby">
            <a:extLst>
              <a:ext uri="{FF2B5EF4-FFF2-40B4-BE49-F238E27FC236}">
                <a16:creationId xmlns:a16="http://schemas.microsoft.com/office/drawing/2014/main" id="{F32CC4DD-4AA7-1679-361C-CB158FF31C38}"/>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30998" y="4198145"/>
            <a:ext cx="799305" cy="614363"/>
          </a:xfrm>
          <a:prstGeom prst="rect">
            <a:avLst/>
          </a:prstGeom>
          <a:noFill/>
          <a:extLst>
            <a:ext uri="{909E8E84-426E-40DD-AFC4-6F175D3DCCD1}">
              <a14:hiddenFill xmlns:a14="http://schemas.microsoft.com/office/drawing/2010/main">
                <a:solidFill>
                  <a:srgbClr val="FFFFFF"/>
                </a:solidFill>
              </a14:hiddenFill>
            </a:ext>
          </a:extLst>
        </p:spPr>
      </p:pic>
      <p:pic>
        <p:nvPicPr>
          <p:cNvPr id="1050" name="Picture 26" descr="Home">
            <a:extLst>
              <a:ext uri="{FF2B5EF4-FFF2-40B4-BE49-F238E27FC236}">
                <a16:creationId xmlns:a16="http://schemas.microsoft.com/office/drawing/2014/main" id="{5108C0CB-3FE9-1A6A-EC84-52D76999E723}"/>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692862" y="4086223"/>
            <a:ext cx="869137" cy="558122"/>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Events &amp; Training for Businesses | Destination Chesterfield | Destination Chesterfield">
            <a:extLst>
              <a:ext uri="{FF2B5EF4-FFF2-40B4-BE49-F238E27FC236}">
                <a16:creationId xmlns:a16="http://schemas.microsoft.com/office/drawing/2014/main" id="{21884D94-DF20-AFA3-B667-379FF6B5D0D4}"/>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718744" y="4153766"/>
            <a:ext cx="531041" cy="503092"/>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Visit Peak District and Derbyshire - Peak District National Park Foundation">
            <a:extLst>
              <a:ext uri="{FF2B5EF4-FFF2-40B4-BE49-F238E27FC236}">
                <a16:creationId xmlns:a16="http://schemas.microsoft.com/office/drawing/2014/main" id="{795434A1-7C9D-FC11-4DC9-E92AF7AC1D7A}"/>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406530" y="4227002"/>
            <a:ext cx="1032100" cy="356620"/>
          </a:xfrm>
          <a:prstGeom prst="rect">
            <a:avLst/>
          </a:prstGeom>
          <a:noFill/>
          <a:extLst>
            <a:ext uri="{909E8E84-426E-40DD-AFC4-6F175D3DCCD1}">
              <a14:hiddenFill xmlns:a14="http://schemas.microsoft.com/office/drawing/2010/main">
                <a:solidFill>
                  <a:srgbClr val="FFFFFF"/>
                </a:solidFill>
              </a14:hiddenFill>
            </a:ext>
          </a:extLst>
        </p:spPr>
      </p:pic>
      <p:pic>
        <p:nvPicPr>
          <p:cNvPr id="1056" name="Picture 32" descr="Visit Nottinghamshire">
            <a:extLst>
              <a:ext uri="{FF2B5EF4-FFF2-40B4-BE49-F238E27FC236}">
                <a16:creationId xmlns:a16="http://schemas.microsoft.com/office/drawing/2014/main" id="{3CD7B8D9-F008-4B20-28B3-E229DD163B76}"/>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500563" y="4153766"/>
            <a:ext cx="943727" cy="285750"/>
          </a:xfrm>
          <a:prstGeom prst="rect">
            <a:avLst/>
          </a:prstGeom>
          <a:noFill/>
          <a:extLst>
            <a:ext uri="{909E8E84-426E-40DD-AFC4-6F175D3DCCD1}">
              <a14:hiddenFill xmlns:a14="http://schemas.microsoft.com/office/drawing/2010/main">
                <a:solidFill>
                  <a:srgbClr val="FFFFFF"/>
                </a:solidFill>
              </a14:hiddenFill>
            </a:ext>
          </a:extLst>
        </p:spPr>
      </p:pic>
      <p:pic>
        <p:nvPicPr>
          <p:cNvPr id="1058" name="Picture 34" descr="Derby &amp; Derbyshire Integrated Care System: a case study | Good Governance">
            <a:extLst>
              <a:ext uri="{FF2B5EF4-FFF2-40B4-BE49-F238E27FC236}">
                <a16:creationId xmlns:a16="http://schemas.microsoft.com/office/drawing/2014/main" id="{BFDC9768-489F-3696-F847-3610E111DAAF}"/>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884281" y="1791944"/>
            <a:ext cx="964375" cy="431659"/>
          </a:xfrm>
          <a:prstGeom prst="rect">
            <a:avLst/>
          </a:prstGeom>
          <a:noFill/>
          <a:extLst>
            <a:ext uri="{909E8E84-426E-40DD-AFC4-6F175D3DCCD1}">
              <a14:hiddenFill xmlns:a14="http://schemas.microsoft.com/office/drawing/2010/main">
                <a:solidFill>
                  <a:srgbClr val="FFFFFF"/>
                </a:solidFill>
              </a14:hiddenFill>
            </a:ext>
          </a:extLst>
        </p:spPr>
      </p:pic>
      <p:pic>
        <p:nvPicPr>
          <p:cNvPr id="1060" name="Picture 36" descr="Appointment of Partner Members to NHS Nottingham and Nottinghamshire Integrated Care Board - NHS Nottingham and Nottinghamshire ICS - NHS Nottingham and Nottinghamshire ICS">
            <a:extLst>
              <a:ext uri="{FF2B5EF4-FFF2-40B4-BE49-F238E27FC236}">
                <a16:creationId xmlns:a16="http://schemas.microsoft.com/office/drawing/2014/main" id="{C96CC39D-B984-5598-9728-4A72A6CCAA7C}"/>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878608" y="1914756"/>
            <a:ext cx="812168" cy="633413"/>
          </a:xfrm>
          <a:prstGeom prst="rect">
            <a:avLst/>
          </a:prstGeom>
          <a:noFill/>
          <a:extLst>
            <a:ext uri="{909E8E84-426E-40DD-AFC4-6F175D3DCCD1}">
              <a14:hiddenFill xmlns:a14="http://schemas.microsoft.com/office/drawing/2010/main">
                <a:solidFill>
                  <a:srgbClr val="FFFFFF"/>
                </a:solidFill>
              </a14:hiddenFill>
            </a:ext>
          </a:extLst>
        </p:spPr>
      </p:pic>
      <p:pic>
        <p:nvPicPr>
          <p:cNvPr id="1062" name="Picture 38" descr="Home :: Derbyshire Fire and Rescue Service">
            <a:extLst>
              <a:ext uri="{FF2B5EF4-FFF2-40B4-BE49-F238E27FC236}">
                <a16:creationId xmlns:a16="http://schemas.microsoft.com/office/drawing/2014/main" id="{05A8E057-E005-A323-7C14-31FD5FA415EB}"/>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944269" y="1934296"/>
            <a:ext cx="862765" cy="279449"/>
          </a:xfrm>
          <a:prstGeom prst="rect">
            <a:avLst/>
          </a:prstGeom>
          <a:noFill/>
          <a:extLst>
            <a:ext uri="{909E8E84-426E-40DD-AFC4-6F175D3DCCD1}">
              <a14:hiddenFill xmlns:a14="http://schemas.microsoft.com/office/drawing/2010/main">
                <a:solidFill>
                  <a:srgbClr val="FFFFFF"/>
                </a:solidFill>
              </a14:hiddenFill>
            </a:ext>
          </a:extLst>
        </p:spPr>
      </p:pic>
      <p:pic>
        <p:nvPicPr>
          <p:cNvPr id="1064" name="Picture 40" descr="Making Nottinghamshire safer – UK Fire">
            <a:extLst>
              <a:ext uri="{FF2B5EF4-FFF2-40B4-BE49-F238E27FC236}">
                <a16:creationId xmlns:a16="http://schemas.microsoft.com/office/drawing/2014/main" id="{ECEE60B3-BEDF-33BA-A29E-A2DF044A2EF7}"/>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944269" y="2317628"/>
            <a:ext cx="859306" cy="279449"/>
          </a:xfrm>
          <a:prstGeom prst="rect">
            <a:avLst/>
          </a:prstGeom>
          <a:noFill/>
          <a:extLst>
            <a:ext uri="{909E8E84-426E-40DD-AFC4-6F175D3DCCD1}">
              <a14:hiddenFill xmlns:a14="http://schemas.microsoft.com/office/drawing/2010/main">
                <a:solidFill>
                  <a:srgbClr val="FFFFFF"/>
                </a:solidFill>
              </a14:hiddenFill>
            </a:ext>
          </a:extLst>
        </p:spPr>
      </p:pic>
      <p:pic>
        <p:nvPicPr>
          <p:cNvPr id="1066" name="Picture 42" descr="Nottinghamshire Police and Crime Commissioner - Wikipedia">
            <a:extLst>
              <a:ext uri="{FF2B5EF4-FFF2-40B4-BE49-F238E27FC236}">
                <a16:creationId xmlns:a16="http://schemas.microsoft.com/office/drawing/2014/main" id="{8F35E4D8-5A5B-6780-FC91-C3F1E359C010}"/>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898636" y="2713199"/>
            <a:ext cx="880653" cy="278286"/>
          </a:xfrm>
          <a:prstGeom prst="rect">
            <a:avLst/>
          </a:prstGeom>
          <a:noFill/>
          <a:extLst>
            <a:ext uri="{909E8E84-426E-40DD-AFC4-6F175D3DCCD1}">
              <a14:hiddenFill xmlns:a14="http://schemas.microsoft.com/office/drawing/2010/main">
                <a:solidFill>
                  <a:srgbClr val="FFFFFF"/>
                </a:solidFill>
              </a14:hiddenFill>
            </a:ext>
          </a:extLst>
        </p:spPr>
      </p:pic>
      <p:pic>
        <p:nvPicPr>
          <p:cNvPr id="1068" name="Picture 44" descr="Office of the Derbyshire Police and Crime Commissioner">
            <a:extLst>
              <a:ext uri="{FF2B5EF4-FFF2-40B4-BE49-F238E27FC236}">
                <a16:creationId xmlns:a16="http://schemas.microsoft.com/office/drawing/2014/main" id="{346DB027-9D36-706E-C841-BDCD0F33B923}"/>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975319" y="2990635"/>
            <a:ext cx="859306" cy="353543"/>
          </a:xfrm>
          <a:prstGeom prst="rect">
            <a:avLst/>
          </a:prstGeom>
          <a:noFill/>
          <a:extLst>
            <a:ext uri="{909E8E84-426E-40DD-AFC4-6F175D3DCCD1}">
              <a14:hiddenFill xmlns:a14="http://schemas.microsoft.com/office/drawing/2010/main">
                <a:solidFill>
                  <a:srgbClr val="FFFFFF"/>
                </a:solidFill>
              </a14:hiddenFill>
            </a:ext>
          </a:extLst>
        </p:spPr>
      </p:pic>
      <p:pic>
        <p:nvPicPr>
          <p:cNvPr id="1070" name="Picture 46" descr="Derbyshire Constabulary - Wikipedia">
            <a:extLst>
              <a:ext uri="{FF2B5EF4-FFF2-40B4-BE49-F238E27FC236}">
                <a16:creationId xmlns:a16="http://schemas.microsoft.com/office/drawing/2014/main" id="{F189F85C-8411-634B-80E5-553E809E0ACE}"/>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286010" y="2607867"/>
            <a:ext cx="510591" cy="618215"/>
          </a:xfrm>
          <a:prstGeom prst="rect">
            <a:avLst/>
          </a:prstGeom>
          <a:noFill/>
          <a:extLst>
            <a:ext uri="{909E8E84-426E-40DD-AFC4-6F175D3DCCD1}">
              <a14:hiddenFill xmlns:a14="http://schemas.microsoft.com/office/drawing/2010/main">
                <a:solidFill>
                  <a:srgbClr val="FFFFFF"/>
                </a:solidFill>
              </a14:hiddenFill>
            </a:ext>
          </a:extLst>
        </p:spPr>
      </p:pic>
      <p:pic>
        <p:nvPicPr>
          <p:cNvPr id="1072" name="Picture 48" descr="Home | Nottinghamshire Police">
            <a:extLst>
              <a:ext uri="{FF2B5EF4-FFF2-40B4-BE49-F238E27FC236}">
                <a16:creationId xmlns:a16="http://schemas.microsoft.com/office/drawing/2014/main" id="{C52813B5-55F2-266C-F7F3-681BF28F84A9}"/>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518600" y="2535184"/>
            <a:ext cx="510591" cy="637603"/>
          </a:xfrm>
          <a:prstGeom prst="rect">
            <a:avLst/>
          </a:prstGeom>
          <a:noFill/>
          <a:extLst>
            <a:ext uri="{909E8E84-426E-40DD-AFC4-6F175D3DCCD1}">
              <a14:hiddenFill xmlns:a14="http://schemas.microsoft.com/office/drawing/2010/main">
                <a:solidFill>
                  <a:srgbClr val="FFFFFF"/>
                </a:solidFill>
              </a14:hiddenFill>
            </a:ext>
          </a:extLst>
        </p:spPr>
      </p:pic>
      <p:pic>
        <p:nvPicPr>
          <p:cNvPr id="1074" name="Picture 50" descr="Nottingham - Nottingham University Hospital NHS Trust Logo | Facebook">
            <a:extLst>
              <a:ext uri="{FF2B5EF4-FFF2-40B4-BE49-F238E27FC236}">
                <a16:creationId xmlns:a16="http://schemas.microsoft.com/office/drawing/2014/main" id="{30F49F2E-4F4A-057B-143A-BB981D903B43}"/>
              </a:ext>
            </a:extLst>
          </p:cNvPr>
          <p:cNvPicPr>
            <a:picLocks noChangeAspect="1" noChangeArrowheads="1"/>
          </p:cNvPicPr>
          <p:nvPr/>
        </p:nvPicPr>
        <p:blipFill rotWithShape="1">
          <a:blip r:embed="rId27">
            <a:extLst>
              <a:ext uri="{28A0092B-C50C-407E-A947-70E740481C1C}">
                <a14:useLocalDpi xmlns:a14="http://schemas.microsoft.com/office/drawing/2010/main" val="0"/>
              </a:ext>
            </a:extLst>
          </a:blip>
          <a:srcRect t="29269" b="30518"/>
          <a:stretch>
            <a:fillRect/>
          </a:stretch>
        </p:blipFill>
        <p:spPr bwMode="auto">
          <a:xfrm>
            <a:off x="3863398" y="1608363"/>
            <a:ext cx="977106" cy="392924"/>
          </a:xfrm>
          <a:prstGeom prst="rect">
            <a:avLst/>
          </a:prstGeom>
          <a:noFill/>
          <a:extLst>
            <a:ext uri="{909E8E84-426E-40DD-AFC4-6F175D3DCCD1}">
              <a14:hiddenFill xmlns:a14="http://schemas.microsoft.com/office/drawing/2010/main">
                <a:solidFill>
                  <a:srgbClr val="FFFFFF"/>
                </a:solidFill>
              </a14:hiddenFill>
            </a:ext>
          </a:extLst>
        </p:spPr>
      </p:pic>
      <p:pic>
        <p:nvPicPr>
          <p:cNvPr id="1076" name="Picture 52" descr="Nottinghamshire County Council - Resource Centre | Esri UK">
            <a:extLst>
              <a:ext uri="{FF2B5EF4-FFF2-40B4-BE49-F238E27FC236}">
                <a16:creationId xmlns:a16="http://schemas.microsoft.com/office/drawing/2014/main" id="{1F8105EE-0345-EC78-EFB1-9F91416BF38D}"/>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813752" y="4758434"/>
            <a:ext cx="960164" cy="460879"/>
          </a:xfrm>
          <a:prstGeom prst="rect">
            <a:avLst/>
          </a:prstGeom>
          <a:noFill/>
          <a:extLst>
            <a:ext uri="{909E8E84-426E-40DD-AFC4-6F175D3DCCD1}">
              <a14:hiddenFill xmlns:a14="http://schemas.microsoft.com/office/drawing/2010/main">
                <a:solidFill>
                  <a:srgbClr val="FFFFFF"/>
                </a:solidFill>
              </a14:hiddenFill>
            </a:ext>
          </a:extLst>
        </p:spPr>
      </p:pic>
      <p:pic>
        <p:nvPicPr>
          <p:cNvPr id="1078" name="Picture 54" descr="Nottingham city-Council-logo">
            <a:extLst>
              <a:ext uri="{FF2B5EF4-FFF2-40B4-BE49-F238E27FC236}">
                <a16:creationId xmlns:a16="http://schemas.microsoft.com/office/drawing/2014/main" id="{CCB27867-A321-CB55-7569-56E557369920}"/>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884480" y="5192370"/>
            <a:ext cx="812168" cy="270723"/>
          </a:xfrm>
          <a:prstGeom prst="rect">
            <a:avLst/>
          </a:prstGeom>
          <a:noFill/>
          <a:extLst>
            <a:ext uri="{909E8E84-426E-40DD-AFC4-6F175D3DCCD1}">
              <a14:hiddenFill xmlns:a14="http://schemas.microsoft.com/office/drawing/2010/main">
                <a:solidFill>
                  <a:srgbClr val="FFFFFF"/>
                </a:solidFill>
              </a14:hiddenFill>
            </a:ext>
          </a:extLst>
        </p:spPr>
      </p:pic>
      <p:pic>
        <p:nvPicPr>
          <p:cNvPr id="1080" name="Picture 56" descr="Derby City Council - Wikipedia">
            <a:extLst>
              <a:ext uri="{FF2B5EF4-FFF2-40B4-BE49-F238E27FC236}">
                <a16:creationId xmlns:a16="http://schemas.microsoft.com/office/drawing/2014/main" id="{19285125-BAC9-151E-90DA-1D39695ECE1B}"/>
              </a:ext>
            </a:extLst>
          </p:cNvPr>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1857563" y="4890378"/>
            <a:ext cx="462881" cy="249956"/>
          </a:xfrm>
          <a:prstGeom prst="rect">
            <a:avLst/>
          </a:prstGeom>
          <a:noFill/>
          <a:extLst>
            <a:ext uri="{909E8E84-426E-40DD-AFC4-6F175D3DCCD1}">
              <a14:hiddenFill xmlns:a14="http://schemas.microsoft.com/office/drawing/2010/main">
                <a:solidFill>
                  <a:srgbClr val="FFFFFF"/>
                </a:solidFill>
              </a14:hiddenFill>
            </a:ext>
          </a:extLst>
        </p:spPr>
      </p:pic>
      <p:pic>
        <p:nvPicPr>
          <p:cNvPr id="1082" name="Picture 58" descr="Derbyshire County Council Logo PNG Vector (SVG) Free Download">
            <a:extLst>
              <a:ext uri="{FF2B5EF4-FFF2-40B4-BE49-F238E27FC236}">
                <a16:creationId xmlns:a16="http://schemas.microsoft.com/office/drawing/2014/main" id="{2D12CB87-ACB8-DB18-495E-96CB4D637754}"/>
              </a:ext>
            </a:extLst>
          </p:cNvPr>
          <p:cNvPicPr>
            <a:picLocks noChangeAspect="1" noChangeArrowheads="1"/>
          </p:cNvPicPr>
          <p:nvPr/>
        </p:nvPicPr>
        <p:blipFill rotWithShape="1">
          <a:blip r:embed="rId31">
            <a:extLst>
              <a:ext uri="{28A0092B-C50C-407E-A947-70E740481C1C}">
                <a14:useLocalDpi xmlns:a14="http://schemas.microsoft.com/office/drawing/2010/main" val="0"/>
              </a:ext>
            </a:extLst>
          </a:blip>
          <a:srcRect t="34628" b="34238"/>
          <a:stretch>
            <a:fillRect/>
          </a:stretch>
        </p:blipFill>
        <p:spPr bwMode="auto">
          <a:xfrm>
            <a:off x="1915099" y="5255893"/>
            <a:ext cx="807314" cy="251345"/>
          </a:xfrm>
          <a:prstGeom prst="rect">
            <a:avLst/>
          </a:prstGeom>
          <a:noFill/>
          <a:extLst>
            <a:ext uri="{909E8E84-426E-40DD-AFC4-6F175D3DCCD1}">
              <a14:hiddenFill xmlns:a14="http://schemas.microsoft.com/office/drawing/2010/main">
                <a:solidFill>
                  <a:srgbClr val="FFFFFF"/>
                </a:solidFill>
              </a14:hiddenFill>
            </a:ext>
          </a:extLst>
        </p:spPr>
      </p:pic>
      <p:pic>
        <p:nvPicPr>
          <p:cNvPr id="1084" name="Picture 60" descr="Peak District National Park Authority jobs">
            <a:extLst>
              <a:ext uri="{FF2B5EF4-FFF2-40B4-BE49-F238E27FC236}">
                <a16:creationId xmlns:a16="http://schemas.microsoft.com/office/drawing/2014/main" id="{C220734A-7865-ED97-A065-257FCED3E882}"/>
              </a:ext>
            </a:extLst>
          </p:cNvPr>
          <p:cNvPicPr>
            <a:picLocks noChangeAspect="1" noChangeArrowheads="1"/>
          </p:cNvPicPr>
          <p:nvPr/>
        </p:nvPicPr>
        <p:blipFill rotWithShape="1">
          <a:blip r:embed="rId32">
            <a:extLst>
              <a:ext uri="{28A0092B-C50C-407E-A947-70E740481C1C}">
                <a14:useLocalDpi xmlns:a14="http://schemas.microsoft.com/office/drawing/2010/main" val="0"/>
              </a:ext>
            </a:extLst>
          </a:blip>
          <a:srcRect t="29560" b="30568"/>
          <a:stretch>
            <a:fillRect/>
          </a:stretch>
        </p:blipFill>
        <p:spPr bwMode="auto">
          <a:xfrm>
            <a:off x="2540399" y="4852356"/>
            <a:ext cx="1037032" cy="413492"/>
          </a:xfrm>
          <a:prstGeom prst="rect">
            <a:avLst/>
          </a:prstGeom>
          <a:noFill/>
          <a:extLst>
            <a:ext uri="{909E8E84-426E-40DD-AFC4-6F175D3DCCD1}">
              <a14:hiddenFill xmlns:a14="http://schemas.microsoft.com/office/drawing/2010/main">
                <a:solidFill>
                  <a:srgbClr val="FFFFFF"/>
                </a:solidFill>
              </a14:hiddenFill>
            </a:ext>
          </a:extLst>
        </p:spPr>
      </p:pic>
      <p:pic>
        <p:nvPicPr>
          <p:cNvPr id="1086" name="Picture 62" descr="Contact - Invest In Nottingham">
            <a:extLst>
              <a:ext uri="{FF2B5EF4-FFF2-40B4-BE49-F238E27FC236}">
                <a16:creationId xmlns:a16="http://schemas.microsoft.com/office/drawing/2014/main" id="{E219514E-AEDE-AC2C-E370-BB0EAC76C2DA}"/>
              </a:ext>
            </a:extLst>
          </p:cNvPr>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5239812" y="3636874"/>
            <a:ext cx="680407" cy="224195"/>
          </a:xfrm>
          <a:prstGeom prst="rect">
            <a:avLst/>
          </a:prstGeom>
          <a:noFill/>
          <a:extLst>
            <a:ext uri="{909E8E84-426E-40DD-AFC4-6F175D3DCCD1}">
              <a14:hiddenFill xmlns:a14="http://schemas.microsoft.com/office/drawing/2010/main">
                <a:solidFill>
                  <a:srgbClr val="FFFFFF"/>
                </a:solidFill>
              </a14:hiddenFill>
            </a:ext>
          </a:extLst>
        </p:spPr>
      </p:pic>
      <p:pic>
        <p:nvPicPr>
          <p:cNvPr id="1088" name="Picture 64" descr="East Midlands Freeport is the only Inland UK Freeport">
            <a:extLst>
              <a:ext uri="{FF2B5EF4-FFF2-40B4-BE49-F238E27FC236}">
                <a16:creationId xmlns:a16="http://schemas.microsoft.com/office/drawing/2014/main" id="{1DBC1F45-0A4D-84DE-DF26-F37E76DAB878}"/>
              </a:ext>
            </a:extLst>
          </p:cNvPr>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4483413" y="3587349"/>
            <a:ext cx="572889" cy="353959"/>
          </a:xfrm>
          <a:prstGeom prst="rect">
            <a:avLst/>
          </a:prstGeom>
          <a:noFill/>
          <a:extLst>
            <a:ext uri="{909E8E84-426E-40DD-AFC4-6F175D3DCCD1}">
              <a14:hiddenFill xmlns:a14="http://schemas.microsoft.com/office/drawing/2010/main">
                <a:solidFill>
                  <a:srgbClr val="FFFFFF"/>
                </a:solidFill>
              </a14:hiddenFill>
            </a:ext>
          </a:extLst>
        </p:spPr>
      </p:pic>
      <p:pic>
        <p:nvPicPr>
          <p:cNvPr id="1090" name="Picture 66" descr="About Us - Academy Transformation Trust Further Education">
            <a:extLst>
              <a:ext uri="{FF2B5EF4-FFF2-40B4-BE49-F238E27FC236}">
                <a16:creationId xmlns:a16="http://schemas.microsoft.com/office/drawing/2014/main" id="{EFBE6FE8-9835-0958-36ED-0E8EAA4811E7}"/>
              </a:ext>
            </a:extLst>
          </p:cNvPr>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2596398" y="3057485"/>
            <a:ext cx="644171" cy="269714"/>
          </a:xfrm>
          <a:prstGeom prst="rect">
            <a:avLst/>
          </a:prstGeom>
          <a:noFill/>
          <a:extLst>
            <a:ext uri="{909E8E84-426E-40DD-AFC4-6F175D3DCCD1}">
              <a14:hiddenFill xmlns:a14="http://schemas.microsoft.com/office/drawing/2010/main">
                <a:solidFill>
                  <a:srgbClr val="FFFFFF"/>
                </a:solidFill>
              </a14:hiddenFill>
            </a:ext>
          </a:extLst>
        </p:spPr>
      </p:pic>
      <p:pic>
        <p:nvPicPr>
          <p:cNvPr id="1092" name="Picture 68" descr="Newark College | Newark upon Trent">
            <a:extLst>
              <a:ext uri="{FF2B5EF4-FFF2-40B4-BE49-F238E27FC236}">
                <a16:creationId xmlns:a16="http://schemas.microsoft.com/office/drawing/2014/main" id="{D70CD74D-1BD5-35F3-539A-2B7E45154E15}"/>
              </a:ext>
            </a:extLst>
          </p:cNvPr>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898967" y="2413659"/>
            <a:ext cx="492392" cy="492392"/>
          </a:xfrm>
          <a:prstGeom prst="rect">
            <a:avLst/>
          </a:prstGeom>
          <a:noFill/>
          <a:extLst>
            <a:ext uri="{909E8E84-426E-40DD-AFC4-6F175D3DCCD1}">
              <a14:hiddenFill xmlns:a14="http://schemas.microsoft.com/office/drawing/2010/main">
                <a:solidFill>
                  <a:srgbClr val="FFFFFF"/>
                </a:solidFill>
              </a14:hiddenFill>
            </a:ext>
          </a:extLst>
        </p:spPr>
      </p:pic>
      <p:pic>
        <p:nvPicPr>
          <p:cNvPr id="1094" name="Picture 70" descr="Midlands Innovation and TALENT">
            <a:extLst>
              <a:ext uri="{FF2B5EF4-FFF2-40B4-BE49-F238E27FC236}">
                <a16:creationId xmlns:a16="http://schemas.microsoft.com/office/drawing/2014/main" id="{02C19839-BA73-3992-51E0-CCA7CCFBDA73}"/>
              </a:ext>
            </a:extLst>
          </p:cNvPr>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3573144" y="4756163"/>
            <a:ext cx="960165" cy="504772"/>
          </a:xfrm>
          <a:prstGeom prst="rect">
            <a:avLst/>
          </a:prstGeom>
          <a:noFill/>
          <a:extLst>
            <a:ext uri="{909E8E84-426E-40DD-AFC4-6F175D3DCCD1}">
              <a14:hiddenFill xmlns:a14="http://schemas.microsoft.com/office/drawing/2010/main">
                <a:solidFill>
                  <a:srgbClr val="FFFFFF"/>
                </a:solidFill>
              </a14:hiddenFill>
            </a:ext>
          </a:extLst>
        </p:spPr>
      </p:pic>
      <p:pic>
        <p:nvPicPr>
          <p:cNvPr id="1096" name="Picture 72" descr="TUC Midlands (@TUCMidlands) / Posts / X">
            <a:extLst>
              <a:ext uri="{FF2B5EF4-FFF2-40B4-BE49-F238E27FC236}">
                <a16:creationId xmlns:a16="http://schemas.microsoft.com/office/drawing/2014/main" id="{9323BDAA-86BE-5778-686F-88BECFDB1086}"/>
              </a:ext>
            </a:extLst>
          </p:cNvPr>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3017712" y="2324859"/>
            <a:ext cx="379146" cy="379146"/>
          </a:xfrm>
          <a:prstGeom prst="rect">
            <a:avLst/>
          </a:prstGeom>
          <a:noFill/>
          <a:extLst>
            <a:ext uri="{909E8E84-426E-40DD-AFC4-6F175D3DCCD1}">
              <a14:hiddenFill xmlns:a14="http://schemas.microsoft.com/office/drawing/2010/main">
                <a:solidFill>
                  <a:srgbClr val="FFFFFF"/>
                </a:solidFill>
              </a14:hiddenFill>
            </a:ext>
          </a:extLst>
        </p:spPr>
      </p:pic>
      <p:pic>
        <p:nvPicPr>
          <p:cNvPr id="1098" name="Picture 74" descr="Homes England DPP3 | Willmott Dixon">
            <a:extLst>
              <a:ext uri="{FF2B5EF4-FFF2-40B4-BE49-F238E27FC236}">
                <a16:creationId xmlns:a16="http://schemas.microsoft.com/office/drawing/2014/main" id="{8BDA7283-D47A-6705-8373-C1DEEFC1B1B6}"/>
              </a:ext>
            </a:extLst>
          </p:cNvPr>
          <p:cNvPicPr>
            <a:picLocks noChangeAspect="1" noChangeArrowheads="1"/>
          </p:cNvPicPr>
          <p:nvPr/>
        </p:nvPicPr>
        <p:blipFill rotWithShape="1">
          <a:blip r:embed="rId39">
            <a:extLst>
              <a:ext uri="{28A0092B-C50C-407E-A947-70E740481C1C}">
                <a14:useLocalDpi xmlns:a14="http://schemas.microsoft.com/office/drawing/2010/main" val="0"/>
              </a:ext>
            </a:extLst>
          </a:blip>
          <a:srcRect l="30562" t="17798" r="27765" b="20118"/>
          <a:stretch>
            <a:fillRect/>
          </a:stretch>
        </p:blipFill>
        <p:spPr bwMode="auto">
          <a:xfrm>
            <a:off x="4638443" y="4564362"/>
            <a:ext cx="496144" cy="450994"/>
          </a:xfrm>
          <a:prstGeom prst="rect">
            <a:avLst/>
          </a:prstGeom>
          <a:noFill/>
          <a:extLst>
            <a:ext uri="{909E8E84-426E-40DD-AFC4-6F175D3DCCD1}">
              <a14:hiddenFill xmlns:a14="http://schemas.microsoft.com/office/drawing/2010/main">
                <a:solidFill>
                  <a:srgbClr val="FFFFFF"/>
                </a:solidFill>
              </a14:hiddenFill>
            </a:ext>
          </a:extLst>
        </p:spPr>
      </p:pic>
      <p:pic>
        <p:nvPicPr>
          <p:cNvPr id="1102" name="Picture 78" descr="Great British Railways and the public ownership programme - GOV.UK">
            <a:extLst>
              <a:ext uri="{FF2B5EF4-FFF2-40B4-BE49-F238E27FC236}">
                <a16:creationId xmlns:a16="http://schemas.microsoft.com/office/drawing/2014/main" id="{8564E33C-C9BC-3295-B242-7DDA7C59D34C}"/>
              </a:ext>
            </a:extLst>
          </p:cNvPr>
          <p:cNvPicPr>
            <a:picLocks noChangeAspect="1" noChangeArrowheads="1"/>
          </p:cNvPicPr>
          <p:nvPr/>
        </p:nvPicPr>
        <p:blipFill rotWithShape="1">
          <a:blip r:embed="rId40">
            <a:extLst>
              <a:ext uri="{28A0092B-C50C-407E-A947-70E740481C1C}">
                <a14:useLocalDpi xmlns:a14="http://schemas.microsoft.com/office/drawing/2010/main" val="0"/>
              </a:ext>
            </a:extLst>
          </a:blip>
          <a:srcRect l="3303" t="14658" r="-3303" b="13640"/>
          <a:stretch>
            <a:fillRect/>
          </a:stretch>
        </p:blipFill>
        <p:spPr bwMode="auto">
          <a:xfrm>
            <a:off x="5286887" y="4651974"/>
            <a:ext cx="698844" cy="3343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5017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B0806A-E60C-A3C5-2259-63EC1FC43B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9558C6-DE3B-3F71-5A2B-84ACAF8ACC60}"/>
              </a:ext>
            </a:extLst>
          </p:cNvPr>
          <p:cNvSpPr>
            <a:spLocks noGrp="1"/>
          </p:cNvSpPr>
          <p:nvPr>
            <p:ph type="title"/>
          </p:nvPr>
        </p:nvSpPr>
        <p:spPr/>
        <p:txBody>
          <a:bodyPr/>
          <a:lstStyle/>
          <a:p>
            <a:r>
              <a:rPr lang="en-GB">
                <a:solidFill>
                  <a:srgbClr val="03A4A1"/>
                </a:solidFill>
              </a:rPr>
              <a:t>Ambition, Evidence and Deliverability</a:t>
            </a:r>
          </a:p>
        </p:txBody>
      </p:sp>
      <p:sp>
        <p:nvSpPr>
          <p:cNvPr id="5" name="Content Placeholder 4">
            <a:extLst>
              <a:ext uri="{FF2B5EF4-FFF2-40B4-BE49-F238E27FC236}">
                <a16:creationId xmlns:a16="http://schemas.microsoft.com/office/drawing/2014/main" id="{A35F07AD-1F7E-0391-8DE2-9E265896AA66}"/>
              </a:ext>
            </a:extLst>
          </p:cNvPr>
          <p:cNvSpPr>
            <a:spLocks noGrp="1"/>
          </p:cNvSpPr>
          <p:nvPr>
            <p:ph sz="half" idx="2"/>
          </p:nvPr>
        </p:nvSpPr>
        <p:spPr/>
        <p:txBody>
          <a:bodyPr anchor="t"/>
          <a:lstStyle/>
          <a:p>
            <a:pPr marL="0" indent="0" algn="ctr">
              <a:lnSpc>
                <a:spcPct val="100000"/>
              </a:lnSpc>
              <a:spcAft>
                <a:spcPts val="1000"/>
              </a:spcAft>
              <a:buNone/>
            </a:pPr>
            <a:r>
              <a:rPr lang="en-GB" b="1">
                <a:solidFill>
                  <a:schemeClr val="tx1">
                    <a:lumMod val="95000"/>
                    <a:lumOff val="5000"/>
                  </a:schemeClr>
                </a:solidFill>
              </a:rPr>
              <a:t>Reflection 4</a:t>
            </a:r>
          </a:p>
          <a:p>
            <a:pPr marL="0" indent="0" algn="ctr">
              <a:lnSpc>
                <a:spcPct val="100000"/>
              </a:lnSpc>
              <a:spcAft>
                <a:spcPts val="1000"/>
              </a:spcAft>
              <a:buNone/>
            </a:pPr>
            <a:r>
              <a:rPr lang="en-GB">
                <a:solidFill>
                  <a:schemeClr val="tx1"/>
                </a:solidFill>
              </a:rPr>
              <a:t>Shared visions survive when ambition is grounded in evidence and delivery credibility. </a:t>
            </a:r>
          </a:p>
        </p:txBody>
      </p:sp>
      <p:sp>
        <p:nvSpPr>
          <p:cNvPr id="3" name="Rectangle 2">
            <a:extLst>
              <a:ext uri="{FF2B5EF4-FFF2-40B4-BE49-F238E27FC236}">
                <a16:creationId xmlns:a16="http://schemas.microsoft.com/office/drawing/2014/main" id="{89E82FC4-A0EF-490D-CF1E-508BE00C4D39}"/>
              </a:ext>
            </a:extLst>
          </p:cNvPr>
          <p:cNvSpPr/>
          <p:nvPr/>
        </p:nvSpPr>
        <p:spPr>
          <a:xfrm>
            <a:off x="1161142" y="1959429"/>
            <a:ext cx="4470400" cy="740228"/>
          </a:xfrm>
          <a:prstGeom prst="rect">
            <a:avLst/>
          </a:prstGeom>
          <a:solidFill>
            <a:srgbClr val="66C4B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Ambition</a:t>
            </a:r>
          </a:p>
        </p:txBody>
      </p:sp>
      <p:sp>
        <p:nvSpPr>
          <p:cNvPr id="8" name="Rectangle 7">
            <a:extLst>
              <a:ext uri="{FF2B5EF4-FFF2-40B4-BE49-F238E27FC236}">
                <a16:creationId xmlns:a16="http://schemas.microsoft.com/office/drawing/2014/main" id="{8E73B8F0-5A88-E726-64CE-A1DC83642BEA}"/>
              </a:ext>
            </a:extLst>
          </p:cNvPr>
          <p:cNvSpPr/>
          <p:nvPr/>
        </p:nvSpPr>
        <p:spPr>
          <a:xfrm>
            <a:off x="1161142" y="3376613"/>
            <a:ext cx="4470400" cy="740228"/>
          </a:xfrm>
          <a:prstGeom prst="rect">
            <a:avLst/>
          </a:prstGeom>
          <a:solidFill>
            <a:srgbClr val="66C4B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Evidence</a:t>
            </a:r>
          </a:p>
        </p:txBody>
      </p:sp>
      <p:sp>
        <p:nvSpPr>
          <p:cNvPr id="9" name="Rectangle 8">
            <a:extLst>
              <a:ext uri="{FF2B5EF4-FFF2-40B4-BE49-F238E27FC236}">
                <a16:creationId xmlns:a16="http://schemas.microsoft.com/office/drawing/2014/main" id="{7AEDDCBA-7927-621B-D8F8-50F70E9F9AAA}"/>
              </a:ext>
            </a:extLst>
          </p:cNvPr>
          <p:cNvSpPr/>
          <p:nvPr/>
        </p:nvSpPr>
        <p:spPr>
          <a:xfrm>
            <a:off x="1161142" y="4793796"/>
            <a:ext cx="4470400" cy="740228"/>
          </a:xfrm>
          <a:prstGeom prst="rect">
            <a:avLst/>
          </a:prstGeom>
          <a:solidFill>
            <a:srgbClr val="66C4B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Deliverability</a:t>
            </a:r>
          </a:p>
        </p:txBody>
      </p:sp>
      <p:sp>
        <p:nvSpPr>
          <p:cNvPr id="11" name="Arrow: Up-Down 10">
            <a:extLst>
              <a:ext uri="{FF2B5EF4-FFF2-40B4-BE49-F238E27FC236}">
                <a16:creationId xmlns:a16="http://schemas.microsoft.com/office/drawing/2014/main" id="{523DDDE4-C28D-519A-302D-24213634B5E7}"/>
              </a:ext>
            </a:extLst>
          </p:cNvPr>
          <p:cNvSpPr/>
          <p:nvPr/>
        </p:nvSpPr>
        <p:spPr>
          <a:xfrm>
            <a:off x="3233737" y="2834965"/>
            <a:ext cx="161925" cy="406340"/>
          </a:xfrm>
          <a:prstGeom prst="upDownArrow">
            <a:avLst/>
          </a:prstGeom>
          <a:solidFill>
            <a:srgbClr val="03A4A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Arrow: Up-Down 11">
            <a:extLst>
              <a:ext uri="{FF2B5EF4-FFF2-40B4-BE49-F238E27FC236}">
                <a16:creationId xmlns:a16="http://schemas.microsoft.com/office/drawing/2014/main" id="{230D4814-AD39-574A-602D-F0EA94040493}"/>
              </a:ext>
            </a:extLst>
          </p:cNvPr>
          <p:cNvSpPr/>
          <p:nvPr/>
        </p:nvSpPr>
        <p:spPr>
          <a:xfrm>
            <a:off x="3233736" y="4252149"/>
            <a:ext cx="161925" cy="406340"/>
          </a:xfrm>
          <a:prstGeom prst="upDownArrow">
            <a:avLst/>
          </a:prstGeom>
          <a:solidFill>
            <a:srgbClr val="03A4A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3576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DD9D6-65FA-C336-C056-945DC11663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16A772-2BFA-4842-AE75-82CD358BB351}"/>
              </a:ext>
            </a:extLst>
          </p:cNvPr>
          <p:cNvSpPr>
            <a:spLocks noGrp="1"/>
          </p:cNvSpPr>
          <p:nvPr>
            <p:ph type="title"/>
          </p:nvPr>
        </p:nvSpPr>
        <p:spPr/>
        <p:txBody>
          <a:bodyPr/>
          <a:lstStyle/>
          <a:p>
            <a:r>
              <a:rPr lang="en-GB">
                <a:solidFill>
                  <a:srgbClr val="03A4A1"/>
                </a:solidFill>
              </a:rPr>
              <a:t>From Ambitions to Delivery</a:t>
            </a:r>
          </a:p>
        </p:txBody>
      </p:sp>
      <p:sp>
        <p:nvSpPr>
          <p:cNvPr id="5" name="Content Placeholder 4">
            <a:extLst>
              <a:ext uri="{FF2B5EF4-FFF2-40B4-BE49-F238E27FC236}">
                <a16:creationId xmlns:a16="http://schemas.microsoft.com/office/drawing/2014/main" id="{9E6DE767-22FD-1CCA-E3E0-56474AFA7B9E}"/>
              </a:ext>
            </a:extLst>
          </p:cNvPr>
          <p:cNvSpPr>
            <a:spLocks noGrp="1"/>
          </p:cNvSpPr>
          <p:nvPr>
            <p:ph sz="half" idx="2"/>
          </p:nvPr>
        </p:nvSpPr>
        <p:spPr/>
        <p:txBody>
          <a:bodyPr anchor="t"/>
          <a:lstStyle/>
          <a:p>
            <a:pPr marL="0" indent="0" algn="ctr">
              <a:lnSpc>
                <a:spcPct val="100000"/>
              </a:lnSpc>
              <a:spcAft>
                <a:spcPts val="1000"/>
              </a:spcAft>
              <a:buNone/>
            </a:pPr>
            <a:r>
              <a:rPr lang="en-GB" b="1">
                <a:solidFill>
                  <a:schemeClr val="tx1">
                    <a:lumMod val="95000"/>
                    <a:lumOff val="5000"/>
                  </a:schemeClr>
                </a:solidFill>
              </a:rPr>
              <a:t>Reflection 5</a:t>
            </a:r>
          </a:p>
          <a:p>
            <a:pPr marL="0" indent="0" algn="ctr">
              <a:lnSpc>
                <a:spcPct val="100000"/>
              </a:lnSpc>
              <a:spcAft>
                <a:spcPts val="1000"/>
              </a:spcAft>
              <a:buNone/>
            </a:pPr>
            <a:r>
              <a:rPr lang="en-GB">
                <a:solidFill>
                  <a:schemeClr val="tx1"/>
                </a:solidFill>
              </a:rPr>
              <a:t>Growth Plans become powerful when they organise action, moving beyond only describing priorities. </a:t>
            </a:r>
          </a:p>
        </p:txBody>
      </p:sp>
      <p:sp>
        <p:nvSpPr>
          <p:cNvPr id="3" name="Rectangle 2">
            <a:extLst>
              <a:ext uri="{FF2B5EF4-FFF2-40B4-BE49-F238E27FC236}">
                <a16:creationId xmlns:a16="http://schemas.microsoft.com/office/drawing/2014/main" id="{717BD9FD-4FE6-1A1C-6455-35BA4FA44A38}"/>
              </a:ext>
            </a:extLst>
          </p:cNvPr>
          <p:cNvSpPr/>
          <p:nvPr/>
        </p:nvSpPr>
        <p:spPr>
          <a:xfrm>
            <a:off x="1161142" y="1959428"/>
            <a:ext cx="2215104" cy="1469571"/>
          </a:xfrm>
          <a:prstGeom prst="rect">
            <a:avLst/>
          </a:prstGeom>
          <a:solidFill>
            <a:srgbClr val="67B7C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a:t>Strategy. </a:t>
            </a:r>
            <a:r>
              <a:rPr lang="en-GB"/>
              <a:t>Shared Vision for Growth and Six Ambitions</a:t>
            </a:r>
          </a:p>
        </p:txBody>
      </p:sp>
      <p:sp>
        <p:nvSpPr>
          <p:cNvPr id="8" name="Rectangle 7">
            <a:extLst>
              <a:ext uri="{FF2B5EF4-FFF2-40B4-BE49-F238E27FC236}">
                <a16:creationId xmlns:a16="http://schemas.microsoft.com/office/drawing/2014/main" id="{47956F7D-7A8D-4025-2526-6523ED106AE5}"/>
              </a:ext>
            </a:extLst>
          </p:cNvPr>
          <p:cNvSpPr/>
          <p:nvPr/>
        </p:nvSpPr>
        <p:spPr>
          <a:xfrm>
            <a:off x="3713563" y="1959427"/>
            <a:ext cx="2215104" cy="1469571"/>
          </a:xfrm>
          <a:prstGeom prst="rect">
            <a:avLst/>
          </a:prstGeom>
          <a:solidFill>
            <a:srgbClr val="67B7C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a:t>Coalition. </a:t>
            </a:r>
            <a:r>
              <a:rPr lang="en-GB"/>
              <a:t>Building consensus, trust and regional ownership</a:t>
            </a:r>
          </a:p>
        </p:txBody>
      </p:sp>
      <p:sp>
        <p:nvSpPr>
          <p:cNvPr id="9" name="Rectangle 8">
            <a:extLst>
              <a:ext uri="{FF2B5EF4-FFF2-40B4-BE49-F238E27FC236}">
                <a16:creationId xmlns:a16="http://schemas.microsoft.com/office/drawing/2014/main" id="{C1590736-CA85-7037-AB04-9EAF4B28F970}"/>
              </a:ext>
            </a:extLst>
          </p:cNvPr>
          <p:cNvSpPr/>
          <p:nvPr/>
        </p:nvSpPr>
        <p:spPr>
          <a:xfrm>
            <a:off x="1161142" y="3935604"/>
            <a:ext cx="2215104" cy="1469571"/>
          </a:xfrm>
          <a:prstGeom prst="rect">
            <a:avLst/>
          </a:prstGeom>
          <a:solidFill>
            <a:srgbClr val="67B7C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a:t>Delivery. </a:t>
            </a:r>
            <a:r>
              <a:rPr lang="en-GB"/>
              <a:t>Missions, investment propositions and implementation</a:t>
            </a:r>
          </a:p>
        </p:txBody>
      </p:sp>
      <p:sp>
        <p:nvSpPr>
          <p:cNvPr id="4" name="Rectangle 3">
            <a:extLst>
              <a:ext uri="{FF2B5EF4-FFF2-40B4-BE49-F238E27FC236}">
                <a16:creationId xmlns:a16="http://schemas.microsoft.com/office/drawing/2014/main" id="{808A70C6-824B-8AFE-AEF7-4270A7EA7BA5}"/>
              </a:ext>
            </a:extLst>
          </p:cNvPr>
          <p:cNvSpPr/>
          <p:nvPr/>
        </p:nvSpPr>
        <p:spPr>
          <a:xfrm>
            <a:off x="3713563" y="3935603"/>
            <a:ext cx="2215104" cy="1469571"/>
          </a:xfrm>
          <a:prstGeom prst="rect">
            <a:avLst/>
          </a:prstGeom>
          <a:solidFill>
            <a:srgbClr val="67B7C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a:t>Platform. </a:t>
            </a:r>
            <a:r>
              <a:rPr lang="en-GB"/>
              <a:t>MSA can convene process and local, business and civic partners</a:t>
            </a:r>
          </a:p>
        </p:txBody>
      </p:sp>
      <p:sp>
        <p:nvSpPr>
          <p:cNvPr id="13" name="Arrow: Circular 12">
            <a:extLst>
              <a:ext uri="{FF2B5EF4-FFF2-40B4-BE49-F238E27FC236}">
                <a16:creationId xmlns:a16="http://schemas.microsoft.com/office/drawing/2014/main" id="{038F7D4E-C88B-7D5A-9E10-CA2DE90F91DF}"/>
              </a:ext>
            </a:extLst>
          </p:cNvPr>
          <p:cNvSpPr/>
          <p:nvPr/>
        </p:nvSpPr>
        <p:spPr>
          <a:xfrm rot="17060925">
            <a:off x="2850783" y="2877389"/>
            <a:ext cx="1388242" cy="1388242"/>
          </a:xfrm>
          <a:prstGeom prst="circularArrow">
            <a:avLst>
              <a:gd name="adj1" fmla="val 5023"/>
              <a:gd name="adj2" fmla="val 1142319"/>
              <a:gd name="adj3" fmla="val 20457682"/>
              <a:gd name="adj4" fmla="val 615392"/>
              <a:gd name="adj5" fmla="val 12500"/>
            </a:avLst>
          </a:prstGeom>
          <a:solidFill>
            <a:srgbClr val="03A4A1"/>
          </a:solid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400">
              <a:solidFill>
                <a:schemeClr val="tx1"/>
              </a:solidFill>
            </a:endParaRPr>
          </a:p>
        </p:txBody>
      </p:sp>
    </p:spTree>
    <p:extLst>
      <p:ext uri="{BB962C8B-B14F-4D97-AF65-F5344CB8AC3E}">
        <p14:creationId xmlns:p14="http://schemas.microsoft.com/office/powerpoint/2010/main" val="1426319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86C31A-CAF6-8A62-1BD4-BE8B2F5343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550B49-87B7-2DA4-2870-271DDF704518}"/>
              </a:ext>
            </a:extLst>
          </p:cNvPr>
          <p:cNvSpPr>
            <a:spLocks noGrp="1"/>
          </p:cNvSpPr>
          <p:nvPr>
            <p:ph type="title"/>
          </p:nvPr>
        </p:nvSpPr>
        <p:spPr/>
        <p:txBody>
          <a:bodyPr/>
          <a:lstStyle/>
          <a:p>
            <a:r>
              <a:rPr lang="en-GB">
                <a:solidFill>
                  <a:srgbClr val="03A4A1"/>
                </a:solidFill>
              </a:rPr>
              <a:t>What We Underestimated</a:t>
            </a:r>
          </a:p>
        </p:txBody>
      </p:sp>
      <p:sp>
        <p:nvSpPr>
          <p:cNvPr id="5" name="Content Placeholder 4">
            <a:extLst>
              <a:ext uri="{FF2B5EF4-FFF2-40B4-BE49-F238E27FC236}">
                <a16:creationId xmlns:a16="http://schemas.microsoft.com/office/drawing/2014/main" id="{B6E0DC67-BDB0-DF4F-71BC-2E3C134DDA92}"/>
              </a:ext>
            </a:extLst>
          </p:cNvPr>
          <p:cNvSpPr>
            <a:spLocks noGrp="1"/>
          </p:cNvSpPr>
          <p:nvPr>
            <p:ph sz="half" idx="2"/>
          </p:nvPr>
        </p:nvSpPr>
        <p:spPr/>
        <p:txBody>
          <a:bodyPr anchor="t"/>
          <a:lstStyle/>
          <a:p>
            <a:pPr marL="0" indent="0" algn="ctr">
              <a:lnSpc>
                <a:spcPct val="100000"/>
              </a:lnSpc>
              <a:spcAft>
                <a:spcPts val="1000"/>
              </a:spcAft>
              <a:buNone/>
            </a:pPr>
            <a:r>
              <a:rPr lang="en-GB" b="1">
                <a:solidFill>
                  <a:schemeClr val="tx1">
                    <a:lumMod val="85000"/>
                    <a:lumOff val="15000"/>
                  </a:schemeClr>
                </a:solidFill>
              </a:rPr>
              <a:t>Reflection 6</a:t>
            </a:r>
          </a:p>
          <a:p>
            <a:pPr marL="0" indent="0" algn="ctr">
              <a:lnSpc>
                <a:spcPct val="100000"/>
              </a:lnSpc>
              <a:spcAft>
                <a:spcPts val="1000"/>
              </a:spcAft>
              <a:buNone/>
            </a:pPr>
            <a:r>
              <a:rPr lang="en-US">
                <a:solidFill>
                  <a:schemeClr val="tx1">
                    <a:lumMod val="85000"/>
                    <a:lumOff val="15000"/>
                  </a:schemeClr>
                </a:solidFill>
              </a:rPr>
              <a:t>Strategic agreement and delivery readiness are not the same thing.</a:t>
            </a:r>
            <a:endParaRPr lang="en-GB">
              <a:solidFill>
                <a:schemeClr val="tx1">
                  <a:lumMod val="85000"/>
                  <a:lumOff val="15000"/>
                </a:schemeClr>
              </a:solidFill>
            </a:endParaRPr>
          </a:p>
        </p:txBody>
      </p:sp>
      <p:sp>
        <p:nvSpPr>
          <p:cNvPr id="7" name="Rectangle 6">
            <a:extLst>
              <a:ext uri="{FF2B5EF4-FFF2-40B4-BE49-F238E27FC236}">
                <a16:creationId xmlns:a16="http://schemas.microsoft.com/office/drawing/2014/main" id="{532B5C02-64AF-5127-458B-18EB65063C95}"/>
              </a:ext>
            </a:extLst>
          </p:cNvPr>
          <p:cNvSpPr/>
          <p:nvPr/>
        </p:nvSpPr>
        <p:spPr>
          <a:xfrm>
            <a:off x="3093217" y="1983763"/>
            <a:ext cx="3017296" cy="1008969"/>
          </a:xfrm>
          <a:prstGeom prst="rect">
            <a:avLst/>
          </a:prstGeom>
          <a:solidFill>
            <a:srgbClr val="66C4B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Investment Pipeline</a:t>
            </a:r>
          </a:p>
        </p:txBody>
      </p:sp>
      <p:sp>
        <p:nvSpPr>
          <p:cNvPr id="10" name="Rectangle 9">
            <a:extLst>
              <a:ext uri="{FF2B5EF4-FFF2-40B4-BE49-F238E27FC236}">
                <a16:creationId xmlns:a16="http://schemas.microsoft.com/office/drawing/2014/main" id="{085990E6-5C77-9EDB-AA48-BE91E10C2D82}"/>
              </a:ext>
            </a:extLst>
          </p:cNvPr>
          <p:cNvSpPr/>
          <p:nvPr/>
        </p:nvSpPr>
        <p:spPr>
          <a:xfrm>
            <a:off x="3093217" y="3254409"/>
            <a:ext cx="3017296" cy="1008969"/>
          </a:xfrm>
          <a:prstGeom prst="rect">
            <a:avLst/>
          </a:prstGeom>
          <a:solidFill>
            <a:srgbClr val="66C4B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Delivery Maturity</a:t>
            </a:r>
          </a:p>
        </p:txBody>
      </p:sp>
      <p:sp>
        <p:nvSpPr>
          <p:cNvPr id="11" name="Rectangle 10">
            <a:extLst>
              <a:ext uri="{FF2B5EF4-FFF2-40B4-BE49-F238E27FC236}">
                <a16:creationId xmlns:a16="http://schemas.microsoft.com/office/drawing/2014/main" id="{FF89E2F3-B1CB-9B63-1C5B-E23D482463EB}"/>
              </a:ext>
            </a:extLst>
          </p:cNvPr>
          <p:cNvSpPr/>
          <p:nvPr/>
        </p:nvSpPr>
        <p:spPr>
          <a:xfrm>
            <a:off x="3093217" y="4525055"/>
            <a:ext cx="3017296" cy="1008969"/>
          </a:xfrm>
          <a:prstGeom prst="rect">
            <a:avLst/>
          </a:prstGeom>
          <a:solidFill>
            <a:srgbClr val="66C4B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Institutional Capability</a:t>
            </a:r>
          </a:p>
        </p:txBody>
      </p:sp>
      <p:sp>
        <p:nvSpPr>
          <p:cNvPr id="15" name="Rectangle 14">
            <a:extLst>
              <a:ext uri="{FF2B5EF4-FFF2-40B4-BE49-F238E27FC236}">
                <a16:creationId xmlns:a16="http://schemas.microsoft.com/office/drawing/2014/main" id="{1B3E46B2-1724-A569-4BB8-A3B90C27AC9D}"/>
              </a:ext>
            </a:extLst>
          </p:cNvPr>
          <p:cNvSpPr/>
          <p:nvPr/>
        </p:nvSpPr>
        <p:spPr>
          <a:xfrm>
            <a:off x="950684" y="1964871"/>
            <a:ext cx="1640673" cy="3569153"/>
          </a:xfrm>
          <a:prstGeom prst="rect">
            <a:avLst/>
          </a:prstGeom>
          <a:solidFill>
            <a:srgbClr val="67B7C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From Shared Vision to Driving Impact</a:t>
            </a:r>
          </a:p>
        </p:txBody>
      </p:sp>
      <p:sp>
        <p:nvSpPr>
          <p:cNvPr id="16" name="Arrow: Right 15">
            <a:extLst>
              <a:ext uri="{FF2B5EF4-FFF2-40B4-BE49-F238E27FC236}">
                <a16:creationId xmlns:a16="http://schemas.microsoft.com/office/drawing/2014/main" id="{1D1CFD79-B8DD-66E8-18AC-40219A224A84}"/>
              </a:ext>
            </a:extLst>
          </p:cNvPr>
          <p:cNvSpPr/>
          <p:nvPr/>
        </p:nvSpPr>
        <p:spPr>
          <a:xfrm>
            <a:off x="2674308" y="2378709"/>
            <a:ext cx="335955" cy="21907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Arrow: Right 16">
            <a:extLst>
              <a:ext uri="{FF2B5EF4-FFF2-40B4-BE49-F238E27FC236}">
                <a16:creationId xmlns:a16="http://schemas.microsoft.com/office/drawing/2014/main" id="{E283A54E-E841-B407-C1B0-9DD80B9330FA}"/>
              </a:ext>
            </a:extLst>
          </p:cNvPr>
          <p:cNvSpPr/>
          <p:nvPr/>
        </p:nvSpPr>
        <p:spPr>
          <a:xfrm>
            <a:off x="2674308" y="3649355"/>
            <a:ext cx="335955" cy="21907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Arrow: Right 17">
            <a:extLst>
              <a:ext uri="{FF2B5EF4-FFF2-40B4-BE49-F238E27FC236}">
                <a16:creationId xmlns:a16="http://schemas.microsoft.com/office/drawing/2014/main" id="{F6739EB5-B5FB-B92B-38BF-6A1C4D1A5E95}"/>
              </a:ext>
            </a:extLst>
          </p:cNvPr>
          <p:cNvSpPr/>
          <p:nvPr/>
        </p:nvSpPr>
        <p:spPr>
          <a:xfrm>
            <a:off x="2674308" y="4920001"/>
            <a:ext cx="335955" cy="21907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41162588"/>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EMCCA Document" ma:contentTypeID="0x0101006DF6BF6B3ED61B47A22527BB64DCCF5C0078F8A9DC7FA1A94F8639D3F7E2751ACD" ma:contentTypeVersion="4" ma:contentTypeDescription="" ma:contentTypeScope="" ma:versionID="4aab96f8d0331debc4ab49f00c3abc78">
  <xsd:schema xmlns:xsd="http://www.w3.org/2001/XMLSchema" xmlns:xs="http://www.w3.org/2001/XMLSchema" xmlns:p="http://schemas.microsoft.com/office/2006/metadata/properties" xmlns:ns2="3556a43a-dd9d-41a6-a9f6-180d6998976c" targetNamespace="http://schemas.microsoft.com/office/2006/metadata/properties" ma:root="true" ma:fieldsID="616f98748263b2ee41f1798c3cd5d31f" ns2:_="">
    <xsd:import namespace="3556a43a-dd9d-41a6-a9f6-180d6998976c"/>
    <xsd:element name="properties">
      <xsd:complexType>
        <xsd:sequence>
          <xsd:element name="documentManagement">
            <xsd:complexType>
              <xsd:all>
                <xsd:element ref="ns2:cc2e851e1636463dbb425d10ab06c2da" minOccurs="0"/>
                <xsd:element ref="ns2:TaxCatchAll" minOccurs="0"/>
                <xsd:element ref="ns2:TaxCatchAllLabel" minOccurs="0"/>
                <xsd:element ref="ns2:i08b35479fa2431f9381c836ac6c4a1b"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56a43a-dd9d-41a6-a9f6-180d6998976c" elementFormDefault="qualified">
    <xsd:import namespace="http://schemas.microsoft.com/office/2006/documentManagement/types"/>
    <xsd:import namespace="http://schemas.microsoft.com/office/infopath/2007/PartnerControls"/>
    <xsd:element name="cc2e851e1636463dbb425d10ab06c2da" ma:index="8" ma:taxonomy="true" ma:internalName="cc2e851e1636463dbb425d10ab06c2da" ma:taxonomyFieldName="ecDepartment" ma:displayName="Department" ma:default="23;#Communications ＆ External Affairs|9f88ab69-af87-41a5-96e0-aaf22a5725fc" ma:fieldId="{cc2e851e-1636-463d-bb42-5d10ab06c2da}" ma:sspId="44b2fd0d-e87d-47cf-a99d-e035909590d7" ma:termSetId="c1b9b209-3d88-4850-983a-87c1bb3b1419"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79289fce-8b2d-4e0e-8b11-3c10940ebd3b}" ma:internalName="TaxCatchAll" ma:showField="CatchAllData" ma:web="2877b587-cbb9-4006-bdb2-84bb05534f66">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79289fce-8b2d-4e0e-8b11-3c10940ebd3b}" ma:internalName="TaxCatchAllLabel" ma:readOnly="true" ma:showField="CatchAllDataLabel" ma:web="2877b587-cbb9-4006-bdb2-84bb05534f66">
      <xsd:complexType>
        <xsd:complexContent>
          <xsd:extension base="dms:MultiChoiceLookup">
            <xsd:sequence>
              <xsd:element name="Value" type="dms:Lookup" maxOccurs="unbounded" minOccurs="0" nillable="true"/>
            </xsd:sequence>
          </xsd:extension>
        </xsd:complexContent>
      </xsd:complexType>
    </xsd:element>
    <xsd:element name="i08b35479fa2431f9381c836ac6c4a1b" ma:index="12" ma:taxonomy="true" ma:internalName="i08b35479fa2431f9381c836ac6c4a1b" ma:taxonomyFieldName="ecDocumentType" ma:displayName="Document Type" ma:default="" ma:fieldId="{208b3547-9fa2-431f-9381-c836ac6c4a1b}" ma:taxonomyMulti="true" ma:sspId="44b2fd0d-e87d-47cf-a99d-e035909590d7" ma:termSetId="17869cbf-2d59-46a3-8ee3-0c0171f76530" ma:anchorId="7b90baec-5a8a-482e-86dc-8247176502a2"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44b2fd0d-e87d-47cf-a99d-e035909590d7" ContentTypeId="0x0101006DF6BF6B3ED61B47A22527BB64DCCF5C" PreviousValue="false" LastSyncTimeStamp="2025-07-23T10:46:36.637Z"/>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i08b35479fa2431f9381c836ac6c4a1b xmlns="3556a43a-dd9d-41a6-a9f6-180d6998976c">
      <Terms xmlns="http://schemas.microsoft.com/office/infopath/2007/PartnerControls">
        <TermInfo xmlns="http://schemas.microsoft.com/office/infopath/2007/PartnerControls">
          <TermName xmlns="http://schemas.microsoft.com/office/infopath/2007/PartnerControls">Template</TermName>
          <TermId xmlns="http://schemas.microsoft.com/office/infopath/2007/PartnerControls">45d210fe-c2de-46d6-be11-9a7892dbb9fb</TermId>
        </TermInfo>
      </Terms>
    </i08b35479fa2431f9381c836ac6c4a1b>
    <TaxCatchAll xmlns="3556a43a-dd9d-41a6-a9f6-180d6998976c">
      <Value>23</Value>
      <Value>27</Value>
    </TaxCatchAll>
    <cc2e851e1636463dbb425d10ab06c2da xmlns="3556a43a-dd9d-41a6-a9f6-180d6998976c">
      <Terms xmlns="http://schemas.microsoft.com/office/infopath/2007/PartnerControls">
        <TermInfo xmlns="http://schemas.microsoft.com/office/infopath/2007/PartnerControls">
          <TermName xmlns="http://schemas.microsoft.com/office/infopath/2007/PartnerControls">Communications ＆ External Affairs</TermName>
          <TermId xmlns="http://schemas.microsoft.com/office/infopath/2007/PartnerControls">9f88ab69-af87-41a5-96e0-aaf22a5725fc</TermId>
        </TermInfo>
      </Terms>
    </cc2e851e1636463dbb425d10ab06c2da>
  </documentManagement>
</p:properties>
</file>

<file path=customXml/itemProps1.xml><?xml version="1.0" encoding="utf-8"?>
<ds:datastoreItem xmlns:ds="http://schemas.openxmlformats.org/officeDocument/2006/customXml" ds:itemID="{32D92663-FEE9-40F1-AAA7-77E6DCE340C5}">
  <ds:schemaRefs>
    <ds:schemaRef ds:uri="3556a43a-dd9d-41a6-a9f6-180d6998976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0963196-ECE3-4B37-B6DD-B5EF03AA18D1}">
  <ds:schemaRefs>
    <ds:schemaRef ds:uri="Microsoft.SharePoint.Taxonomy.ContentTypeSync"/>
  </ds:schemaRefs>
</ds:datastoreItem>
</file>

<file path=customXml/itemProps3.xml><?xml version="1.0" encoding="utf-8"?>
<ds:datastoreItem xmlns:ds="http://schemas.openxmlformats.org/officeDocument/2006/customXml" ds:itemID="{0E954570-723C-408B-914E-01813FE96B33}">
  <ds:schemaRefs>
    <ds:schemaRef ds:uri="http://schemas.microsoft.com/sharepoint/v3/contenttype/forms"/>
  </ds:schemaRefs>
</ds:datastoreItem>
</file>

<file path=customXml/itemProps4.xml><?xml version="1.0" encoding="utf-8"?>
<ds:datastoreItem xmlns:ds="http://schemas.openxmlformats.org/officeDocument/2006/customXml" ds:itemID="{E82CFBA2-5B50-40FA-9C41-7C8CC5BD51C3}">
  <ds:schemaRefs>
    <ds:schemaRef ds:uri="http://schemas.openxmlformats.org/package/2006/metadata/core-properties"/>
    <ds:schemaRef ds:uri="3556a43a-dd9d-41a6-a9f6-180d6998976c"/>
    <ds:schemaRef ds:uri="http://schemas.microsoft.com/office/2006/documentManagement/types"/>
    <ds:schemaRef ds:uri="http://purl.org/dc/terms/"/>
    <ds:schemaRef ds:uri="http://purl.org/dc/dcmitype/"/>
    <ds:schemaRef ds:uri="http://www.w3.org/XML/1998/namespace"/>
    <ds:schemaRef ds:uri="http://purl.org/dc/elements/1.1/"/>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54</TotalTime>
  <Words>2330</Words>
  <Application>Microsoft Office PowerPoint</Application>
  <PresentationFormat>Widescreen</PresentationFormat>
  <Paragraphs>233</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Delivering an inclusive growth strategy   Reflections on building a regional growth coalition in the East Midlands</vt:lpstr>
      <vt:lpstr>Starting the Work on a Strategy</vt:lpstr>
      <vt:lpstr>A Shared Vision Established</vt:lpstr>
      <vt:lpstr>Why the Growth Plan Mattered</vt:lpstr>
      <vt:lpstr>Creating Strategic Clarity</vt:lpstr>
      <vt:lpstr>Building the Coalition and Consensus</vt:lpstr>
      <vt:lpstr>Ambition, Evidence and Deliverability</vt:lpstr>
      <vt:lpstr>From Ambitions to Delivery</vt:lpstr>
      <vt:lpstr>What We Underestimated</vt:lpstr>
      <vt:lpstr>The Role of the MSA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Amy Coulston</dc:creator>
  <cp:lastModifiedBy>Karen Birks</cp:lastModifiedBy>
  <cp:revision>3</cp:revision>
  <cp:lastPrinted>2026-06-30T14:26:10Z</cp:lastPrinted>
  <dcterms:created xsi:type="dcterms:W3CDTF">2026-06-18T12:16:27Z</dcterms:created>
  <dcterms:modified xsi:type="dcterms:W3CDTF">2026-07-01T15:55:07Z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0cc7b71-6131-4233-ac16-3d691441cdc3_Enabled">
    <vt:lpwstr>true</vt:lpwstr>
  </property>
  <property fmtid="{D5CDD505-2E9C-101B-9397-08002B2CF9AE}" pid="3" name="MSIP_Label_d0cc7b71-6131-4233-ac16-3d691441cdc3_SetDate">
    <vt:lpwstr>2026-06-18T12:27:38Z</vt:lpwstr>
  </property>
  <property fmtid="{D5CDD505-2E9C-101B-9397-08002B2CF9AE}" pid="4" name="MSIP_Label_d0cc7b71-6131-4233-ac16-3d691441cdc3_Method">
    <vt:lpwstr>Standard</vt:lpwstr>
  </property>
  <property fmtid="{D5CDD505-2E9C-101B-9397-08002B2CF9AE}" pid="5" name="MSIP_Label_d0cc7b71-6131-4233-ac16-3d691441cdc3_Name">
    <vt:lpwstr>Official</vt:lpwstr>
  </property>
  <property fmtid="{D5CDD505-2E9C-101B-9397-08002B2CF9AE}" pid="6" name="MSIP_Label_d0cc7b71-6131-4233-ac16-3d691441cdc3_SiteId">
    <vt:lpwstr>dd489f0a-91b7-44a9-957f-986ddf2268ba</vt:lpwstr>
  </property>
  <property fmtid="{D5CDD505-2E9C-101B-9397-08002B2CF9AE}" pid="7" name="MSIP_Label_d0cc7b71-6131-4233-ac16-3d691441cdc3_ActionId">
    <vt:lpwstr>af4d2fcd-7e67-466d-aaf0-d265f21c5401</vt:lpwstr>
  </property>
  <property fmtid="{D5CDD505-2E9C-101B-9397-08002B2CF9AE}" pid="8" name="MSIP_Label_d0cc7b71-6131-4233-ac16-3d691441cdc3_ContentBits">
    <vt:lpwstr>0</vt:lpwstr>
  </property>
  <property fmtid="{D5CDD505-2E9C-101B-9397-08002B2CF9AE}" pid="9" name="MSIP_Label_d0cc7b71-6131-4233-ac16-3d691441cdc3_Tag">
    <vt:lpwstr>10, 3, 0, 1</vt:lpwstr>
  </property>
  <property fmtid="{D5CDD505-2E9C-101B-9397-08002B2CF9AE}" pid="10" name="ContentTypeId">
    <vt:lpwstr>0x0101006DF6BF6B3ED61B47A22527BB64DCCF5C0078F8A9DC7FA1A94F8639D3F7E2751ACD</vt:lpwstr>
  </property>
  <property fmtid="{D5CDD505-2E9C-101B-9397-08002B2CF9AE}" pid="11" name="MediaServiceImageTags">
    <vt:lpwstr/>
  </property>
  <property fmtid="{D5CDD505-2E9C-101B-9397-08002B2CF9AE}" pid="12" name="lcf76f155ced4ddcb4097134ff3c332f">
    <vt:lpwstr/>
  </property>
  <property fmtid="{D5CDD505-2E9C-101B-9397-08002B2CF9AE}" pid="13" name="ecDocumentType">
    <vt:lpwstr>27;#Template|45d210fe-c2de-46d6-be11-9a7892dbb9fb</vt:lpwstr>
  </property>
  <property fmtid="{D5CDD505-2E9C-101B-9397-08002B2CF9AE}" pid="14" name="ecDepartment">
    <vt:lpwstr>23;#Communications ＆ External Affairs|9f88ab69-af87-41a5-96e0-aaf22a5725fc</vt:lpwstr>
  </property>
</Properties>
</file>