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4"/>
  </p:sldMasterIdLst>
  <p:notesMasterIdLst>
    <p:notesMasterId r:id="rId19"/>
  </p:notesMasterIdLst>
  <p:sldIdLst>
    <p:sldId id="2147476742" r:id="rId5"/>
    <p:sldId id="2147476722" r:id="rId6"/>
    <p:sldId id="2147476729" r:id="rId7"/>
    <p:sldId id="2147476733" r:id="rId8"/>
    <p:sldId id="2147476732" r:id="rId9"/>
    <p:sldId id="2147476726" r:id="rId10"/>
    <p:sldId id="2147476714" r:id="rId11"/>
    <p:sldId id="2147476724" r:id="rId12"/>
    <p:sldId id="2147476736" r:id="rId13"/>
    <p:sldId id="2147476740" r:id="rId14"/>
    <p:sldId id="2147476737" r:id="rId15"/>
    <p:sldId id="2147476720" r:id="rId16"/>
    <p:sldId id="2147476730" r:id="rId17"/>
    <p:sldId id="214747674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AD5519-2CD5-59E1-E1BD-8212E737F5A9}" name="Janet Schofield" initials="" userId="S::Janet.Schofield@WestOfEngland-CA.gov.uk::ea61cd70-308a-45c1-8e24-99bd8a3e3182" providerId="AD"/>
  <p188:author id="{7ED54B1E-5BFA-E061-FA57-61D2CD09EDEF}" name="Abigail Spring" initials="AS" userId="S::Abigail.Spring@WestOfEngland-CA.gov.uk::bce15f86-c513-4290-9474-40f506e5f3f0" providerId="AD"/>
  <p188:author id="{C4968970-DFFC-FD66-C80E-578503EDD89D}" name="Janet Schofield" initials="JS" userId="S::janet.schofield@westofengland-ca.gov.uk::ea61cd70-308a-45c1-8e24-99bd8a3e318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665EFC-9142-84A5-9B85-B2745B379986}" v="252" dt="2026-02-23T14:21:27.988"/>
    <p1510:client id="{AD527903-4BB4-4210-881F-F8CB4A05260A}" v="3" dt="2026-02-23T16:40:25.8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23"/>
    <p:restoredTop sz="94658"/>
  </p:normalViewPr>
  <p:slideViewPr>
    <p:cSldViewPr snapToGrid="0">
      <p:cViewPr varScale="1">
        <p:scale>
          <a:sx n="100" d="100"/>
          <a:sy n="100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0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 Schofield" userId="S::janet.schofield@westofengland-ca.gov.uk::ea61cd70-308a-45c1-8e24-99bd8a3e3182" providerId="AD" clId="Web-{50665EFC-9142-84A5-9B85-B2745B379986}"/>
    <pc:docChg chg="modSld">
      <pc:chgData name="Janet Schofield" userId="S::janet.schofield@westofengland-ca.gov.uk::ea61cd70-308a-45c1-8e24-99bd8a3e3182" providerId="AD" clId="Web-{50665EFC-9142-84A5-9B85-B2745B379986}" dt="2026-02-23T14:21:27.988" v="251" actId="20577"/>
      <pc:docMkLst>
        <pc:docMk/>
      </pc:docMkLst>
      <pc:sldChg chg="modSp">
        <pc:chgData name="Janet Schofield" userId="S::janet.schofield@westofengland-ca.gov.uk::ea61cd70-308a-45c1-8e24-99bd8a3e3182" providerId="AD" clId="Web-{50665EFC-9142-84A5-9B85-B2745B379986}" dt="2026-02-23T14:21:27.988" v="251" actId="20577"/>
        <pc:sldMkLst>
          <pc:docMk/>
          <pc:sldMk cId="2525814837" sldId="2147476726"/>
        </pc:sldMkLst>
        <pc:spChg chg="mod">
          <ac:chgData name="Janet Schofield" userId="S::janet.schofield@westofengland-ca.gov.uk::ea61cd70-308a-45c1-8e24-99bd8a3e3182" providerId="AD" clId="Web-{50665EFC-9142-84A5-9B85-B2745B379986}" dt="2026-02-23T14:21:27.988" v="251" actId="20577"/>
          <ac:spMkLst>
            <pc:docMk/>
            <pc:sldMk cId="2525814837" sldId="2147476726"/>
            <ac:spMk id="3" creationId="{EA003D5A-C6BB-08BC-8BA7-B778307EDA30}"/>
          </ac:spMkLst>
        </pc:spChg>
      </pc:sldChg>
      <pc:sldChg chg="modSp">
        <pc:chgData name="Janet Schofield" userId="S::janet.schofield@westofengland-ca.gov.uk::ea61cd70-308a-45c1-8e24-99bd8a3e3182" providerId="AD" clId="Web-{50665EFC-9142-84A5-9B85-B2745B379986}" dt="2026-02-23T12:39:22.692" v="13" actId="20577"/>
        <pc:sldMkLst>
          <pc:docMk/>
          <pc:sldMk cId="1145832586" sldId="2147476733"/>
        </pc:sldMkLst>
        <pc:spChg chg="mod">
          <ac:chgData name="Janet Schofield" userId="S::janet.schofield@westofengland-ca.gov.uk::ea61cd70-308a-45c1-8e24-99bd8a3e3182" providerId="AD" clId="Web-{50665EFC-9142-84A5-9B85-B2745B379986}" dt="2026-02-23T12:39:22.692" v="13" actId="20577"/>
          <ac:spMkLst>
            <pc:docMk/>
            <pc:sldMk cId="1145832586" sldId="2147476733"/>
            <ac:spMk id="4" creationId="{5B7F1E39-AA54-AD46-1A44-7DF2812FC546}"/>
          </ac:spMkLst>
        </pc:spChg>
      </pc:sldChg>
      <pc:sldChg chg="mod modShow">
        <pc:chgData name="Janet Schofield" userId="S::janet.schofield@westofengland-ca.gov.uk::ea61cd70-308a-45c1-8e24-99bd8a3e3182" providerId="AD" clId="Web-{50665EFC-9142-84A5-9B85-B2745B379986}" dt="2026-02-23T12:40:45.007" v="14"/>
        <pc:sldMkLst>
          <pc:docMk/>
          <pc:sldMk cId="1915697200" sldId="2147476735"/>
        </pc:sldMkLst>
      </pc:sldChg>
    </pc:docChg>
  </pc:docChgLst>
  <pc:docChgLst>
    <pc:chgData name="Abigail Spring" userId="bce15f86-c513-4290-9474-40f506e5f3f0" providerId="ADAL" clId="{AD527903-4BB4-4210-881F-F8CB4A05260A}"/>
    <pc:docChg chg="undo custSel delSld modSld">
      <pc:chgData name="Abigail Spring" userId="bce15f86-c513-4290-9474-40f506e5f3f0" providerId="ADAL" clId="{AD527903-4BB4-4210-881F-F8CB4A05260A}" dt="2026-02-23T17:40:08.455" v="327"/>
      <pc:docMkLst>
        <pc:docMk/>
      </pc:docMkLst>
      <pc:sldChg chg="delCm">
        <pc:chgData name="Abigail Spring" userId="bce15f86-c513-4290-9474-40f506e5f3f0" providerId="ADAL" clId="{AD527903-4BB4-4210-881F-F8CB4A05260A}" dt="2026-02-23T17:40:08.455" v="327"/>
        <pc:sldMkLst>
          <pc:docMk/>
          <pc:sldMk cId="1638695749" sldId="214747671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Abigail Spring" userId="bce15f86-c513-4290-9474-40f506e5f3f0" providerId="ADAL" clId="{AD527903-4BB4-4210-881F-F8CB4A05260A}" dt="2026-02-23T17:40:08.455" v="327"/>
              <pc2:cmMkLst xmlns:pc2="http://schemas.microsoft.com/office/powerpoint/2019/9/main/command">
                <pc:docMk/>
                <pc:sldMk cId="1638695749" sldId="2147476714"/>
                <pc2:cmMk id="{1D24EB05-B046-47A3-8206-09915C845A01}"/>
              </pc2:cmMkLst>
            </pc226:cmChg>
          </p:ext>
        </pc:extLst>
      </pc:sldChg>
      <pc:sldChg chg="modSp mod">
        <pc:chgData name="Abigail Spring" userId="bce15f86-c513-4290-9474-40f506e5f3f0" providerId="ADAL" clId="{AD527903-4BB4-4210-881F-F8CB4A05260A}" dt="2026-02-23T09:53:28.463" v="3" actId="20577"/>
        <pc:sldMkLst>
          <pc:docMk/>
          <pc:sldMk cId="3019708463" sldId="2147476720"/>
        </pc:sldMkLst>
        <pc:spChg chg="mod">
          <ac:chgData name="Abigail Spring" userId="bce15f86-c513-4290-9474-40f506e5f3f0" providerId="ADAL" clId="{AD527903-4BB4-4210-881F-F8CB4A05260A}" dt="2026-02-23T09:53:28.463" v="3" actId="20577"/>
          <ac:spMkLst>
            <pc:docMk/>
            <pc:sldMk cId="3019708463" sldId="2147476720"/>
            <ac:spMk id="3" creationId="{9BF3C7D3-F56E-723C-2AC9-69243B114100}"/>
          </ac:spMkLst>
        </pc:spChg>
      </pc:sldChg>
      <pc:sldChg chg="modSp mod">
        <pc:chgData name="Abigail Spring" userId="bce15f86-c513-4290-9474-40f506e5f3f0" providerId="ADAL" clId="{AD527903-4BB4-4210-881F-F8CB4A05260A}" dt="2026-02-23T17:07:17.121" v="289" actId="20577"/>
        <pc:sldMkLst>
          <pc:docMk/>
          <pc:sldMk cId="2525814837" sldId="2147476726"/>
        </pc:sldMkLst>
        <pc:spChg chg="mod">
          <ac:chgData name="Abigail Spring" userId="bce15f86-c513-4290-9474-40f506e5f3f0" providerId="ADAL" clId="{AD527903-4BB4-4210-881F-F8CB4A05260A}" dt="2026-02-23T17:07:17.121" v="289" actId="20577"/>
          <ac:spMkLst>
            <pc:docMk/>
            <pc:sldMk cId="2525814837" sldId="2147476726"/>
            <ac:spMk id="3" creationId="{EA003D5A-C6BB-08BC-8BA7-B778307EDA30}"/>
          </ac:spMkLst>
        </pc:spChg>
      </pc:sldChg>
      <pc:sldChg chg="delCm">
        <pc:chgData name="Abigail Spring" userId="bce15f86-c513-4290-9474-40f506e5f3f0" providerId="ADAL" clId="{AD527903-4BB4-4210-881F-F8CB4A05260A}" dt="2026-02-23T11:56:35.493" v="54"/>
        <pc:sldMkLst>
          <pc:docMk/>
          <pc:sldMk cId="3923182937" sldId="214747672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Abigail Spring" userId="bce15f86-c513-4290-9474-40f506e5f3f0" providerId="ADAL" clId="{AD527903-4BB4-4210-881F-F8CB4A05260A}" dt="2026-02-23T11:56:35.493" v="54"/>
              <pc2:cmMkLst xmlns:pc2="http://schemas.microsoft.com/office/powerpoint/2019/9/main/command">
                <pc:docMk/>
                <pc:sldMk cId="3923182937" sldId="2147476729"/>
                <pc2:cmMk id="{1DFF7BD2-8C5A-4800-8CF2-23CA57221AB3}"/>
              </pc2:cmMkLst>
            </pc226:cmChg>
          </p:ext>
        </pc:extLst>
      </pc:sldChg>
      <pc:sldChg chg="modSp mod addCm delCm modCm">
        <pc:chgData name="Abigail Spring" userId="bce15f86-c513-4290-9474-40f506e5f3f0" providerId="ADAL" clId="{AD527903-4BB4-4210-881F-F8CB4A05260A}" dt="2026-02-23T17:33:28.828" v="308"/>
        <pc:sldMkLst>
          <pc:docMk/>
          <pc:sldMk cId="1145832586" sldId="2147476733"/>
        </pc:sldMkLst>
        <pc:spChg chg="mod">
          <ac:chgData name="Abigail Spring" userId="bce15f86-c513-4290-9474-40f506e5f3f0" providerId="ADAL" clId="{AD527903-4BB4-4210-881F-F8CB4A05260A}" dt="2026-02-23T17:16:05.957" v="296" actId="20577"/>
          <ac:spMkLst>
            <pc:docMk/>
            <pc:sldMk cId="1145832586" sldId="2147476733"/>
            <ac:spMk id="4" creationId="{5B7F1E39-AA54-AD46-1A44-7DF2812FC54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 mod">
              <pc226:chgData name="Abigail Spring" userId="bce15f86-c513-4290-9474-40f506e5f3f0" providerId="ADAL" clId="{AD527903-4BB4-4210-881F-F8CB4A05260A}" dt="2026-02-23T17:33:25.018" v="307"/>
              <pc2:cmMkLst xmlns:pc2="http://schemas.microsoft.com/office/powerpoint/2019/9/main/command">
                <pc:docMk/>
                <pc:sldMk cId="1145832586" sldId="2147476733"/>
                <pc2:cmMk id="{AC661030-018A-4D7F-B3E0-1E6D2919430C}"/>
              </pc2:cmMkLst>
            </pc226:cmChg>
            <pc226:cmChg xmlns:pc226="http://schemas.microsoft.com/office/powerpoint/2022/06/main/command" chg="add del mod">
              <pc226:chgData name="Abigail Spring" userId="bce15f86-c513-4290-9474-40f506e5f3f0" providerId="ADAL" clId="{AD527903-4BB4-4210-881F-F8CB4A05260A}" dt="2026-02-23T17:33:28.828" v="308"/>
              <pc2:cmMkLst xmlns:pc2="http://schemas.microsoft.com/office/powerpoint/2019/9/main/command">
                <pc:docMk/>
                <pc:sldMk cId="1145832586" sldId="2147476733"/>
                <pc2:cmMk id="{81D60F5F-1E5F-46FE-9D60-103FC9AE44AB}"/>
              </pc2:cmMkLst>
            </pc226:cmChg>
          </p:ext>
        </pc:extLst>
      </pc:sldChg>
      <pc:sldChg chg="del delCm modCm">
        <pc:chgData name="Abigail Spring" userId="bce15f86-c513-4290-9474-40f506e5f3f0" providerId="ADAL" clId="{AD527903-4BB4-4210-881F-F8CB4A05260A}" dt="2026-02-23T16:41:17.815" v="55" actId="2696"/>
        <pc:sldMkLst>
          <pc:docMk/>
          <pc:sldMk cId="1915697200" sldId="214747673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Abigail Spring" userId="bce15f86-c513-4290-9474-40f506e5f3f0" providerId="ADAL" clId="{AD527903-4BB4-4210-881F-F8CB4A05260A}" dt="2026-02-23T11:32:21.767" v="53"/>
              <pc2:cmMkLst xmlns:pc2="http://schemas.microsoft.com/office/powerpoint/2019/9/main/command">
                <pc:docMk/>
                <pc:sldMk cId="1915697200" sldId="2147476735"/>
                <pc2:cmMk id="{CA3D3355-94E5-475B-95DF-33C8402F284F}"/>
              </pc2:cmMkLst>
            </pc226:cmChg>
            <pc226:cmChg xmlns:pc226="http://schemas.microsoft.com/office/powerpoint/2022/06/main/command" chg="del">
              <pc226:chgData name="Abigail Spring" userId="bce15f86-c513-4290-9474-40f506e5f3f0" providerId="ADAL" clId="{AD527903-4BB4-4210-881F-F8CB4A05260A}" dt="2026-02-23T11:32:18.391" v="50"/>
              <pc2:cmMkLst xmlns:pc2="http://schemas.microsoft.com/office/powerpoint/2019/9/main/command">
                <pc:docMk/>
                <pc:sldMk cId="1915697200" sldId="2147476735"/>
                <pc2:cmMk id="{A5370FA9-40DB-4671-89A1-89E93C467FC1}"/>
              </pc2:cmMkLst>
            </pc226:cmChg>
          </p:ext>
        </pc:extLst>
      </pc:sldChg>
      <pc:sldChg chg="modSp mod">
        <pc:chgData name="Abigail Spring" userId="bce15f86-c513-4290-9474-40f506e5f3f0" providerId="ADAL" clId="{AD527903-4BB4-4210-881F-F8CB4A05260A}" dt="2026-02-23T17:38:08.874" v="326" actId="20577"/>
        <pc:sldMkLst>
          <pc:docMk/>
          <pc:sldMk cId="663216567" sldId="2147476736"/>
        </pc:sldMkLst>
        <pc:spChg chg="mod">
          <ac:chgData name="Abigail Spring" userId="bce15f86-c513-4290-9474-40f506e5f3f0" providerId="ADAL" clId="{AD527903-4BB4-4210-881F-F8CB4A05260A}" dt="2026-02-23T17:38:08.874" v="326" actId="20577"/>
          <ac:spMkLst>
            <pc:docMk/>
            <pc:sldMk cId="663216567" sldId="2147476736"/>
            <ac:spMk id="7" creationId="{A6DC0C94-839E-53CB-C26F-81A33243D463}"/>
          </ac:spMkLst>
        </pc:spChg>
      </pc:sldChg>
      <pc:sldChg chg="modSp mod">
        <pc:chgData name="Abigail Spring" userId="bce15f86-c513-4290-9474-40f506e5f3f0" providerId="ADAL" clId="{AD527903-4BB4-4210-881F-F8CB4A05260A}" dt="2026-02-23T17:34:32.061" v="317" actId="20577"/>
        <pc:sldMkLst>
          <pc:docMk/>
          <pc:sldMk cId="2479550534" sldId="2147476740"/>
        </pc:sldMkLst>
        <pc:spChg chg="mod">
          <ac:chgData name="Abigail Spring" userId="bce15f86-c513-4290-9474-40f506e5f3f0" providerId="ADAL" clId="{AD527903-4BB4-4210-881F-F8CB4A05260A}" dt="2026-02-23T17:34:32.061" v="317" actId="20577"/>
          <ac:spMkLst>
            <pc:docMk/>
            <pc:sldMk cId="2479550534" sldId="2147476740"/>
            <ac:spMk id="2" creationId="{25F6D853-93AA-FFD7-73B7-468AC4702C74}"/>
          </ac:spMkLst>
        </pc:spChg>
        <pc:spChg chg="mod">
          <ac:chgData name="Abigail Spring" userId="bce15f86-c513-4290-9474-40f506e5f3f0" providerId="ADAL" clId="{AD527903-4BB4-4210-881F-F8CB4A05260A}" dt="2026-02-23T17:20:32.134" v="306" actId="1036"/>
          <ac:spMkLst>
            <pc:docMk/>
            <pc:sldMk cId="2479550534" sldId="2147476740"/>
            <ac:spMk id="8" creationId="{27EDE174-D026-F1D6-7AAF-71778888B691}"/>
          </ac:spMkLst>
        </pc:spChg>
      </pc:sldChg>
      <pc:sldChg chg="modSp mod">
        <pc:chgData name="Abigail Spring" userId="bce15f86-c513-4290-9474-40f506e5f3f0" providerId="ADAL" clId="{AD527903-4BB4-4210-881F-F8CB4A05260A}" dt="2026-02-23T17:34:40.401" v="318" actId="14100"/>
        <pc:sldMkLst>
          <pc:docMk/>
          <pc:sldMk cId="2721901402" sldId="2147476742"/>
        </pc:sldMkLst>
        <pc:spChg chg="mod">
          <ac:chgData name="Abigail Spring" userId="bce15f86-c513-4290-9474-40f506e5f3f0" providerId="ADAL" clId="{AD527903-4BB4-4210-881F-F8CB4A05260A}" dt="2026-02-23T17:34:40.401" v="318" actId="14100"/>
          <ac:spMkLst>
            <pc:docMk/>
            <pc:sldMk cId="2721901402" sldId="2147476742"/>
            <ac:spMk id="3" creationId="{F9986A59-EE7C-98B7-6650-6C27867AF90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93D06-DE47-4169-A415-F4B82DE19CFE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CFBDC-E1A5-4A4D-A4DE-626900433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67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CFBDC-E1A5-4A4D-A4DE-6269004330D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188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West Green Cover - 3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23B025A5-9360-0551-463F-B5851FE98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1191866"/>
            <a:ext cx="4442722" cy="3213331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0528F-D029-2977-ECFC-3960A0806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028" y="4405197"/>
            <a:ext cx="3829641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A7311-B0C0-5ECD-2479-803CE33A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5488" y="6356350"/>
            <a:ext cx="2743200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fld id="{1DE68C9D-67ED-4D8E-9009-ADF2530604E0}" type="datetimeFigureOut">
              <a:rPr lang="en-GB" smtClean="0"/>
              <a:t>23/02/2026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F9D2A56-68FA-5F34-4EF4-CA6193C17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590" y="535481"/>
            <a:ext cx="207269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259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est Green Cover - 3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23B025A5-9360-0551-463F-B5851FE98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1191866"/>
            <a:ext cx="4442722" cy="3213331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tx2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0528F-D029-2977-ECFC-3960A0806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028" y="4405197"/>
            <a:ext cx="3829641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A7311-B0C0-5ECD-2479-803CE33A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5488" y="6356350"/>
            <a:ext cx="2743200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fld id="{1DE68C9D-67ED-4D8E-9009-ADF2530604E0}" type="datetimeFigureOut">
              <a:rPr lang="en-GB" smtClean="0"/>
              <a:t>23/02/2026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F9D2A56-68FA-5F34-4EF4-CA6193C17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590" y="535481"/>
            <a:ext cx="207269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57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5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ich purple Cover - 3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23B025A5-9360-0551-463F-B5851FE98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1191866"/>
            <a:ext cx="4442722" cy="3213331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0528F-D029-2977-ECFC-3960A0806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028" y="4405197"/>
            <a:ext cx="3829641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A7311-B0C0-5ECD-2479-803CE33A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5488" y="6356350"/>
            <a:ext cx="2743200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fld id="{1DE68C9D-67ED-4D8E-9009-ADF2530604E0}" type="datetimeFigureOut">
              <a:rPr lang="en-GB" smtClean="0"/>
              <a:t>23/02/2026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F9D2A56-68FA-5F34-4EF4-CA6193C17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590" y="535481"/>
            <a:ext cx="207269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22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5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aret Cover - 3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23B025A5-9360-0551-463F-B5851FE98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1191866"/>
            <a:ext cx="4442722" cy="3213331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0528F-D029-2977-ECFC-3960A0806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028" y="4405197"/>
            <a:ext cx="3829641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A7311-B0C0-5ECD-2479-803CE33A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5488" y="6356350"/>
            <a:ext cx="2743200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fld id="{1DE68C9D-67ED-4D8E-9009-ADF2530604E0}" type="datetimeFigureOut">
              <a:rPr lang="en-GB" smtClean="0"/>
              <a:t>23/02/2026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F9D2A56-68FA-5F34-4EF4-CA6193C17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590" y="535481"/>
            <a:ext cx="207269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85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5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West Green Cover - 5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ED899D3-129A-B303-2611-80B582F8C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0172700" cy="68665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028" y="1191866"/>
            <a:ext cx="4442722" cy="3213331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0528F-D029-2977-ECFC-3960A0806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028" y="4405197"/>
            <a:ext cx="3829641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A7311-B0C0-5ECD-2479-803CE33A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743200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fld id="{1DE68C9D-67ED-4D8E-9009-ADF2530604E0}" type="datetimeFigureOut">
              <a:rPr lang="en-GB" smtClean="0"/>
              <a:t>23/02/2026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F9D2A56-68FA-5F34-4EF4-CA6193C17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590" y="535481"/>
            <a:ext cx="207269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10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est Green Cover - 5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ED899D3-129A-B303-2611-80B582F8C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0172700" cy="68665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028" y="1191866"/>
            <a:ext cx="4442722" cy="3213331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tx2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0528F-D029-2977-ECFC-3960A0806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028" y="4405197"/>
            <a:ext cx="3829641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A7311-B0C0-5ECD-2479-803CE33A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743200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fld id="{1DE68C9D-67ED-4D8E-9009-ADF2530604E0}" type="datetimeFigureOut">
              <a:rPr lang="en-GB" smtClean="0"/>
              <a:t>23/02/2026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F9D2A56-68FA-5F34-4EF4-CA6193C17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590" y="535481"/>
            <a:ext cx="207269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253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ich Purple Cover - 5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ED899D3-129A-B303-2611-80B582F8C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0172700" cy="68665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028" y="1191866"/>
            <a:ext cx="4442722" cy="3213331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0528F-D029-2977-ECFC-3960A0806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028" y="4405197"/>
            <a:ext cx="3829641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A7311-B0C0-5ECD-2479-803CE33A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743200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fld id="{1DE68C9D-67ED-4D8E-9009-ADF2530604E0}" type="datetimeFigureOut">
              <a:rPr lang="en-GB" smtClean="0"/>
              <a:t>23/02/2026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F9D2A56-68FA-5F34-4EF4-CA6193C17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590" y="535481"/>
            <a:ext cx="207269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18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aret Cover - 5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ED899D3-129A-B303-2611-80B582F8C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0172700" cy="68665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028" y="1191866"/>
            <a:ext cx="4442722" cy="3213331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0528F-D029-2977-ECFC-3960A0806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028" y="4405197"/>
            <a:ext cx="3829641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A7311-B0C0-5ECD-2479-803CE33A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743200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fld id="{1DE68C9D-67ED-4D8E-9009-ADF2530604E0}" type="datetimeFigureOut">
              <a:rPr lang="en-GB" smtClean="0"/>
              <a:t>23/02/2026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F9D2A56-68FA-5F34-4EF4-CA6193C17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590" y="535481"/>
            <a:ext cx="207269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386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F6A76-339F-DEFD-4673-7B21F431B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428400"/>
            <a:ext cx="11390024" cy="7236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11CE2-9829-2E4F-77F3-F2FDCD920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2005012"/>
            <a:ext cx="11390024" cy="435133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>
                <a:solidFill>
                  <a:srgbClr val="3C3C3C"/>
                </a:solidFill>
              </a:defRPr>
            </a:lvl1pPr>
            <a:lvl2pPr marL="457200" indent="0">
              <a:lnSpc>
                <a:spcPct val="120000"/>
              </a:lnSpc>
              <a:buNone/>
              <a:defRPr>
                <a:solidFill>
                  <a:srgbClr val="3C3C3C"/>
                </a:solidFill>
              </a:defRPr>
            </a:lvl2pPr>
            <a:lvl3pPr marL="914400" indent="0">
              <a:lnSpc>
                <a:spcPct val="120000"/>
              </a:lnSpc>
              <a:buNone/>
              <a:defRPr>
                <a:solidFill>
                  <a:srgbClr val="3C3C3C"/>
                </a:solidFill>
              </a:defRPr>
            </a:lvl3pPr>
            <a:lvl4pPr marL="1371600" indent="0">
              <a:lnSpc>
                <a:spcPct val="120000"/>
              </a:lnSpc>
              <a:buNone/>
              <a:defRPr>
                <a:solidFill>
                  <a:srgbClr val="3C3C3C"/>
                </a:solidFill>
              </a:defRPr>
            </a:lvl4pPr>
            <a:lvl5pPr marL="1828800" indent="0">
              <a:lnSpc>
                <a:spcPct val="120000"/>
              </a:lnSpc>
              <a:buNone/>
              <a:defRPr>
                <a:solidFill>
                  <a:srgbClr val="3C3C3C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33F98-DAAA-0754-7961-C05ABBCC4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0824" y="6356350"/>
            <a:ext cx="2743200" cy="365125"/>
          </a:xfrm>
        </p:spPr>
        <p:txBody>
          <a:bodyPr/>
          <a:lstStyle/>
          <a:p>
            <a:fld id="{67CB9771-7ECF-EE49-A87C-A2CBFA6391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CE167B-43A7-760E-E6AE-3530E0853A4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14000" y="1152000"/>
            <a:ext cx="11390024" cy="487887"/>
          </a:xfrm>
        </p:spPr>
        <p:txBody>
          <a:bodyPr>
            <a:normAutofit/>
          </a:bodyPr>
          <a:lstStyle>
            <a:lvl1pPr marL="0" indent="0">
              <a:buNone/>
              <a:defRPr sz="28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F11A0EB-F50C-7D13-7C90-0305A2251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1677" y="336796"/>
            <a:ext cx="1253583" cy="307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B7127B7-E267-A12A-F62E-B9B2B9A63A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21677" y="336796"/>
            <a:ext cx="1253583" cy="30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94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st Green Divider - 3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8A8131-8CAE-3E40-D741-5A375C127F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3B025A5-9360-0551-463F-B5851FE98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1191866"/>
            <a:ext cx="4442722" cy="3213331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526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5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est Green Divider - 3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BDF04FA-2541-B4FB-4C49-D6FA61DCAC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3B025A5-9360-0551-463F-B5851FE98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1191866"/>
            <a:ext cx="4442722" cy="3213331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tx2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044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5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ch Purple Divider - 3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FDC808-794F-E980-2D8A-1EC6E8388C3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3B025A5-9360-0551-463F-B5851FE98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1191866"/>
            <a:ext cx="4442722" cy="3213331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05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5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et Divider - 3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03F0B77-CE0C-D091-B53A-25F545080A4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3B025A5-9360-0551-463F-B5851FE98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1191866"/>
            <a:ext cx="4442722" cy="3213331"/>
          </a:xfrm>
        </p:spPr>
        <p:txBody>
          <a:bodyPr anchor="b">
            <a:normAutofit/>
          </a:bodyPr>
          <a:lstStyle>
            <a:lvl1pPr algn="l">
              <a:defRPr sz="50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21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ft claret Pull out - 3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03F0B77-CE0C-D091-B53A-25F545080A4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3B025A5-9360-0551-463F-B5851FE98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2856456"/>
            <a:ext cx="3865900" cy="1079655"/>
          </a:xfrm>
        </p:spPr>
        <p:txBody>
          <a:bodyPr anchor="ctr">
            <a:spAutoFit/>
          </a:bodyPr>
          <a:lstStyle>
            <a:lvl1pPr algn="l">
              <a:lnSpc>
                <a:spcPct val="120000"/>
              </a:lnSpc>
              <a:defRPr sz="2800" b="0" i="0">
                <a:solidFill>
                  <a:srgbClr val="3C3C3C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99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ft Green Pull out - 3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03F0B77-CE0C-D091-B53A-25F545080A4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C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3B025A5-9360-0551-463F-B5851FE98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2856456"/>
            <a:ext cx="3865900" cy="1079655"/>
          </a:xfrm>
        </p:spPr>
        <p:txBody>
          <a:bodyPr anchor="ctr">
            <a:spAutoFit/>
          </a:bodyPr>
          <a:lstStyle>
            <a:lvl1pPr algn="l">
              <a:lnSpc>
                <a:spcPct val="120000"/>
              </a:lnSpc>
              <a:defRPr sz="2800" b="0" i="0">
                <a:solidFill>
                  <a:srgbClr val="3C3C3C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C2D74E-D47F-9E2C-95A1-0BA516883A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C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126C644-89E6-6239-81DB-5971AA0F2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228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5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ft Purple Pull out - 3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03F0B77-CE0C-D091-B53A-25F545080A4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3B025A5-9360-0551-463F-B5851FE98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2856456"/>
            <a:ext cx="3865900" cy="1079655"/>
          </a:xfrm>
        </p:spPr>
        <p:txBody>
          <a:bodyPr anchor="ctr">
            <a:spAutoFit/>
          </a:bodyPr>
          <a:lstStyle>
            <a:lvl1pPr algn="l">
              <a:lnSpc>
                <a:spcPct val="120000"/>
              </a:lnSpc>
              <a:defRPr sz="2800" b="0" i="0">
                <a:solidFill>
                  <a:srgbClr val="3C3C3C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84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5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st Green Back Cover - 5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4FDB4C4-81F4-BC8A-135A-8B5B3BEAA3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ED899D3-129A-B303-2611-80B582F8C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0172700" cy="686657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F9D2A56-68FA-5F34-4EF4-CA6193C17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590" y="5950444"/>
            <a:ext cx="207269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0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ch purple Back Cover - 5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4FDB4C4-81F4-BC8A-135A-8B5B3BEAA3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ED899D3-129A-B303-2611-80B582F8C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0172700" cy="686657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F9D2A56-68FA-5F34-4EF4-CA6193C17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590" y="5950444"/>
            <a:ext cx="207269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63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et Back Cover - 5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4FDB4C4-81F4-BC8A-135A-8B5B3BEAA3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ED899D3-129A-B303-2611-80B582F8C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0172700" cy="686657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F9D2A56-68FA-5F34-4EF4-CA6193C17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590" y="5950444"/>
            <a:ext cx="207269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30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ft Green Pull out - 3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03F0B77-CE0C-D091-B53A-25F545080A4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C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3B025A5-9360-0551-463F-B5851FE989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89A739-6C04-2538-7A3C-024F19CD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2856456"/>
            <a:ext cx="3865900" cy="1079655"/>
          </a:xfrm>
        </p:spPr>
        <p:txBody>
          <a:bodyPr anchor="ctr">
            <a:spAutoFit/>
          </a:bodyPr>
          <a:lstStyle>
            <a:lvl1pPr algn="l">
              <a:lnSpc>
                <a:spcPct val="120000"/>
              </a:lnSpc>
              <a:defRPr sz="2800" b="0" i="0">
                <a:solidFill>
                  <a:srgbClr val="3C3C3C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6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7702DA-2379-1212-FB99-C7026E6B8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428400"/>
            <a:ext cx="11364000" cy="72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463950-6B1A-491D-80ED-C1D69165D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000" y="1368424"/>
            <a:ext cx="11364000" cy="4803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6C79B-76F8-0609-97B9-0A0077284D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14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E68C9D-67ED-4D8E-9009-ADF2530604E0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52854-BF08-3374-6664-42B2E57B5F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4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A22DE4-8D5E-42E0-AEA9-23813E6F99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0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61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Trebuchet MS" panose="020B070302020209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1" i="0" kern="1200" cap="none" spc="0">
          <a:ln w="0"/>
          <a:solidFill>
            <a:srgbClr val="3C3C3C"/>
          </a:solidFill>
          <a:effectLst/>
          <a:latin typeface="Trebuchet MS" panose="020B070302020209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 cap="none" spc="0">
          <a:ln w="0"/>
          <a:solidFill>
            <a:srgbClr val="3C3C3C"/>
          </a:solidFill>
          <a:effectLst/>
          <a:latin typeface="Trebuchet MS" panose="020B070302020209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kern="1200" cap="none" spc="0">
          <a:ln w="0"/>
          <a:solidFill>
            <a:srgbClr val="3C3C3C"/>
          </a:solidFill>
          <a:effectLst/>
          <a:latin typeface="Trebuchet MS" panose="020B070302020209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1" kern="1200" cap="none" spc="0">
          <a:ln w="0"/>
          <a:solidFill>
            <a:srgbClr val="3C3C3C"/>
          </a:solidFill>
          <a:effectLst/>
          <a:latin typeface="Trebuchet MS" panose="020B070302020209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kern="1200" cap="none" spc="0">
          <a:ln w="0"/>
          <a:solidFill>
            <a:srgbClr val="3C3C3C"/>
          </a:solidFill>
          <a:effectLst/>
          <a:latin typeface="Trebuchet MS" panose="020B070302020209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9986A59-EE7C-98B7-6650-6C27867AF903}"/>
              </a:ext>
            </a:extLst>
          </p:cNvPr>
          <p:cNvSpPr txBox="1">
            <a:spLocks/>
          </p:cNvSpPr>
          <p:nvPr/>
        </p:nvSpPr>
        <p:spPr>
          <a:xfrm>
            <a:off x="520996" y="1852744"/>
            <a:ext cx="4471628" cy="1655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i="0" kern="1200">
                <a:solidFill>
                  <a:schemeClr val="bg1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kern="1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Increasing the supply of affordable homes in the West of England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D9A60-34B4-7DCC-831A-7FEEEFB7117C}"/>
              </a:ext>
            </a:extLst>
          </p:cNvPr>
          <p:cNvSpPr txBox="1"/>
          <p:nvPr/>
        </p:nvSpPr>
        <p:spPr>
          <a:xfrm>
            <a:off x="628439" y="4082663"/>
            <a:ext cx="4092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Stephen Peacock</a:t>
            </a:r>
          </a:p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Chief Executive Officer</a:t>
            </a:r>
          </a:p>
          <a:p>
            <a:endParaRPr lang="en-GB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West of England Combined Authority</a:t>
            </a:r>
          </a:p>
          <a:p>
            <a:endParaRPr lang="en-GB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25</a:t>
            </a:r>
            <a:r>
              <a:rPr lang="en-GB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th</a:t>
            </a:r>
            <a:r>
              <a:rPr lang="en-GB" dirty="0">
                <a:solidFill>
                  <a:schemeClr val="bg1"/>
                </a:solidFill>
                <a:latin typeface="Trebuchet MS" panose="020B0603020202020204" pitchFamily="34" charset="0"/>
              </a:rPr>
              <a:t> February 2026</a:t>
            </a:r>
          </a:p>
        </p:txBody>
      </p:sp>
    </p:spTree>
    <p:extLst>
      <p:ext uri="{BB962C8B-B14F-4D97-AF65-F5344CB8AC3E}">
        <p14:creationId xmlns:p14="http://schemas.microsoft.com/office/powerpoint/2010/main" val="2721901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226FF-C8FA-D52E-2AA1-9220AA6FE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428400"/>
            <a:ext cx="9836905" cy="7236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The affordable homes challenge: context in the West of England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126E66E-7B6E-9D7D-717B-5A704CFDD17A}"/>
              </a:ext>
            </a:extLst>
          </p:cNvPr>
          <p:cNvGrpSpPr/>
          <p:nvPr/>
        </p:nvGrpSpPr>
        <p:grpSpPr>
          <a:xfrm>
            <a:off x="316723" y="2209432"/>
            <a:ext cx="11645082" cy="1602214"/>
            <a:chOff x="316723" y="1529614"/>
            <a:chExt cx="11645082" cy="1368000"/>
          </a:xfrm>
        </p:grpSpPr>
        <p:sp>
          <p:nvSpPr>
            <p:cNvPr id="4" name="Rectangle: Diagonal Corners Rounded 3">
              <a:extLst>
                <a:ext uri="{FF2B5EF4-FFF2-40B4-BE49-F238E27FC236}">
                  <a16:creationId xmlns:a16="http://schemas.microsoft.com/office/drawing/2014/main" id="{A47031E2-CBF0-78D8-3B97-E5264A6F2D2A}"/>
                </a:ext>
              </a:extLst>
            </p:cNvPr>
            <p:cNvSpPr/>
            <p:nvPr/>
          </p:nvSpPr>
          <p:spPr>
            <a:xfrm>
              <a:off x="316723" y="1529614"/>
              <a:ext cx="3024000" cy="1368000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800" b="1" dirty="0">
                  <a:solidFill>
                    <a:schemeClr val="bg1"/>
                  </a:solidFill>
                </a:rPr>
                <a:t>Housing affordability and availability</a:t>
              </a:r>
            </a:p>
          </p:txBody>
        </p:sp>
        <p:sp>
          <p:nvSpPr>
            <p:cNvPr id="5" name="Rectangle: Diagonal Corners Rounded 4">
              <a:extLst>
                <a:ext uri="{FF2B5EF4-FFF2-40B4-BE49-F238E27FC236}">
                  <a16:creationId xmlns:a16="http://schemas.microsoft.com/office/drawing/2014/main" id="{9FFB46CD-6E79-527D-DF09-BEE14B0CCFD9}"/>
                </a:ext>
              </a:extLst>
            </p:cNvPr>
            <p:cNvSpPr/>
            <p:nvPr/>
          </p:nvSpPr>
          <p:spPr>
            <a:xfrm>
              <a:off x="3537805" y="1529614"/>
              <a:ext cx="8424000" cy="1368000"/>
            </a:xfrm>
            <a:prstGeom prst="round2Diag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1600" b="0" dirty="0">
                  <a:latin typeface="Trebuchet MS"/>
                </a:rPr>
                <a:t>Housing costs around 9 times annual median earnings, well above the England average of 7.7 times median earnings. 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1600" b="0" dirty="0">
                  <a:latin typeface="Trebuchet MS"/>
                </a:rPr>
                <a:t>50,000 households on the waiting list for social housing.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1600" b="0" dirty="0">
                  <a:latin typeface="Trebuchet MS"/>
                </a:rPr>
                <a:t>Bristol’s average rent 45% of median income. B&amp;NES average rent 43% median income</a:t>
              </a:r>
              <a:r>
                <a:rPr lang="en-GB" sz="1600" dirty="0">
                  <a:latin typeface="Trebuchet MS"/>
                </a:rPr>
                <a:t>.  </a:t>
              </a:r>
              <a:r>
                <a:rPr lang="en-GB" sz="1600" b="0" dirty="0">
                  <a:latin typeface="Trebuchet MS"/>
                </a:rPr>
                <a:t>The two highest % outside London.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7F62732-5B6B-CAC2-D6CB-ED5A3A8B4C27}"/>
              </a:ext>
            </a:extLst>
          </p:cNvPr>
          <p:cNvGrpSpPr/>
          <p:nvPr/>
        </p:nvGrpSpPr>
        <p:grpSpPr>
          <a:xfrm>
            <a:off x="316723" y="4315740"/>
            <a:ext cx="11645082" cy="1106676"/>
            <a:chOff x="316723" y="3556931"/>
            <a:chExt cx="11645082" cy="1106676"/>
          </a:xfrm>
        </p:grpSpPr>
        <p:sp>
          <p:nvSpPr>
            <p:cNvPr id="6" name="Rectangle: Diagonal Corners Rounded 5">
              <a:extLst>
                <a:ext uri="{FF2B5EF4-FFF2-40B4-BE49-F238E27FC236}">
                  <a16:creationId xmlns:a16="http://schemas.microsoft.com/office/drawing/2014/main" id="{690E5FFF-DF1E-E3A6-9D8A-A6CF7FDE48B2}"/>
                </a:ext>
              </a:extLst>
            </p:cNvPr>
            <p:cNvSpPr/>
            <p:nvPr/>
          </p:nvSpPr>
          <p:spPr>
            <a:xfrm>
              <a:off x="3537805" y="3556931"/>
              <a:ext cx="8424000" cy="1106676"/>
            </a:xfrm>
            <a:prstGeom prst="round2Diag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1600" b="0" dirty="0">
                  <a:latin typeface="Trebuchet MS"/>
                </a:rPr>
                <a:t>66,000 </a:t>
              </a:r>
              <a:r>
                <a:rPr lang="en-GB" sz="1600" dirty="0">
                  <a:latin typeface="Trebuchet MS"/>
                </a:rPr>
                <a:t>of homes</a:t>
              </a:r>
              <a:r>
                <a:rPr lang="en-GB" sz="1600" b="0" dirty="0">
                  <a:latin typeface="Trebuchet MS"/>
                </a:rPr>
                <a:t> in the region do not meet the decent homes standard.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1600" b="0" dirty="0">
                  <a:latin typeface="Trebuchet MS"/>
                </a:rPr>
                <a:t>2,000 children living in temporary accommodation. </a:t>
              </a:r>
            </a:p>
          </p:txBody>
        </p:sp>
        <p:sp>
          <p:nvSpPr>
            <p:cNvPr id="7" name="Rectangle: Diagonal Corners Rounded 6">
              <a:extLst>
                <a:ext uri="{FF2B5EF4-FFF2-40B4-BE49-F238E27FC236}">
                  <a16:creationId xmlns:a16="http://schemas.microsoft.com/office/drawing/2014/main" id="{D2EE97C7-7DF8-C10C-C44F-2F9410F8F2EE}"/>
                </a:ext>
              </a:extLst>
            </p:cNvPr>
            <p:cNvSpPr/>
            <p:nvPr/>
          </p:nvSpPr>
          <p:spPr>
            <a:xfrm>
              <a:off x="316723" y="3556931"/>
              <a:ext cx="3024000" cy="1106675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800" b="1" dirty="0">
                  <a:solidFill>
                    <a:schemeClr val="bg1"/>
                  </a:solidFill>
                  <a:latin typeface="Trebuchet MS"/>
                </a:rPr>
                <a:t>Quality of life is impacted by poor housing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1343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19A13-04D0-544D-3445-B07D29A70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428400"/>
            <a:ext cx="9800043" cy="7236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The affordable homes challenge: context in the West of England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94433F-C162-0BB4-88AF-1D6BDFD2FFFE}"/>
              </a:ext>
            </a:extLst>
          </p:cNvPr>
          <p:cNvGrpSpPr/>
          <p:nvPr/>
        </p:nvGrpSpPr>
        <p:grpSpPr>
          <a:xfrm>
            <a:off x="238664" y="5546595"/>
            <a:ext cx="11679877" cy="1123548"/>
            <a:chOff x="267410" y="4325582"/>
            <a:chExt cx="11679877" cy="1387828"/>
          </a:xfrm>
        </p:grpSpPr>
        <p:sp>
          <p:nvSpPr>
            <p:cNvPr id="5" name="Rectangle: Diagonal Corners Rounded 4">
              <a:extLst>
                <a:ext uri="{FF2B5EF4-FFF2-40B4-BE49-F238E27FC236}">
                  <a16:creationId xmlns:a16="http://schemas.microsoft.com/office/drawing/2014/main" id="{4826FC08-B692-981A-3F69-A4369AF5F726}"/>
                </a:ext>
              </a:extLst>
            </p:cNvPr>
            <p:cNvSpPr/>
            <p:nvPr/>
          </p:nvSpPr>
          <p:spPr>
            <a:xfrm>
              <a:off x="3523287" y="4325582"/>
              <a:ext cx="8424000" cy="1368000"/>
            </a:xfrm>
            <a:prstGeom prst="round2Diag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b="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A lack of skills/workforce supply constrains ability to meet demand, particularly for retrofit and construction</a:t>
              </a:r>
            </a:p>
          </p:txBody>
        </p:sp>
        <p:sp>
          <p:nvSpPr>
            <p:cNvPr id="6" name="Rectangle: Diagonal Corners Rounded 5">
              <a:extLst>
                <a:ext uri="{FF2B5EF4-FFF2-40B4-BE49-F238E27FC236}">
                  <a16:creationId xmlns:a16="http://schemas.microsoft.com/office/drawing/2014/main" id="{EA8BA54F-F17A-BEE3-5E16-97D4697BA0EA}"/>
                </a:ext>
              </a:extLst>
            </p:cNvPr>
            <p:cNvSpPr/>
            <p:nvPr/>
          </p:nvSpPr>
          <p:spPr>
            <a:xfrm>
              <a:off x="267410" y="4345410"/>
              <a:ext cx="3024000" cy="1368000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bg1"/>
                  </a:solidFill>
                </a:rPr>
                <a:t>Skills shortages</a:t>
              </a:r>
              <a:endParaRPr lang="en-GB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FD4244A-16AF-1D95-62DA-85C876EEE89E}"/>
              </a:ext>
            </a:extLst>
          </p:cNvPr>
          <p:cNvGrpSpPr/>
          <p:nvPr/>
        </p:nvGrpSpPr>
        <p:grpSpPr>
          <a:xfrm>
            <a:off x="273459" y="3841174"/>
            <a:ext cx="11615026" cy="1377914"/>
            <a:chOff x="267410" y="2396791"/>
            <a:chExt cx="11615026" cy="1377914"/>
          </a:xfrm>
        </p:grpSpPr>
        <p:sp>
          <p:nvSpPr>
            <p:cNvPr id="7" name="Rectangle: Diagonal Corners Rounded 6">
              <a:extLst>
                <a:ext uri="{FF2B5EF4-FFF2-40B4-BE49-F238E27FC236}">
                  <a16:creationId xmlns:a16="http://schemas.microsoft.com/office/drawing/2014/main" id="{5124FFC3-DA34-008E-36BF-48762527709B}"/>
                </a:ext>
              </a:extLst>
            </p:cNvPr>
            <p:cNvSpPr/>
            <p:nvPr/>
          </p:nvSpPr>
          <p:spPr>
            <a:xfrm>
              <a:off x="267410" y="2406705"/>
              <a:ext cx="3024000" cy="1368000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800" b="1">
                  <a:solidFill>
                    <a:schemeClr val="bg1"/>
                  </a:solidFill>
                </a:rPr>
                <a:t>Brownfield </a:t>
              </a:r>
              <a:r>
                <a:rPr lang="en-GB" b="1">
                  <a:solidFill>
                    <a:schemeClr val="bg1"/>
                  </a:solidFill>
                </a:rPr>
                <a:t>constraints</a:t>
              </a:r>
              <a:endParaRPr lang="en-GB" sz="1800" b="1">
                <a:solidFill>
                  <a:schemeClr val="bg1"/>
                </a:solidFill>
              </a:endParaRPr>
            </a:p>
          </p:txBody>
        </p:sp>
        <p:sp>
          <p:nvSpPr>
            <p:cNvPr id="8" name="Rectangle: Diagonal Corners Rounded 7">
              <a:extLst>
                <a:ext uri="{FF2B5EF4-FFF2-40B4-BE49-F238E27FC236}">
                  <a16:creationId xmlns:a16="http://schemas.microsoft.com/office/drawing/2014/main" id="{58242656-0999-220B-CFA7-C24958CBCC4E}"/>
                </a:ext>
              </a:extLst>
            </p:cNvPr>
            <p:cNvSpPr/>
            <p:nvPr/>
          </p:nvSpPr>
          <p:spPr>
            <a:xfrm>
              <a:off x="3458436" y="2396791"/>
              <a:ext cx="8424000" cy="1368000"/>
            </a:xfrm>
            <a:prstGeom prst="round2Diag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bg1"/>
                  </a:solidFill>
                  <a:latin typeface="Trebuchet MS"/>
                </a:rPr>
                <a:t>Bristol, as with all UK cities, is low density compared to European and other international cites.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bg1"/>
                  </a:solidFill>
                  <a:latin typeface="Trebuchet MS"/>
                </a:rPr>
                <a:t>Balance between density and commercial viability to make optimum use of finite brownfield sites.</a:t>
              </a:r>
              <a:endParaRPr lang="en-GB" sz="1600" b="0" dirty="0">
                <a:solidFill>
                  <a:schemeClr val="bg1"/>
                </a:solidFill>
                <a:latin typeface="Trebuchet M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E2C8C6E-247F-7654-3E10-39D254E8891B}"/>
              </a:ext>
            </a:extLst>
          </p:cNvPr>
          <p:cNvGrpSpPr/>
          <p:nvPr/>
        </p:nvGrpSpPr>
        <p:grpSpPr>
          <a:xfrm>
            <a:off x="273459" y="1362205"/>
            <a:ext cx="11645082" cy="2151462"/>
            <a:chOff x="316723" y="4823671"/>
            <a:chExt cx="11645082" cy="1770076"/>
          </a:xfrm>
        </p:grpSpPr>
        <p:sp>
          <p:nvSpPr>
            <p:cNvPr id="13" name="Rectangle: Diagonal Corners Rounded 12">
              <a:extLst>
                <a:ext uri="{FF2B5EF4-FFF2-40B4-BE49-F238E27FC236}">
                  <a16:creationId xmlns:a16="http://schemas.microsoft.com/office/drawing/2014/main" id="{40785572-6609-CD66-D0B0-02906A572CDA}"/>
                </a:ext>
              </a:extLst>
            </p:cNvPr>
            <p:cNvSpPr/>
            <p:nvPr/>
          </p:nvSpPr>
          <p:spPr>
            <a:xfrm>
              <a:off x="3537805" y="4823671"/>
              <a:ext cx="8424000" cy="1770076"/>
            </a:xfrm>
            <a:prstGeom prst="round2Diag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628650" lvl="1" indent="-171450">
                <a:buFont typeface="Arial,Sans-Serif" panose="020B0604020202020204" pitchFamily="34" charset="0"/>
                <a:buChar char="•"/>
              </a:pPr>
              <a:r>
                <a:rPr lang="en-GB" sz="160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Bristol is the 8th most expensive city in the world to construct new buildings; 2nd most expensive in the UK after London.</a:t>
              </a:r>
              <a:endParaRPr lang="en-US" sz="1600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High </a:t>
              </a:r>
              <a:r>
                <a:rPr lang="en-GB" sz="1600" b="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costs of infrastructure and </a:t>
              </a:r>
              <a:r>
                <a:rPr lang="en-GB" sz="160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brownfield site</a:t>
              </a:r>
              <a:r>
                <a:rPr lang="en-GB" sz="1600" b="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 remediation limit financial</a:t>
              </a:r>
              <a:r>
                <a:rPr lang="en-GB" sz="160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 viability</a:t>
              </a:r>
              <a:r>
                <a:rPr lang="en-GB" sz="1600" b="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 of urban delivery. </a:t>
              </a:r>
              <a:endParaRPr lang="en-GB" sz="1600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1600" b="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In many parts of Bristol and Bath purpose-built student accommodation is the only form of development that is </a:t>
              </a:r>
              <a:r>
                <a:rPr lang="en-GB" sz="160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currently market</a:t>
              </a:r>
              <a:r>
                <a:rPr lang="en-GB" sz="1600" b="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 attractive and deliverable without subsidy.</a:t>
              </a:r>
            </a:p>
          </p:txBody>
        </p:sp>
        <p:sp>
          <p:nvSpPr>
            <p:cNvPr id="14" name="Rectangle: Diagonal Corners Rounded 13">
              <a:extLst>
                <a:ext uri="{FF2B5EF4-FFF2-40B4-BE49-F238E27FC236}">
                  <a16:creationId xmlns:a16="http://schemas.microsoft.com/office/drawing/2014/main" id="{9BB19C3D-F978-5846-E060-E6FA4B2583A7}"/>
                </a:ext>
              </a:extLst>
            </p:cNvPr>
            <p:cNvSpPr/>
            <p:nvPr/>
          </p:nvSpPr>
          <p:spPr>
            <a:xfrm>
              <a:off x="316723" y="4823671"/>
              <a:ext cx="3024000" cy="1770076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800" b="1" dirty="0">
                  <a:solidFill>
                    <a:schemeClr val="bg1"/>
                  </a:solidFill>
                </a:rPr>
                <a:t>Viability is a major constraint for our urban sites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3182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1524F-802F-3CFD-E16B-533251A48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73" y="598523"/>
            <a:ext cx="10823943" cy="723600"/>
          </a:xfrm>
        </p:spPr>
        <p:txBody>
          <a:bodyPr anchor="ctr">
            <a:noAutofit/>
          </a:bodyPr>
          <a:lstStyle/>
          <a:p>
            <a:r>
              <a:rPr lang="en-GB" sz="32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</a:rPr>
              <a:t>MCA action to increase the supply of affordable homes</a:t>
            </a:r>
            <a:endParaRPr lang="en-GB" sz="32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7F1E39-AA54-AD46-1A44-7DF2812FC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918306"/>
            <a:ext cx="6763177" cy="472279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000" b="0" dirty="0">
                <a:latin typeface="Trebuchet MS"/>
              </a:rPr>
              <a:t>Emphasis on key growth locations so that infrastructure delivery can be focused, effort is joined up and draws on best practice placemaking:</a:t>
            </a:r>
          </a:p>
          <a:p>
            <a:endParaRPr lang="en-GB" sz="1400" b="0" dirty="0"/>
          </a:p>
          <a:p>
            <a:r>
              <a:rPr lang="en-GB" sz="2000" b="0" dirty="0">
                <a:latin typeface="Trebuchet MS"/>
              </a:rPr>
              <a:t>Bristol and Bath </a:t>
            </a:r>
            <a:r>
              <a:rPr lang="en-GB" sz="1600" b="0" dirty="0">
                <a:latin typeface="Trebuchet MS"/>
              </a:rPr>
              <a:t>– focus on city centres, Bristol Temple Quarter, Bath Riverside and Quays North and strategic corridor</a:t>
            </a:r>
            <a:endParaRPr lang="en-GB" sz="1600" b="0" dirty="0"/>
          </a:p>
          <a:p>
            <a:r>
              <a:rPr lang="en-GB" sz="2000" b="0" dirty="0">
                <a:latin typeface="Trebuchet MS"/>
              </a:rPr>
              <a:t>West Innovation Arc </a:t>
            </a:r>
            <a:r>
              <a:rPr lang="en-GB" sz="1600" b="0" dirty="0">
                <a:latin typeface="Trebuchet MS"/>
              </a:rPr>
              <a:t>– </a:t>
            </a:r>
            <a:r>
              <a:rPr lang="en-GB" sz="1600" b="0" dirty="0" err="1">
                <a:latin typeface="Trebuchet MS"/>
              </a:rPr>
              <a:t>Brabazon</a:t>
            </a:r>
            <a:r>
              <a:rPr lang="en-GB" sz="1600" b="0" dirty="0">
                <a:latin typeface="Trebuchet MS"/>
              </a:rPr>
              <a:t>, regeneration and new neighbourhoods</a:t>
            </a:r>
            <a:endParaRPr lang="en-GB" sz="1600" b="0" dirty="0"/>
          </a:p>
          <a:p>
            <a:r>
              <a:rPr lang="en-GB" sz="2000" b="0" dirty="0" err="1">
                <a:latin typeface="Trebuchet MS"/>
              </a:rPr>
              <a:t>Somer</a:t>
            </a:r>
            <a:r>
              <a:rPr lang="en-GB" sz="2000" b="0" dirty="0">
                <a:latin typeface="Trebuchet MS"/>
              </a:rPr>
              <a:t> Valley </a:t>
            </a:r>
            <a:r>
              <a:rPr lang="en-GB" sz="1600" b="0" dirty="0">
                <a:latin typeface="Trebuchet MS"/>
              </a:rPr>
              <a:t>– housing allocations to compliment rural towns and settlements</a:t>
            </a:r>
          </a:p>
          <a:p>
            <a:r>
              <a:rPr lang="en-GB" sz="2000" b="0" dirty="0">
                <a:latin typeface="Trebuchet MS"/>
              </a:rPr>
              <a:t>North Somerset </a:t>
            </a:r>
            <a:r>
              <a:rPr lang="en-GB" sz="1600" b="0" dirty="0">
                <a:latin typeface="Trebuchet MS"/>
              </a:rPr>
              <a:t>– development at Weston and well-connected towns </a:t>
            </a:r>
            <a:endParaRPr lang="en-GB" sz="1600" b="0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381F7E8-42AB-EEA6-41A0-6EFE46E3EC4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14000" y="1430419"/>
            <a:ext cx="11390024" cy="487887"/>
          </a:xfrm>
        </p:spPr>
        <p:txBody>
          <a:bodyPr/>
          <a:lstStyle/>
          <a:p>
            <a:r>
              <a:rPr lang="en-GB" dirty="0"/>
              <a:t>Regional Growth Strategy: growth zones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0E95AA-0366-DD09-D741-374A3DB40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812" y="2226148"/>
            <a:ext cx="4665188" cy="405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32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630533-D962-D93C-3BBA-CE12D8349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365" y="2251868"/>
            <a:ext cx="6328390" cy="385762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14B06-D9AE-3A05-1EAE-0F18B713C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245" y="1509710"/>
            <a:ext cx="6037155" cy="511968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dirty="0"/>
              <a:t>Spatial Development (SDS) will set the spatial framework for the region and determine where new housing sites will be allocated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dirty="0"/>
              <a:t>Mass transit routes identified within an integrated network joining to rail, bus and active travel: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/>
              <a:t>Bristol to Bath corridor and city centres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/>
              <a:t>Bristol centre to </a:t>
            </a:r>
            <a:r>
              <a:rPr lang="en-GB" sz="1600" dirty="0" err="1"/>
              <a:t>Brabazon</a:t>
            </a:r>
            <a:r>
              <a:rPr lang="en-GB" sz="1600" dirty="0"/>
              <a:t> and the West Innovation Arc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/>
              <a:t>Radial route through Bristol East fringe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/>
              <a:t>Bristol to Airport and onwards to Weston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dirty="0"/>
              <a:t>Planning for homes at strategic locations along these routes and at major centres and hubs aligned with the SDS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BB90D72-4B08-F981-51DA-0B19D97FC5FE}"/>
              </a:ext>
            </a:extLst>
          </p:cNvPr>
          <p:cNvSpPr txBox="1">
            <a:spLocks/>
          </p:cNvSpPr>
          <p:nvPr/>
        </p:nvSpPr>
        <p:spPr>
          <a:xfrm>
            <a:off x="414673" y="598523"/>
            <a:ext cx="10823943" cy="723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r>
              <a:rPr lang="en-GB" sz="3200">
                <a:solidFill>
                  <a:schemeClr val="tx1">
                    <a:lumMod val="90000"/>
                    <a:lumOff val="10000"/>
                  </a:schemeClr>
                </a:solidFill>
              </a:rPr>
              <a:t>MCA action to increase the supply of affordable homes</a:t>
            </a:r>
            <a:endParaRPr lang="en-GB" sz="32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444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03D5A-C6BB-08BC-8BA7-B778307ED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9" y="2005012"/>
            <a:ext cx="11028583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000" dirty="0">
                <a:latin typeface="Trebuchet MS"/>
              </a:rPr>
              <a:t>The SPP sets out four strands of our place-based approach:</a:t>
            </a:r>
            <a:endParaRPr lang="en-US" sz="2000" dirty="0">
              <a:latin typeface="Trebuchet MS"/>
            </a:endParaRPr>
          </a:p>
          <a:p>
            <a:pPr marL="285750" indent="-285750">
              <a:buFont typeface="Arial"/>
              <a:buChar char="•"/>
            </a:pPr>
            <a:r>
              <a:rPr lang="en-GB" sz="1800" b="0" dirty="0">
                <a:latin typeface="Trebuchet MS"/>
              </a:rPr>
              <a:t>Pipeline – developing a robust pipeline of investment-ready proposals</a:t>
            </a:r>
          </a:p>
          <a:p>
            <a:pPr marL="285750" indent="-285750">
              <a:buFont typeface="Arial"/>
              <a:buChar char="•"/>
            </a:pPr>
            <a:r>
              <a:rPr lang="en-GB" sz="1800" b="0" dirty="0">
                <a:latin typeface="Trebuchet MS"/>
              </a:rPr>
              <a:t>Transformational place-based growth – focussed and bespoke intervention on regional priority areas</a:t>
            </a:r>
          </a:p>
          <a:p>
            <a:pPr marL="285750" indent="-285750">
              <a:buFont typeface="Arial"/>
              <a:buChar char="•"/>
            </a:pPr>
            <a:r>
              <a:rPr lang="en-GB" sz="1800" b="0" dirty="0">
                <a:latin typeface="Trebuchet MS"/>
              </a:rPr>
              <a:t>Housing supply – improving the supply of high-quality, energy efficiency, climate resilient and affordable homes</a:t>
            </a:r>
          </a:p>
          <a:p>
            <a:pPr marL="285750" indent="-285750">
              <a:buFont typeface="Arial"/>
              <a:buChar char="•"/>
            </a:pPr>
            <a:r>
              <a:rPr lang="en-GB" sz="1800" b="0" dirty="0">
                <a:latin typeface="Trebuchet MS"/>
              </a:rPr>
              <a:t>Strategic intervention – leverage additional public and private sector investment to deliver homes the region needs. </a:t>
            </a:r>
          </a:p>
          <a:p>
            <a:r>
              <a:rPr lang="en-GB" sz="2000" dirty="0">
                <a:latin typeface="Trebuchet MS"/>
              </a:rPr>
              <a:t>Historically, the MCA has taken action on a project basis to increase supply of affordable homes</a:t>
            </a:r>
            <a:endParaRPr lang="en-GB" sz="2000" dirty="0"/>
          </a:p>
          <a:p>
            <a:pPr marL="342900" indent="-342900">
              <a:buChar char="•"/>
            </a:pPr>
            <a:r>
              <a:rPr lang="en-GB" sz="1800" b="0" dirty="0"/>
              <a:t>Bath Riverside, Hengrove Park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46A2D0-5301-5C94-7E7D-9A2D3F75CDF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14000" y="1370759"/>
            <a:ext cx="11390024" cy="4878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Trebuchet MS"/>
              </a:rPr>
              <a:t>Strategic Place Partnership (SPP) with Homes England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073A092-6C28-235F-BAEA-3F98B801AFC6}"/>
              </a:ext>
            </a:extLst>
          </p:cNvPr>
          <p:cNvSpPr txBox="1">
            <a:spLocks/>
          </p:cNvSpPr>
          <p:nvPr/>
        </p:nvSpPr>
        <p:spPr>
          <a:xfrm>
            <a:off x="414673" y="598523"/>
            <a:ext cx="10823943" cy="723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MCA action to increase the supply of affordable homes</a:t>
            </a:r>
          </a:p>
        </p:txBody>
      </p:sp>
    </p:spTree>
    <p:extLst>
      <p:ext uri="{BB962C8B-B14F-4D97-AF65-F5344CB8AC3E}">
        <p14:creationId xmlns:p14="http://schemas.microsoft.com/office/powerpoint/2010/main" val="2525814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1E7D8-8EF0-FF18-233E-144A698D9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875" y="136525"/>
            <a:ext cx="11390024" cy="723600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Case study: Bristol Temple Quarter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FFDA1-B5FC-93C0-C7D6-640F7E88E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875" y="1595439"/>
            <a:ext cx="5129392" cy="457177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b="0" dirty="0">
                <a:latin typeface="Trebuchet MS"/>
              </a:rPr>
              <a:t>Bristol Temple Quarter will deliver over 10,000 homes over the next 20+ years</a:t>
            </a:r>
            <a:br>
              <a:rPr lang="en-GB" sz="1600" b="0" dirty="0">
                <a:latin typeface="Trebuchet MS"/>
              </a:rPr>
            </a:br>
            <a:endParaRPr lang="en-GB" sz="1600" b="0" dirty="0">
              <a:latin typeface="Trebuchet MS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b="0" dirty="0">
                <a:latin typeface="Trebuchet MS"/>
              </a:rPr>
              <a:t>£95m from Homes England to unlock Phase 1 Temple Meads West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1600" b="0" dirty="0">
              <a:latin typeface="Trebuchet MS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b="0" dirty="0">
                <a:latin typeface="Trebuchet MS"/>
              </a:rPr>
              <a:t>BTQ will play a key role in improving lives in the immediate locality, focusing on those in the some of the 10% most deprived areas of the country</a:t>
            </a:r>
            <a:br>
              <a:rPr lang="en-GB" sz="1600" b="0" dirty="0">
                <a:latin typeface="Trebuchet MS"/>
              </a:rPr>
            </a:br>
            <a:endParaRPr lang="en-GB" sz="1600" b="0" dirty="0">
              <a:latin typeface="Trebuchet MS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b="0" dirty="0">
                <a:latin typeface="Trebuchet MS"/>
              </a:rPr>
              <a:t>Will deliver 5% increase in regional GVA; new University of Bristol Campus and innovation district.</a:t>
            </a:r>
            <a:br>
              <a:rPr lang="en-GB" sz="1600" b="0" dirty="0">
                <a:latin typeface="Trebuchet MS"/>
              </a:rPr>
            </a:br>
            <a:endParaRPr lang="en-GB" sz="1600" b="0" dirty="0">
              <a:latin typeface="Trebuchet MS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b="0" dirty="0">
                <a:latin typeface="Trebuchet MS"/>
              </a:rPr>
              <a:t>Fundamental plank of the West of England Growth Strategy, linking the West Innovation Arc, Central Bristol growth zone and Bath.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4888F-FDA5-9328-D293-C0EEDC2AA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9771-7ECF-EE49-A87C-A2CBFA639153}" type="slidenum">
              <a:rPr lang="en-US" smtClean="0"/>
              <a:t>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6D3F8-4856-F2FC-50B8-645C1F83594B}"/>
              </a:ext>
            </a:extLst>
          </p:cNvPr>
          <p:cNvSpPr txBox="1"/>
          <p:nvPr/>
        </p:nvSpPr>
        <p:spPr>
          <a:xfrm>
            <a:off x="263875" y="708990"/>
            <a:ext cx="89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rebuchet MS" panose="020B0603020202020204" pitchFamily="34" charset="0"/>
              </a:rPr>
              <a:t>Delivering affordable homes in Bristol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85D830-CA20-B487-12B2-4BDB91EFC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0" y="1404076"/>
            <a:ext cx="6423624" cy="519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95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7AAE1E-8E79-FC3C-FF5E-C2A46E967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875" y="136525"/>
            <a:ext cx="11390024" cy="723600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Case study: Bristol Temple Quarter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978354-F697-412C-DE61-FE42622368CF}"/>
              </a:ext>
            </a:extLst>
          </p:cNvPr>
          <p:cNvSpPr txBox="1"/>
          <p:nvPr/>
        </p:nvSpPr>
        <p:spPr>
          <a:xfrm>
            <a:off x="263875" y="708990"/>
            <a:ext cx="642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rebuchet MS" panose="020B0603020202020204" pitchFamily="34" charset="0"/>
              </a:rPr>
              <a:t>Delivering affordable homes in Bristol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4D25A4-8A41-336B-F01F-501426363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2993"/>
            <a:ext cx="12192000" cy="462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914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C1D0922-3E8B-9262-96EB-189FF31FF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0" y="705073"/>
            <a:ext cx="9834067" cy="723900"/>
          </a:xfrm>
        </p:spPr>
        <p:txBody>
          <a:bodyPr>
            <a:normAutofit/>
          </a:bodyPr>
          <a:lstStyle/>
          <a:p>
            <a:r>
              <a:rPr lang="en-GB" sz="2800" b="0" dirty="0">
                <a:latin typeface="Trebuchet MS" panose="020B0603020202020204" pitchFamily="34" charset="0"/>
                <a:ea typeface="+mn-ea"/>
                <a:cs typeface="+mn-cs"/>
              </a:rPr>
              <a:t>Progress to date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6DC0C94-839E-53CB-C26F-81A33243D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68" y="1428673"/>
            <a:ext cx="4019263" cy="497474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0" dirty="0">
                <a:latin typeface="Trebuchet MS"/>
              </a:rPr>
              <a:t>LLP established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0" dirty="0">
                <a:latin typeface="Trebuchet MS"/>
              </a:rPr>
              <a:t>Private sector partner appointed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0" dirty="0">
                <a:latin typeface="Trebuchet MS"/>
              </a:rPr>
              <a:t>Masterplans in development for Phase 1 Temple Meads West and St Philips Marsh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0" dirty="0">
                <a:latin typeface="Trebuchet MS"/>
              </a:rPr>
              <a:t>Southern Gateway designed as multi-modal transport hub, construction to commence summer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0" dirty="0">
                <a:latin typeface="Trebuchet MS"/>
              </a:rPr>
              <a:t>Temple Quarter Enterprise Campus (Bristol University) opening later this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0" dirty="0"/>
              <a:t>Community Fund and Hub launched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BA69A5-F0F6-F136-CFB0-4FC4FFA52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130" y="1847088"/>
            <a:ext cx="7759937" cy="434387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774C8E4-CBE3-ECF5-B1F4-6EC3AB707FB2}"/>
              </a:ext>
            </a:extLst>
          </p:cNvPr>
          <p:cNvSpPr txBox="1">
            <a:spLocks/>
          </p:cNvSpPr>
          <p:nvPr/>
        </p:nvSpPr>
        <p:spPr>
          <a:xfrm>
            <a:off x="263875" y="136525"/>
            <a:ext cx="11390024" cy="72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Case study: Bristol Temple Quarter</a:t>
            </a:r>
          </a:p>
        </p:txBody>
      </p:sp>
    </p:spTree>
    <p:extLst>
      <p:ext uri="{BB962C8B-B14F-4D97-AF65-F5344CB8AC3E}">
        <p14:creationId xmlns:p14="http://schemas.microsoft.com/office/powerpoint/2010/main" val="663216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6D853-93AA-FFD7-73B7-468AC4702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038" y="683589"/>
            <a:ext cx="9898400" cy="723600"/>
          </a:xfrm>
        </p:spPr>
        <p:txBody>
          <a:bodyPr>
            <a:normAutofit/>
          </a:bodyPr>
          <a:lstStyle/>
          <a:p>
            <a:r>
              <a:rPr lang="en-GB" sz="2800" b="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St Philip’s Marsh </a:t>
            </a:r>
            <a:r>
              <a:rPr lang="en-GB" sz="2800" b="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masterplanning</a:t>
            </a:r>
            <a:endParaRPr lang="en-GB" sz="2800" b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3D0116-1166-3F41-53C9-9C77802CA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93" y="1402687"/>
            <a:ext cx="10935214" cy="49676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EDE174-D026-F1D6-7AAF-71778888B691}"/>
              </a:ext>
            </a:extLst>
          </p:cNvPr>
          <p:cNvSpPr txBox="1"/>
          <p:nvPr/>
        </p:nvSpPr>
        <p:spPr>
          <a:xfrm>
            <a:off x="8392617" y="6392701"/>
            <a:ext cx="32217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1" dirty="0"/>
              <a:t>Illustrative land use map for St Philip’s Marsh.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62EAB9-0EF8-DC1D-778A-5BA9321ABE28}"/>
              </a:ext>
            </a:extLst>
          </p:cNvPr>
          <p:cNvSpPr txBox="1">
            <a:spLocks/>
          </p:cNvSpPr>
          <p:nvPr/>
        </p:nvSpPr>
        <p:spPr>
          <a:xfrm>
            <a:off x="263875" y="147158"/>
            <a:ext cx="11390024" cy="72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Case study: Bristol Temple Quarter</a:t>
            </a:r>
          </a:p>
        </p:txBody>
      </p:sp>
    </p:spTree>
    <p:extLst>
      <p:ext uri="{BB962C8B-B14F-4D97-AF65-F5344CB8AC3E}">
        <p14:creationId xmlns:p14="http://schemas.microsoft.com/office/powerpoint/2010/main" val="2479550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23FF2A2-7F1A-8AE0-CE51-D4C99C34C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429" y="853791"/>
            <a:ext cx="9843165" cy="723900"/>
          </a:xfrm>
        </p:spPr>
        <p:txBody>
          <a:bodyPr>
            <a:normAutofit/>
          </a:bodyPr>
          <a:lstStyle/>
          <a:p>
            <a:r>
              <a:rPr lang="en-GB" sz="2800" b="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Main challenges</a:t>
            </a:r>
          </a:p>
        </p:txBody>
      </p:sp>
      <p:sp>
        <p:nvSpPr>
          <p:cNvPr id="11" name="Flowchart: Alternative Process 10">
            <a:extLst>
              <a:ext uri="{FF2B5EF4-FFF2-40B4-BE49-F238E27FC236}">
                <a16:creationId xmlns:a16="http://schemas.microsoft.com/office/drawing/2014/main" id="{D37B74EA-070C-3B8B-F7E2-3B58DFE6B226}"/>
              </a:ext>
            </a:extLst>
          </p:cNvPr>
          <p:cNvSpPr/>
          <p:nvPr/>
        </p:nvSpPr>
        <p:spPr>
          <a:xfrm>
            <a:off x="3081867" y="1583267"/>
            <a:ext cx="8856662" cy="999066"/>
          </a:xfrm>
          <a:prstGeom prst="flowChartAlternateProcess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1600" dirty="0">
                <a:latin typeface="Trebuchet MS"/>
                <a:ea typeface="Times New Roman" panose="02020603050405020304" pitchFamily="18" charset="0"/>
                <a:cs typeface="Times New Roman"/>
              </a:rPr>
              <a:t>M</a:t>
            </a:r>
            <a:r>
              <a:rPr lang="en-GB" sz="1600" b="0" dirty="0">
                <a:effectLst/>
                <a:latin typeface="Trebuchet MS"/>
                <a:ea typeface="Times New Roman" panose="02020603050405020304" pitchFamily="18" charset="0"/>
                <a:cs typeface="Times New Roman"/>
              </a:rPr>
              <a:t>any developers currently unable to deliver policy compliant numbers of affordable homes. Focus currently from the private sector is on purpose-built student accommodation.</a:t>
            </a:r>
          </a:p>
        </p:txBody>
      </p:sp>
      <p:sp>
        <p:nvSpPr>
          <p:cNvPr id="12" name="Flowchart: Alternative Process 11">
            <a:extLst>
              <a:ext uri="{FF2B5EF4-FFF2-40B4-BE49-F238E27FC236}">
                <a16:creationId xmlns:a16="http://schemas.microsoft.com/office/drawing/2014/main" id="{EEF667B8-33F3-4ED9-C39A-83F52C98858D}"/>
              </a:ext>
            </a:extLst>
          </p:cNvPr>
          <p:cNvSpPr/>
          <p:nvPr/>
        </p:nvSpPr>
        <p:spPr>
          <a:xfrm>
            <a:off x="3064933" y="2852592"/>
            <a:ext cx="8856662" cy="999066"/>
          </a:xfrm>
          <a:prstGeom prst="flowChartAlternateProcess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0" dirty="0">
                <a:latin typeface="Trebuchet MS"/>
                <a:ea typeface="Times New Roman" panose="02020603050405020304" pitchFamily="18" charset="0"/>
                <a:cs typeface="Times New Roman"/>
              </a:rPr>
              <a:t>BTQ LLP preparing a Supplementary Planning Document (SPD) to accompany the Local Plan.</a:t>
            </a:r>
          </a:p>
        </p:txBody>
      </p:sp>
      <p:sp>
        <p:nvSpPr>
          <p:cNvPr id="15" name="Flowchart: Alternative Process 14">
            <a:extLst>
              <a:ext uri="{FF2B5EF4-FFF2-40B4-BE49-F238E27FC236}">
                <a16:creationId xmlns:a16="http://schemas.microsoft.com/office/drawing/2014/main" id="{D934AD0C-F123-E73C-411C-FB0B0B728B17}"/>
              </a:ext>
            </a:extLst>
          </p:cNvPr>
          <p:cNvSpPr/>
          <p:nvPr/>
        </p:nvSpPr>
        <p:spPr>
          <a:xfrm>
            <a:off x="3081867" y="4121917"/>
            <a:ext cx="8856662" cy="999066"/>
          </a:xfrm>
          <a:prstGeom prst="flowChartAlternateProcess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0" dirty="0">
                <a:latin typeface="Trebuchet MS"/>
                <a:ea typeface="Times New Roman" panose="02020603050405020304" pitchFamily="18" charset="0"/>
                <a:cs typeface="Times New Roman"/>
              </a:rPr>
              <a:t>U</a:t>
            </a:r>
            <a:r>
              <a:rPr lang="en-GB" sz="1600" b="0" dirty="0">
                <a:effectLst/>
                <a:latin typeface="Trebuchet MS"/>
                <a:ea typeface="Times New Roman" panose="02020603050405020304" pitchFamily="18" charset="0"/>
                <a:cs typeface="Times New Roman"/>
              </a:rPr>
              <a:t>tilities, energy, flood mitigation, access over/around the waterways and railway infrastructure, primary care, </a:t>
            </a:r>
            <a:r>
              <a:rPr lang="en-GB" sz="1600" b="0" dirty="0">
                <a:latin typeface="Trebuchet MS"/>
                <a:ea typeface="Times New Roman" panose="02020603050405020304" pitchFamily="18" charset="0"/>
                <a:cs typeface="Times New Roman"/>
              </a:rPr>
              <a:t>schools, redesigned roadways and</a:t>
            </a:r>
            <a:r>
              <a:rPr lang="en-GB" sz="1600" b="0" dirty="0">
                <a:effectLst/>
                <a:latin typeface="Trebuchet MS"/>
                <a:ea typeface="Times New Roman" panose="02020603050405020304" pitchFamily="18" charset="0"/>
                <a:cs typeface="Times New Roman"/>
              </a:rPr>
              <a:t> greenspace. </a:t>
            </a:r>
          </a:p>
        </p:txBody>
      </p:sp>
      <p:sp>
        <p:nvSpPr>
          <p:cNvPr id="16" name="Flowchart: Alternative Process 15">
            <a:extLst>
              <a:ext uri="{FF2B5EF4-FFF2-40B4-BE49-F238E27FC236}">
                <a16:creationId xmlns:a16="http://schemas.microsoft.com/office/drawing/2014/main" id="{47A8EF1C-6B30-AF5D-A882-C60F3369E0C4}"/>
              </a:ext>
            </a:extLst>
          </p:cNvPr>
          <p:cNvSpPr/>
          <p:nvPr/>
        </p:nvSpPr>
        <p:spPr>
          <a:xfrm>
            <a:off x="3081867" y="5391241"/>
            <a:ext cx="8856662" cy="1183302"/>
          </a:xfrm>
          <a:prstGeom prst="flowChartAlternateProcess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0" dirty="0">
                <a:latin typeface="Trebuchet MS"/>
                <a:ea typeface="Times New Roman" panose="02020603050405020304" pitchFamily="18" charset="0"/>
                <a:cs typeface="Times New Roman"/>
              </a:rPr>
              <a:t>Land assembly and preparation, including in </a:t>
            </a:r>
            <a:r>
              <a:rPr lang="en-GB" sz="1600" b="0" dirty="0">
                <a:effectLst/>
                <a:latin typeface="Trebuchet MS"/>
                <a:ea typeface="Times New Roman" panose="02020603050405020304" pitchFamily="18" charset="0"/>
                <a:cs typeface="Times New Roman"/>
              </a:rPr>
              <a:t>St Philip’s Marsh</a:t>
            </a:r>
            <a:r>
              <a:rPr lang="en-GB" sz="1600" b="0" dirty="0">
                <a:latin typeface="Trebuchet MS"/>
                <a:ea typeface="Times New Roman" panose="02020603050405020304" pitchFamily="18" charset="0"/>
                <a:cs typeface="Times New Roman"/>
              </a:rPr>
              <a:t>, to facilitate </a:t>
            </a:r>
            <a:r>
              <a:rPr lang="en-GB" sz="1600" b="0" dirty="0">
                <a:effectLst/>
                <a:latin typeface="Trebuchet MS"/>
                <a:ea typeface="Times New Roman" panose="02020603050405020304" pitchFamily="18" charset="0"/>
                <a:cs typeface="Times New Roman"/>
              </a:rPr>
              <a:t>comprehensive regeneration. </a:t>
            </a:r>
            <a:r>
              <a:rPr lang="en-GB" sz="1600" b="0" dirty="0">
                <a:latin typeface="Trebuchet MS"/>
                <a:ea typeface="Times New Roman" panose="02020603050405020304" pitchFamily="18" charset="0"/>
                <a:cs typeface="Times New Roman"/>
              </a:rPr>
              <a:t>Timely intervention</a:t>
            </a:r>
            <a:r>
              <a:rPr lang="en-GB" sz="1600" b="0" dirty="0">
                <a:effectLst/>
                <a:latin typeface="Trebuchet MS"/>
                <a:ea typeface="Times New Roman" panose="02020603050405020304" pitchFamily="18" charset="0"/>
                <a:cs typeface="Times New Roman"/>
              </a:rPr>
              <a:t> will </a:t>
            </a:r>
            <a:r>
              <a:rPr lang="en-GB" sz="1600" b="0" dirty="0">
                <a:latin typeface="Trebuchet MS"/>
                <a:ea typeface="Times New Roman" panose="02020603050405020304" pitchFamily="18" charset="0"/>
                <a:cs typeface="Times New Roman"/>
              </a:rPr>
              <a:t>support</a:t>
            </a:r>
            <a:r>
              <a:rPr lang="en-GB" sz="1600" b="0" dirty="0">
                <a:effectLst/>
                <a:latin typeface="Trebuchet MS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1600" b="0" dirty="0">
                <a:latin typeface="Trebuchet MS"/>
                <a:ea typeface="Times New Roman" panose="02020603050405020304" pitchFamily="18" charset="0"/>
                <a:cs typeface="Times New Roman"/>
              </a:rPr>
              <a:t>coordinated</a:t>
            </a:r>
            <a:r>
              <a:rPr lang="en-GB" sz="1600" b="0" dirty="0">
                <a:effectLst/>
                <a:latin typeface="Trebuchet MS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n-GB" sz="1600" b="0" dirty="0">
                <a:latin typeface="Trebuchet MS"/>
                <a:ea typeface="Times New Roman" panose="02020603050405020304" pitchFamily="18" charset="0"/>
                <a:cs typeface="Times New Roman"/>
              </a:rPr>
              <a:t>development and maximise </a:t>
            </a:r>
            <a:r>
              <a:rPr lang="en-GB" sz="1600" b="0" dirty="0">
                <a:effectLst/>
                <a:latin typeface="Trebuchet MS"/>
                <a:ea typeface="Times New Roman" panose="02020603050405020304" pitchFamily="18" charset="0"/>
                <a:cs typeface="Times New Roman"/>
              </a:rPr>
              <a:t>economic growth potential.  </a:t>
            </a:r>
            <a:endParaRPr lang="en-GB" sz="1600" b="0" dirty="0">
              <a:effectLst/>
              <a:latin typeface="Trebuchet MS"/>
              <a:ea typeface="Calibri" panose="020F0502020204030204" pitchFamily="34" charset="0"/>
              <a:cs typeface="Times New Roman"/>
            </a:endParaRPr>
          </a:p>
        </p:txBody>
      </p:sp>
      <p:sp>
        <p:nvSpPr>
          <p:cNvPr id="23" name="Rectangle: Diagonal Corners Rounded 22">
            <a:extLst>
              <a:ext uri="{FF2B5EF4-FFF2-40B4-BE49-F238E27FC236}">
                <a16:creationId xmlns:a16="http://schemas.microsoft.com/office/drawing/2014/main" id="{1FC81C41-A632-8FFC-F411-2A394B36EEEC}"/>
              </a:ext>
            </a:extLst>
          </p:cNvPr>
          <p:cNvSpPr/>
          <p:nvPr/>
        </p:nvSpPr>
        <p:spPr>
          <a:xfrm>
            <a:off x="253471" y="1571064"/>
            <a:ext cx="2557462" cy="1011269"/>
          </a:xfrm>
          <a:prstGeom prst="round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effectLst/>
                <a:latin typeface="Trebuchet MS"/>
                <a:ea typeface="Times New Roman" panose="02020603050405020304" pitchFamily="18" charset="0"/>
                <a:cs typeface="Times New Roman"/>
              </a:rPr>
              <a:t>Viability relies on the right use of tenure</a:t>
            </a:r>
            <a:endParaRPr lang="en-GB" b="1" dirty="0"/>
          </a:p>
        </p:txBody>
      </p:sp>
      <p:sp>
        <p:nvSpPr>
          <p:cNvPr id="24" name="Rectangle: Diagonal Corners Rounded 23">
            <a:extLst>
              <a:ext uri="{FF2B5EF4-FFF2-40B4-BE49-F238E27FC236}">
                <a16:creationId xmlns:a16="http://schemas.microsoft.com/office/drawing/2014/main" id="{CF57D47A-7B38-D9FD-2F40-5F00CAA4791F}"/>
              </a:ext>
            </a:extLst>
          </p:cNvPr>
          <p:cNvSpPr/>
          <p:nvPr/>
        </p:nvSpPr>
        <p:spPr>
          <a:xfrm>
            <a:off x="253471" y="5379727"/>
            <a:ext cx="2557462" cy="1194816"/>
          </a:xfrm>
          <a:prstGeom prst="round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latin typeface="Trebuchet MS"/>
                <a:ea typeface="Times New Roman" panose="02020603050405020304" pitchFamily="18" charset="0"/>
                <a:cs typeface="Times New Roman"/>
              </a:rPr>
              <a:t>Future Places Fund</a:t>
            </a:r>
            <a:endParaRPr lang="en-GB" b="1" dirty="0"/>
          </a:p>
        </p:txBody>
      </p:sp>
      <p:sp>
        <p:nvSpPr>
          <p:cNvPr id="25" name="Rectangle: Diagonal Corners Rounded 24">
            <a:extLst>
              <a:ext uri="{FF2B5EF4-FFF2-40B4-BE49-F238E27FC236}">
                <a16:creationId xmlns:a16="http://schemas.microsoft.com/office/drawing/2014/main" id="{8DEE7DE0-0603-1753-003A-089C96465B51}"/>
              </a:ext>
            </a:extLst>
          </p:cNvPr>
          <p:cNvSpPr/>
          <p:nvPr/>
        </p:nvSpPr>
        <p:spPr>
          <a:xfrm>
            <a:off x="270405" y="4121917"/>
            <a:ext cx="2557462" cy="999066"/>
          </a:xfrm>
          <a:prstGeom prst="round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effectLst/>
                <a:latin typeface="Trebuchet MS"/>
                <a:ea typeface="Times New Roman" panose="02020603050405020304" pitchFamily="18" charset="0"/>
                <a:cs typeface="Times New Roman"/>
              </a:rPr>
              <a:t>Enabling infrastructure required</a:t>
            </a:r>
            <a:endParaRPr lang="en-GB" b="1" dirty="0"/>
          </a:p>
        </p:txBody>
      </p:sp>
      <p:sp>
        <p:nvSpPr>
          <p:cNvPr id="26" name="Rectangle: Diagonal Corners Rounded 25">
            <a:extLst>
              <a:ext uri="{FF2B5EF4-FFF2-40B4-BE49-F238E27FC236}">
                <a16:creationId xmlns:a16="http://schemas.microsoft.com/office/drawing/2014/main" id="{FEAF9009-ED20-FA98-32F5-B7A842452948}"/>
              </a:ext>
            </a:extLst>
          </p:cNvPr>
          <p:cNvSpPr/>
          <p:nvPr/>
        </p:nvSpPr>
        <p:spPr>
          <a:xfrm>
            <a:off x="270405" y="2852592"/>
            <a:ext cx="2557462" cy="999066"/>
          </a:xfrm>
          <a:prstGeom prst="round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Planning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1BEFF6-AC13-96E3-B9E2-207651731223}"/>
              </a:ext>
            </a:extLst>
          </p:cNvPr>
          <p:cNvSpPr txBox="1">
            <a:spLocks/>
          </p:cNvSpPr>
          <p:nvPr/>
        </p:nvSpPr>
        <p:spPr>
          <a:xfrm>
            <a:off x="247429" y="276104"/>
            <a:ext cx="11390024" cy="72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Case study: Bristol Temple Quarter</a:t>
            </a:r>
          </a:p>
        </p:txBody>
      </p:sp>
    </p:spTree>
    <p:extLst>
      <p:ext uri="{BB962C8B-B14F-4D97-AF65-F5344CB8AC3E}">
        <p14:creationId xmlns:p14="http://schemas.microsoft.com/office/powerpoint/2010/main" val="151942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2FE80-EACC-0779-42C7-42F224CA3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26" y="829281"/>
            <a:ext cx="11390024" cy="723600"/>
          </a:xfrm>
        </p:spPr>
        <p:txBody>
          <a:bodyPr>
            <a:normAutofit/>
          </a:bodyPr>
          <a:lstStyle/>
          <a:p>
            <a:r>
              <a:rPr lang="en-GB" sz="2800" b="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Lessons learnt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3C7D3-F56E-723C-2AC9-69243B114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426" y="1552881"/>
            <a:ext cx="6347476" cy="4756613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fontAlgn="ctr">
              <a:spcBef>
                <a:spcPts val="0"/>
              </a:spcBef>
            </a:pPr>
            <a:r>
              <a:rPr lang="en-GB" sz="1600" dirty="0">
                <a:latin typeface="Trebuchet MS"/>
                <a:ea typeface="Calibri"/>
                <a:cs typeface="Calibri"/>
              </a:rPr>
              <a:t>Strong local and regional political buy-in and leadership</a:t>
            </a:r>
            <a:br>
              <a:rPr lang="en-GB" sz="1600" dirty="0">
                <a:latin typeface="Trebuchet MS"/>
                <a:ea typeface="Calibri"/>
                <a:cs typeface="Calibri"/>
              </a:rPr>
            </a:br>
            <a:endParaRPr lang="en-GB" sz="1600" dirty="0">
              <a:latin typeface="Trebuchet MS"/>
              <a:ea typeface="Calibri"/>
              <a:cs typeface="Calibri"/>
            </a:endParaRPr>
          </a:p>
          <a:p>
            <a:pPr fontAlgn="ctr">
              <a:spcBef>
                <a:spcPts val="0"/>
              </a:spcBef>
            </a:pPr>
            <a:r>
              <a:rPr lang="en-GB" sz="1600" dirty="0">
                <a:latin typeface="Trebuchet MS"/>
                <a:ea typeface="Calibri"/>
                <a:cs typeface="Calibri"/>
              </a:rPr>
              <a:t>Ongoing funding/finance to deliver enabling infrastructure that then unlocks regeneration</a:t>
            </a:r>
          </a:p>
          <a:p>
            <a:pPr fontAlgn="ctr">
              <a:spcBef>
                <a:spcPts val="0"/>
              </a:spcBef>
            </a:pPr>
            <a:endParaRPr lang="en-GB" sz="1600" dirty="0">
              <a:latin typeface="Trebuchet MS"/>
              <a:ea typeface="Calibri"/>
              <a:cs typeface="Calibri"/>
            </a:endParaRPr>
          </a:p>
          <a:p>
            <a:pPr fontAlgn="ctr">
              <a:spcBef>
                <a:spcPts val="0"/>
              </a:spcBef>
            </a:pPr>
            <a:r>
              <a:rPr lang="en-GB" sz="1600" dirty="0">
                <a:effectLst/>
                <a:latin typeface="Trebuchet MS" panose="020B0603020202020204" pitchFamily="34" charset="0"/>
                <a:ea typeface="Calibri"/>
                <a:cs typeface="Calibri"/>
              </a:rPr>
              <a:t>Comprehensive master-planning to enable coordinated deliver</a:t>
            </a:r>
            <a:r>
              <a:rPr lang="en-GB" sz="1600" dirty="0">
                <a:latin typeface="Trebuchet MS" panose="020B0603020202020204" pitchFamily="34" charset="0"/>
                <a:ea typeface="Calibri"/>
                <a:cs typeface="Calibri"/>
              </a:rPr>
              <a:t>y</a:t>
            </a:r>
            <a:r>
              <a:rPr lang="en-GB" sz="1600" dirty="0">
                <a:effectLst/>
                <a:latin typeface="Trebuchet MS" panose="020B0603020202020204" pitchFamily="34" charset="0"/>
                <a:ea typeface="Calibri"/>
                <a:cs typeface="Calibri"/>
              </a:rPr>
              <a:t> at scale</a:t>
            </a:r>
          </a:p>
          <a:p>
            <a:pPr>
              <a:spcBef>
                <a:spcPts val="0"/>
              </a:spcBef>
            </a:pPr>
            <a:endParaRPr lang="en-GB" sz="1600" dirty="0">
              <a:latin typeface="Trebuchet MS" panose="020B0603020202020204" pitchFamily="34" charset="0"/>
              <a:ea typeface="Calibri"/>
              <a:cs typeface="Calibri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rebuchet MS"/>
                <a:ea typeface="Calibri"/>
                <a:cs typeface="Calibri"/>
              </a:rPr>
              <a:t>Land assembly to accelerate delivery and prevent value leakage</a:t>
            </a:r>
          </a:p>
          <a:p>
            <a:pPr>
              <a:spcBef>
                <a:spcPts val="0"/>
              </a:spcBef>
            </a:pPr>
            <a:endParaRPr lang="en-GB" sz="1600" dirty="0">
              <a:solidFill>
                <a:schemeClr val="tx1">
                  <a:lumMod val="90000"/>
                  <a:lumOff val="10000"/>
                </a:schemeClr>
              </a:solidFill>
              <a:latin typeface="Trebuchet MS"/>
              <a:ea typeface="Calibri"/>
              <a:cs typeface="Calibri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latin typeface="Trebuchet MS"/>
                <a:ea typeface="Calibri"/>
                <a:cs typeface="Calibri"/>
              </a:rPr>
              <a:t>Delivery models and governance arrangements (LLP / Mayoral Development Corporations etc.)</a:t>
            </a:r>
          </a:p>
          <a:p>
            <a:pPr>
              <a:spcBef>
                <a:spcPts val="0"/>
              </a:spcBef>
            </a:pPr>
            <a:endParaRPr lang="en-GB" sz="1600" dirty="0">
              <a:latin typeface="Trebuchet MS" panose="020B0603020202020204" pitchFamily="34" charset="0"/>
              <a:ea typeface="Calibri"/>
              <a:cs typeface="Calibri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latin typeface="Trebuchet MS"/>
                <a:ea typeface="Calibri"/>
                <a:cs typeface="Calibri"/>
              </a:rPr>
              <a:t>Collaboration and partnership</a:t>
            </a:r>
          </a:p>
          <a:p>
            <a:pPr>
              <a:spcBef>
                <a:spcPts val="0"/>
              </a:spcBef>
            </a:pPr>
            <a:endParaRPr lang="en-GB" sz="1600" dirty="0">
              <a:solidFill>
                <a:schemeClr val="tx1">
                  <a:lumMod val="90000"/>
                  <a:lumOff val="10000"/>
                </a:schemeClr>
              </a:solidFill>
              <a:latin typeface="Trebuchet MS"/>
              <a:ea typeface="Calibri"/>
              <a:cs typeface="Calibri"/>
            </a:endParaRPr>
          </a:p>
          <a:p>
            <a:pPr>
              <a:spcBef>
                <a:spcPts val="0"/>
              </a:spcBef>
            </a:pPr>
            <a:r>
              <a:rPr lang="en-GB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rebuchet MS"/>
                <a:ea typeface="Calibri"/>
                <a:cs typeface="Calibri"/>
              </a:rPr>
              <a:t>Fostering innovation with private sector partners</a:t>
            </a:r>
          </a:p>
          <a:p>
            <a:pPr fontAlgn="ctr">
              <a:spcBef>
                <a:spcPts val="0"/>
              </a:spcBef>
            </a:pPr>
            <a:endParaRPr lang="en-GB" sz="1600" dirty="0">
              <a:latin typeface="Trebuchet MS" panose="020B0603020202020204" pitchFamily="34" charset="0"/>
              <a:ea typeface="Calibri"/>
              <a:cs typeface="Calibri"/>
            </a:endParaRPr>
          </a:p>
        </p:txBody>
      </p:sp>
      <p:pic>
        <p:nvPicPr>
          <p:cNvPr id="5" name="Content Placeholder 5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2F33443B-3C78-0921-4CB2-3FB337DF1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902" y="1942256"/>
            <a:ext cx="5671098" cy="425332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A4EAF1D-0228-F413-D6B9-F24E270D8A21}"/>
              </a:ext>
            </a:extLst>
          </p:cNvPr>
          <p:cNvSpPr txBox="1">
            <a:spLocks/>
          </p:cNvSpPr>
          <p:nvPr/>
        </p:nvSpPr>
        <p:spPr>
          <a:xfrm>
            <a:off x="247429" y="212306"/>
            <a:ext cx="11390024" cy="72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Case study: Bristol Temple Quarter</a:t>
            </a:r>
          </a:p>
        </p:txBody>
      </p:sp>
    </p:spTree>
    <p:extLst>
      <p:ext uri="{BB962C8B-B14F-4D97-AF65-F5344CB8AC3E}">
        <p14:creationId xmlns:p14="http://schemas.microsoft.com/office/powerpoint/2010/main" val="3019708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95ACA-90BB-253D-423B-BA591E82E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428400"/>
            <a:ext cx="9954793" cy="7236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Meeting the challenges of affordable homes delivery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E8E0D-4481-C692-671C-96EF55ABB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5932" y="1877165"/>
            <a:ext cx="9000000" cy="466343"/>
          </a:xfrm>
        </p:spPr>
        <p:txBody>
          <a:bodyPr/>
          <a:lstStyle/>
          <a:p>
            <a:r>
              <a:rPr lang="en-GB" sz="1800" dirty="0"/>
              <a:t>Partnership working is key; Mayors are uniquely placed. </a:t>
            </a:r>
          </a:p>
        </p:txBody>
      </p:sp>
      <p:pic>
        <p:nvPicPr>
          <p:cNvPr id="7" name="Graphic 6" descr="Users with solid fill">
            <a:extLst>
              <a:ext uri="{FF2B5EF4-FFF2-40B4-BE49-F238E27FC236}">
                <a16:creationId xmlns:a16="http://schemas.microsoft.com/office/drawing/2014/main" id="{3D72A627-C41A-A3DF-371D-03D5948BA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381" y="1506488"/>
            <a:ext cx="1295400" cy="1295400"/>
          </a:xfrm>
          <a:prstGeom prst="rect">
            <a:avLst/>
          </a:prstGeom>
        </p:spPr>
      </p:pic>
      <p:pic>
        <p:nvPicPr>
          <p:cNvPr id="9" name="Graphic 8" descr="Chevron arrows with solid fill">
            <a:extLst>
              <a:ext uri="{FF2B5EF4-FFF2-40B4-BE49-F238E27FC236}">
                <a16:creationId xmlns:a16="http://schemas.microsoft.com/office/drawing/2014/main" id="{25F36241-717A-F278-43DA-390D6D1F0C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3863" y="2801888"/>
            <a:ext cx="1235535" cy="1235535"/>
          </a:xfrm>
          <a:prstGeom prst="rect">
            <a:avLst/>
          </a:prstGeom>
        </p:spPr>
      </p:pic>
      <p:pic>
        <p:nvPicPr>
          <p:cNvPr id="11" name="Graphic 10" descr="Handshake with solid fill">
            <a:extLst>
              <a:ext uri="{FF2B5EF4-FFF2-40B4-BE49-F238E27FC236}">
                <a16:creationId xmlns:a16="http://schemas.microsoft.com/office/drawing/2014/main" id="{5517BAE3-66CF-023F-2779-9CFC694C9D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3930" y="4001360"/>
            <a:ext cx="1295400" cy="1295400"/>
          </a:xfrm>
          <a:prstGeom prst="rect">
            <a:avLst/>
          </a:prstGeom>
        </p:spPr>
      </p:pic>
      <p:pic>
        <p:nvPicPr>
          <p:cNvPr id="15" name="Graphic 14" descr="Bar graph with upward trend with solid fill">
            <a:extLst>
              <a:ext uri="{FF2B5EF4-FFF2-40B4-BE49-F238E27FC236}">
                <a16:creationId xmlns:a16="http://schemas.microsoft.com/office/drawing/2014/main" id="{6A977A64-8879-A591-2989-12A82D40EB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4000" y="5332821"/>
            <a:ext cx="1295400" cy="1295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6F5B89-FB69-8FAC-E90D-8B0197725689}"/>
              </a:ext>
            </a:extLst>
          </p:cNvPr>
          <p:cNvSpPr txBox="1"/>
          <p:nvPr/>
        </p:nvSpPr>
        <p:spPr>
          <a:xfrm>
            <a:off x="2175932" y="5657355"/>
            <a:ext cx="90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Trebuchet MS" panose="020B0603020202020204" pitchFamily="34" charset="0"/>
              </a:rPr>
              <a:t>Long term integrated planning with housing priorities embedded within regional economic growth strategies.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7F941E-9355-AEFE-A70A-1327B175D48E}"/>
              </a:ext>
            </a:extLst>
          </p:cNvPr>
          <p:cNvSpPr txBox="1"/>
          <p:nvPr/>
        </p:nvSpPr>
        <p:spPr>
          <a:xfrm>
            <a:off x="2175932" y="4436962"/>
            <a:ext cx="90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Trebuchet MS" panose="020B0603020202020204" pitchFamily="34" charset="0"/>
              </a:rPr>
              <a:t>Further devolution to unlock the full potential of affordable housing delivery.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5F2357-7EAE-F0CF-F5D2-DFFB82E41DBA}"/>
              </a:ext>
            </a:extLst>
          </p:cNvPr>
          <p:cNvSpPr txBox="1"/>
          <p:nvPr/>
        </p:nvSpPr>
        <p:spPr>
          <a:xfrm>
            <a:off x="2175932" y="3074498"/>
            <a:ext cx="90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Trebuchet MS" panose="020B0603020202020204" pitchFamily="34" charset="0"/>
              </a:rPr>
              <a:t>Good governance to enable effective decision-making and strengthen investor confidence.</a:t>
            </a:r>
          </a:p>
        </p:txBody>
      </p:sp>
    </p:spTree>
    <p:extLst>
      <p:ext uri="{BB962C8B-B14F-4D97-AF65-F5344CB8AC3E}">
        <p14:creationId xmlns:p14="http://schemas.microsoft.com/office/powerpoint/2010/main" val="2259046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0665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est of England Mayoral Combined Authority 1">
      <a:dk1>
        <a:srgbClr val="1F1F1F"/>
      </a:dk1>
      <a:lt1>
        <a:srgbClr val="FEFFFF"/>
      </a:lt1>
      <a:dk2>
        <a:srgbClr val="40A832"/>
      </a:dk2>
      <a:lt2>
        <a:srgbClr val="007D00"/>
      </a:lt2>
      <a:accent1>
        <a:srgbClr val="1D4F2B"/>
      </a:accent1>
      <a:accent2>
        <a:srgbClr val="590075"/>
      </a:accent2>
      <a:accent3>
        <a:srgbClr val="196B24"/>
      </a:accent3>
      <a:accent4>
        <a:srgbClr val="CE132C"/>
      </a:accent4>
      <a:accent5>
        <a:srgbClr val="9C66AB"/>
      </a:accent5>
      <a:accent6>
        <a:srgbClr val="ED8073"/>
      </a:accent6>
      <a:hlink>
        <a:srgbClr val="8FCC87"/>
      </a:hlink>
      <a:folHlink>
        <a:srgbClr val="A6A6A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899415CC-7784-FB42-A773-B0F02DEDCCB0}" vid="{1EFFBC6F-FADC-E146-8478-E079DBCE0B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2d86197-3cac-46aa-845b-d9c11cd465b8" xsi:nil="true"/>
    <lcf76f155ced4ddcb4097134ff3c332f xmlns="c87b3a6b-9284-4cdb-969c-b2bc3200a04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A4F61149394C4484A62DBDAAC1DDC5" ma:contentTypeVersion="18" ma:contentTypeDescription="Create a new document." ma:contentTypeScope="" ma:versionID="9180ca45b21b3558a6ae8da67887c160">
  <xsd:schema xmlns:xsd="http://www.w3.org/2001/XMLSchema" xmlns:xs="http://www.w3.org/2001/XMLSchema" xmlns:p="http://schemas.microsoft.com/office/2006/metadata/properties" xmlns:ns2="c87b3a6b-9284-4cdb-969c-b2bc3200a04c" xmlns:ns3="12d86197-3cac-46aa-845b-d9c11cd465b8" targetNamespace="http://schemas.microsoft.com/office/2006/metadata/properties" ma:root="true" ma:fieldsID="67d4faec24d6b5745a2976bc0856a271" ns2:_="" ns3:_="">
    <xsd:import namespace="c87b3a6b-9284-4cdb-969c-b2bc3200a04c"/>
    <xsd:import namespace="12d86197-3cac-46aa-845b-d9c11cd465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7b3a6b-9284-4cdb-969c-b2bc3200a0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f4cdd8fc-e793-49d6-b3d4-e89516b186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d86197-3cac-46aa-845b-d9c11cd465b8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7771fca5-9e6f-42ff-939c-574faabdbdc8}" ma:internalName="TaxCatchAll" ma:showField="CatchAllData" ma:web="12d86197-3cac-46aa-845b-d9c11cd465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21EA2A-2A2F-4738-AC50-29489A2364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E483BA-36B8-4B49-AB89-844638610ABD}">
  <ds:schemaRefs>
    <ds:schemaRef ds:uri="http://purl.org/dc/terms/"/>
    <ds:schemaRef ds:uri="http://schemas.microsoft.com/office/2006/documentManagement/types"/>
    <ds:schemaRef ds:uri="cd2538d6-8b4a-40a3-bc9b-3e9bac7f41f2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33a03106-a5cd-48d6-ba02-000e0a0a508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AEBC88C-3F1A-4A81-9F43-5E9FC5E1CC6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999</Words>
  <Application>Microsoft Office PowerPoint</Application>
  <PresentationFormat>Widescreen</PresentationFormat>
  <Paragraphs>102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Arial,Sans-Serif</vt:lpstr>
      <vt:lpstr>Calibri</vt:lpstr>
      <vt:lpstr>Trebuchet MS</vt:lpstr>
      <vt:lpstr>Office Theme</vt:lpstr>
      <vt:lpstr>PowerPoint Presentation</vt:lpstr>
      <vt:lpstr>The affordable homes challenge: context in the West of England</vt:lpstr>
      <vt:lpstr>The affordable homes challenge: context in the West of England</vt:lpstr>
      <vt:lpstr>MCA action to increase the supply of affordable homes</vt:lpstr>
      <vt:lpstr>PowerPoint Presentation</vt:lpstr>
      <vt:lpstr>PowerPoint Presentation</vt:lpstr>
      <vt:lpstr>Case study: Bristol Temple Quarter</vt:lpstr>
      <vt:lpstr>Case study: Bristol Temple Quarter</vt:lpstr>
      <vt:lpstr>Progress to date</vt:lpstr>
      <vt:lpstr>St Philip’s Marsh masterplanning</vt:lpstr>
      <vt:lpstr>Main challenges</vt:lpstr>
      <vt:lpstr>Lessons learnt</vt:lpstr>
      <vt:lpstr>Meeting the challenges of affordable homes delivery</vt:lpstr>
      <vt:lpstr>PowerPoint Presentation</vt:lpstr>
    </vt:vector>
  </TitlesOfParts>
  <Company>West of England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actions did the mayor/combined authority take to increase the supply of affordable homes?</dc:title>
  <dc:creator>Abigail Spring</dc:creator>
  <cp:lastModifiedBy>Abigail Spring</cp:lastModifiedBy>
  <cp:revision>7</cp:revision>
  <dcterms:created xsi:type="dcterms:W3CDTF">2026-02-16T12:52:53Z</dcterms:created>
  <dcterms:modified xsi:type="dcterms:W3CDTF">2026-02-23T17:40:18Z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0x010100DAA4F61149394C4484A62DBDAAC1DDC5</vt:lpwstr>
  </property>
  <property fmtid="{D5CDD505-2E9C-101B-9397-08002B2CF9AE}" pid="3" name="MediaServiceImageTags">
    <vt:lpwstr/>
  </property>
</Properties>
</file>