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sldIdLst>
    <p:sldId id="5519" r:id="rId5"/>
    <p:sldId id="5523" r:id="rId6"/>
    <p:sldId id="5518" r:id="rId7"/>
    <p:sldId id="5520" r:id="rId8"/>
    <p:sldId id="5522" r:id="rId9"/>
    <p:sldId id="5524" r:id="rId10"/>
    <p:sldId id="5525" r:id="rId11"/>
    <p:sldId id="552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BFE454-B25B-CFD8-4A9A-D985A0DA9DAA}" name="Jackie Rigby" initials="JR" userId="S::jackie.rigby@homesengland.gov.uk::bd99b4b3-c40c-4cd7-a795-d34965c72f4a" providerId="AD"/>
  <p188:author id="{6E6ED670-AF05-DC46-7BDE-FA0B420280C0}" name="Ellen Lincoln" initials="EL" userId="S::ellen.lincoln@homesengland.gov.uk::5eac69d2-1ee3-499b-ad0c-72015527f49c"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C238B7-8AFA-49D4-9277-4A31E4E9BE3D}" v="3" dt="2026-02-23T13:06:59.129"/>
    <p1510:client id="{2B9652D5-F810-E0D7-E5BD-03E8DCEDA84A}" v="33" dt="2026-02-23T13:02:17.971"/>
    <p1510:client id="{A193D2A3-B235-4C46-9CCC-9501C2C782A8}" v="1" dt="2026-02-23T08:22:41.1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10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EC434F-C172-494C-981C-BDD0277EE692}" type="datetimeFigureOut">
              <a:rPr lang="en-GB" smtClean="0"/>
              <a:t>23/02/2026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3E1CBF-DFCB-4F93-8486-878B896698A8}" type="slidenum">
              <a:rPr lang="en-GB" smtClean="0"/>
              <a:t>‹#›</a:t>
            </a:fld>
            <a:endParaRPr lang="en-GB"/>
          </a:p>
        </p:txBody>
      </p:sp>
    </p:spTree>
    <p:extLst>
      <p:ext uri="{BB962C8B-B14F-4D97-AF65-F5344CB8AC3E}">
        <p14:creationId xmlns:p14="http://schemas.microsoft.com/office/powerpoint/2010/main" val="1307256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26D524C-E9ED-4B52-A791-3E6E93572613}"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0" fontAlgn="base" latinLnBrk="0" hangingPunct="0">
                <a:lnSpc>
                  <a:spcPct val="100000"/>
                </a:lnSpc>
                <a:spcBef>
                  <a:spcPct val="0"/>
                </a:spcBef>
                <a:spcAft>
                  <a:spcPct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82043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526D524C-E9ED-4B52-A791-3E6E93572613}"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0" fontAlgn="base" latinLnBrk="0" hangingPunct="0">
                <a:lnSpc>
                  <a:spcPct val="100000"/>
                </a:lnSpc>
                <a:spcBef>
                  <a:spcPct val="0"/>
                </a:spcBef>
                <a:spcAft>
                  <a:spcPct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520608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oleObject" Target="../embeddings/oleObject1.bin"/><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oleObject" Target="../embeddings/oleObject2.bin"/><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mailto:enquiries@homesengland.gov.uk" TargetMode="Externa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option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1F2428B-03B9-63EF-DD2E-2A60B4160D11}"/>
              </a:ext>
            </a:extLst>
          </p:cNvPr>
          <p:cNvSpPr/>
          <p:nvPr/>
        </p:nvSpPr>
        <p:spPr>
          <a:xfrm>
            <a:off x="0" y="0"/>
            <a:ext cx="12192000"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pic>
        <p:nvPicPr>
          <p:cNvPr id="4" name="Picture 6" descr="Shape&#10;&#10;Description automatically generated with medium confidence">
            <a:extLst>
              <a:ext uri="{FF2B5EF4-FFF2-40B4-BE49-F238E27FC236}">
                <a16:creationId xmlns:a16="http://schemas.microsoft.com/office/drawing/2014/main" id="{84545E83-C8DB-BD6D-C66A-AF6961DD2A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017" y="552451"/>
            <a:ext cx="1498600" cy="144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a:extLst>
              <a:ext uri="{FF2B5EF4-FFF2-40B4-BE49-F238E27FC236}">
                <a16:creationId xmlns:a16="http://schemas.microsoft.com/office/drawing/2014/main" id="{FE5F4D59-8CBA-9FD5-AB86-350DAB524D1D}"/>
              </a:ext>
            </a:extLst>
          </p:cNvPr>
          <p:cNvSpPr txBox="1"/>
          <p:nvPr/>
        </p:nvSpPr>
        <p:spPr bwMode="auto">
          <a:xfrm>
            <a:off x="7611533" y="522817"/>
            <a:ext cx="5105400"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fontAlgn="auto" hangingPunct="1">
              <a:spcBef>
                <a:spcPts val="0"/>
              </a:spcBef>
              <a:spcAft>
                <a:spcPts val="0"/>
              </a:spcAft>
              <a:defRPr/>
            </a:pPr>
            <a:r>
              <a:rPr lang="en-GB" altLang="en-US" sz="2000" b="1"/>
              <a:t>The Housing and Regeneration Agency</a:t>
            </a:r>
          </a:p>
        </p:txBody>
      </p:sp>
      <p:pic>
        <p:nvPicPr>
          <p:cNvPr id="6" name="Picture 14" descr="A cartoon of a city&#10;&#10;Description automatically generated with low confidence">
            <a:extLst>
              <a:ext uri="{FF2B5EF4-FFF2-40B4-BE49-F238E27FC236}">
                <a16:creationId xmlns:a16="http://schemas.microsoft.com/office/drawing/2014/main" id="{BA5CB409-F059-9B71-70A5-F12ABEC5DE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42468"/>
            <a:ext cx="5945717" cy="1615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A person and person sitting on a couch&#10;&#10;Description automatically generated with medium confidence">
            <a:extLst>
              <a:ext uri="{FF2B5EF4-FFF2-40B4-BE49-F238E27FC236}">
                <a16:creationId xmlns:a16="http://schemas.microsoft.com/office/drawing/2014/main" id="{EBDB8C93-D751-B545-988B-53F5003692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9667" y="3363384"/>
            <a:ext cx="6580717" cy="3462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10798C97-5923-5EBC-99F7-D0E30C40E63A}"/>
              </a:ext>
            </a:extLst>
          </p:cNvPr>
          <p:cNvSpPr/>
          <p:nvPr/>
        </p:nvSpPr>
        <p:spPr>
          <a:xfrm>
            <a:off x="0" y="6678085"/>
            <a:ext cx="12192000" cy="17991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sp>
        <p:nvSpPr>
          <p:cNvPr id="2" name="Title 1"/>
          <p:cNvSpPr>
            <a:spLocks noGrp="1"/>
          </p:cNvSpPr>
          <p:nvPr>
            <p:ph type="ctrTitle"/>
          </p:nvPr>
        </p:nvSpPr>
        <p:spPr>
          <a:xfrm>
            <a:off x="500333" y="2652059"/>
            <a:ext cx="11037063" cy="686983"/>
          </a:xfrm>
          <a:ln>
            <a:solidFill>
              <a:schemeClr val="accent1"/>
            </a:solidFill>
          </a:ln>
        </p:spPr>
        <p:txBody>
          <a:bodyPr anchor="b">
            <a:normAutofit/>
          </a:bodyPr>
          <a:lstStyle>
            <a:lvl1pPr algn="l">
              <a:defRPr sz="4000" b="1">
                <a:latin typeface="+mn-lt"/>
              </a:defRPr>
            </a:lvl1pPr>
          </a:lstStyle>
          <a:p>
            <a:r>
              <a:rPr lang="en-US"/>
              <a:t>Click to edit Master title style</a:t>
            </a:r>
            <a:endParaRPr lang="en-GB"/>
          </a:p>
        </p:txBody>
      </p:sp>
    </p:spTree>
    <p:extLst>
      <p:ext uri="{BB962C8B-B14F-4D97-AF65-F5344CB8AC3E}">
        <p14:creationId xmlns:p14="http://schemas.microsoft.com/office/powerpoint/2010/main" val="3945205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option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4201A54-A433-A6FE-023F-938F834690BC}"/>
              </a:ext>
            </a:extLst>
          </p:cNvPr>
          <p:cNvSpPr/>
          <p:nvPr/>
        </p:nvSpPr>
        <p:spPr>
          <a:xfrm>
            <a:off x="0" y="0"/>
            <a:ext cx="12192000"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pic>
        <p:nvPicPr>
          <p:cNvPr id="4" name="Picture 6" descr="Shape&#10;&#10;Description automatically generated with medium confidence">
            <a:extLst>
              <a:ext uri="{FF2B5EF4-FFF2-40B4-BE49-F238E27FC236}">
                <a16:creationId xmlns:a16="http://schemas.microsoft.com/office/drawing/2014/main" id="{E0313CA9-7186-629E-290A-112ED1E210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017" y="552451"/>
            <a:ext cx="1498600" cy="144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a:extLst>
              <a:ext uri="{FF2B5EF4-FFF2-40B4-BE49-F238E27FC236}">
                <a16:creationId xmlns:a16="http://schemas.microsoft.com/office/drawing/2014/main" id="{58A4175B-A9F7-375C-5369-AE736385A00C}"/>
              </a:ext>
            </a:extLst>
          </p:cNvPr>
          <p:cNvSpPr txBox="1"/>
          <p:nvPr/>
        </p:nvSpPr>
        <p:spPr bwMode="auto">
          <a:xfrm>
            <a:off x="7611533" y="522817"/>
            <a:ext cx="5105400"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fontAlgn="auto" hangingPunct="1">
              <a:spcBef>
                <a:spcPts val="0"/>
              </a:spcBef>
              <a:spcAft>
                <a:spcPts val="0"/>
              </a:spcAft>
              <a:defRPr/>
            </a:pPr>
            <a:r>
              <a:rPr lang="en-GB" altLang="en-US" sz="2000" b="1"/>
              <a:t>The Housing and Regeneration Agency</a:t>
            </a:r>
          </a:p>
        </p:txBody>
      </p:sp>
      <p:pic>
        <p:nvPicPr>
          <p:cNvPr id="6" name="Picture 14" descr="A cartoon of a city&#10;&#10;Description automatically generated with low confidence">
            <a:extLst>
              <a:ext uri="{FF2B5EF4-FFF2-40B4-BE49-F238E27FC236}">
                <a16:creationId xmlns:a16="http://schemas.microsoft.com/office/drawing/2014/main" id="{64CEFD4A-72C3-D2A5-7AD7-B04BE6263E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42468"/>
            <a:ext cx="5945717" cy="1615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5F095022-D0C5-CB44-A391-AC1683703B5E}"/>
              </a:ext>
            </a:extLst>
          </p:cNvPr>
          <p:cNvSpPr/>
          <p:nvPr/>
        </p:nvSpPr>
        <p:spPr>
          <a:xfrm>
            <a:off x="0" y="6678085"/>
            <a:ext cx="12192000" cy="17991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pic>
        <p:nvPicPr>
          <p:cNvPr id="8" name="Picture 12" descr="A person and child reading a book&#10;&#10;Description automatically generated with medium confidence">
            <a:extLst>
              <a:ext uri="{FF2B5EF4-FFF2-40B4-BE49-F238E27FC236}">
                <a16:creationId xmlns:a16="http://schemas.microsoft.com/office/drawing/2014/main" id="{DF07B399-9925-51B5-22EC-4EECBA1939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8133" y="3105151"/>
            <a:ext cx="6383867" cy="3572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500333" y="2652059"/>
            <a:ext cx="11037063" cy="686983"/>
          </a:xfrm>
          <a:ln>
            <a:solidFill>
              <a:schemeClr val="accent1"/>
            </a:solidFill>
          </a:ln>
        </p:spPr>
        <p:txBody>
          <a:bodyPr anchor="b">
            <a:normAutofit/>
          </a:bodyPr>
          <a:lstStyle>
            <a:lvl1pPr algn="l">
              <a:defRPr sz="4000" b="1">
                <a:latin typeface="+mn-lt"/>
              </a:defRPr>
            </a:lvl1pPr>
          </a:lstStyle>
          <a:p>
            <a:r>
              <a:rPr lang="en-US"/>
              <a:t>Click to edit Master title style</a:t>
            </a:r>
            <a:endParaRPr lang="en-GB"/>
          </a:p>
        </p:txBody>
      </p:sp>
    </p:spTree>
    <p:extLst>
      <p:ext uri="{BB962C8B-B14F-4D97-AF65-F5344CB8AC3E}">
        <p14:creationId xmlns:p14="http://schemas.microsoft.com/office/powerpoint/2010/main" val="2075383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option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744EA12-A4BC-F4E7-6F65-B740D259A3EC}"/>
              </a:ext>
            </a:extLst>
          </p:cNvPr>
          <p:cNvSpPr/>
          <p:nvPr/>
        </p:nvSpPr>
        <p:spPr>
          <a:xfrm>
            <a:off x="0" y="0"/>
            <a:ext cx="12192000"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pic>
        <p:nvPicPr>
          <p:cNvPr id="4" name="Picture 6" descr="Shape&#10;&#10;Description automatically generated with medium confidence">
            <a:extLst>
              <a:ext uri="{FF2B5EF4-FFF2-40B4-BE49-F238E27FC236}">
                <a16:creationId xmlns:a16="http://schemas.microsoft.com/office/drawing/2014/main" id="{14D9BA35-E980-A37C-4881-E9E21A950F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017" y="552451"/>
            <a:ext cx="1498600" cy="144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a:extLst>
              <a:ext uri="{FF2B5EF4-FFF2-40B4-BE49-F238E27FC236}">
                <a16:creationId xmlns:a16="http://schemas.microsoft.com/office/drawing/2014/main" id="{6E945AD6-20C5-34C0-B70D-A47062B06FC4}"/>
              </a:ext>
            </a:extLst>
          </p:cNvPr>
          <p:cNvSpPr txBox="1"/>
          <p:nvPr/>
        </p:nvSpPr>
        <p:spPr bwMode="auto">
          <a:xfrm>
            <a:off x="7611533" y="522817"/>
            <a:ext cx="5105400"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fontAlgn="auto" hangingPunct="1">
              <a:spcBef>
                <a:spcPts val="0"/>
              </a:spcBef>
              <a:spcAft>
                <a:spcPts val="0"/>
              </a:spcAft>
              <a:defRPr/>
            </a:pPr>
            <a:r>
              <a:rPr lang="en-GB" altLang="en-US" sz="2000" b="1"/>
              <a:t>The Housing and Regeneration Agency</a:t>
            </a:r>
          </a:p>
        </p:txBody>
      </p:sp>
      <p:pic>
        <p:nvPicPr>
          <p:cNvPr id="6" name="Picture 14" descr="A cartoon of a city&#10;&#10;Description automatically generated with low confidence">
            <a:extLst>
              <a:ext uri="{FF2B5EF4-FFF2-40B4-BE49-F238E27FC236}">
                <a16:creationId xmlns:a16="http://schemas.microsoft.com/office/drawing/2014/main" id="{606F7C3F-6A06-95B7-BF7C-1D39622A03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4" y="5414434"/>
            <a:ext cx="5596467" cy="1519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A couple of women sitting at a table with food&#10;&#10;Description automatically generated with low confidence">
            <a:extLst>
              <a:ext uri="{FF2B5EF4-FFF2-40B4-BE49-F238E27FC236}">
                <a16:creationId xmlns:a16="http://schemas.microsoft.com/office/drawing/2014/main" id="{7741A695-5049-B0E1-D458-6E05706A35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6034" y="3266017"/>
            <a:ext cx="6824133" cy="358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4E43CF75-0E32-3DAE-6E04-F2EDCA1DBE7A}"/>
              </a:ext>
            </a:extLst>
          </p:cNvPr>
          <p:cNvSpPr/>
          <p:nvPr/>
        </p:nvSpPr>
        <p:spPr>
          <a:xfrm>
            <a:off x="0" y="6678085"/>
            <a:ext cx="12192000" cy="17991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sp>
        <p:nvSpPr>
          <p:cNvPr id="2" name="Title 1"/>
          <p:cNvSpPr>
            <a:spLocks noGrp="1"/>
          </p:cNvSpPr>
          <p:nvPr>
            <p:ph type="ctrTitle"/>
          </p:nvPr>
        </p:nvSpPr>
        <p:spPr>
          <a:xfrm>
            <a:off x="500334" y="2554817"/>
            <a:ext cx="11135253" cy="710283"/>
          </a:xfrm>
          <a:ln>
            <a:solidFill>
              <a:schemeClr val="accent1"/>
            </a:solidFill>
          </a:ln>
        </p:spPr>
        <p:txBody>
          <a:bodyPr anchor="b">
            <a:normAutofit/>
          </a:bodyPr>
          <a:lstStyle>
            <a:lvl1pPr algn="l">
              <a:defRPr sz="4000" b="1">
                <a:latin typeface="+mn-lt"/>
              </a:defRPr>
            </a:lvl1pPr>
          </a:lstStyle>
          <a:p>
            <a:r>
              <a:rPr lang="en-US"/>
              <a:t>Click to edit Master title style</a:t>
            </a:r>
            <a:endParaRPr lang="en-GB"/>
          </a:p>
        </p:txBody>
      </p:sp>
    </p:spTree>
    <p:extLst>
      <p:ext uri="{BB962C8B-B14F-4D97-AF65-F5344CB8AC3E}">
        <p14:creationId xmlns:p14="http://schemas.microsoft.com/office/powerpoint/2010/main" val="365936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itle Slide option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0B362E-0697-A95A-52C6-B659D08EB944}"/>
              </a:ext>
            </a:extLst>
          </p:cNvPr>
          <p:cNvSpPr/>
          <p:nvPr/>
        </p:nvSpPr>
        <p:spPr>
          <a:xfrm>
            <a:off x="0" y="0"/>
            <a:ext cx="12192000"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pic>
        <p:nvPicPr>
          <p:cNvPr id="4" name="Picture 6" descr="Shape&#10;&#10;Description automatically generated with medium confidence">
            <a:extLst>
              <a:ext uri="{FF2B5EF4-FFF2-40B4-BE49-F238E27FC236}">
                <a16:creationId xmlns:a16="http://schemas.microsoft.com/office/drawing/2014/main" id="{C3A0BB93-247E-B47D-7EDA-FB42462006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017" y="552451"/>
            <a:ext cx="1498600" cy="144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a:extLst>
              <a:ext uri="{FF2B5EF4-FFF2-40B4-BE49-F238E27FC236}">
                <a16:creationId xmlns:a16="http://schemas.microsoft.com/office/drawing/2014/main" id="{4CC88368-D2B3-DE4C-8260-A96661D84D24}"/>
              </a:ext>
            </a:extLst>
          </p:cNvPr>
          <p:cNvSpPr txBox="1"/>
          <p:nvPr/>
        </p:nvSpPr>
        <p:spPr bwMode="auto">
          <a:xfrm>
            <a:off x="7611533" y="522817"/>
            <a:ext cx="5105400"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fontAlgn="auto" hangingPunct="1">
              <a:spcBef>
                <a:spcPts val="0"/>
              </a:spcBef>
              <a:spcAft>
                <a:spcPts val="0"/>
              </a:spcAft>
              <a:defRPr/>
            </a:pPr>
            <a:r>
              <a:rPr lang="en-GB" altLang="en-US" sz="2000" b="1"/>
              <a:t>The Housing and Regeneration Agency</a:t>
            </a:r>
          </a:p>
        </p:txBody>
      </p:sp>
      <p:pic>
        <p:nvPicPr>
          <p:cNvPr id="6" name="Picture 14" descr="A cartoon of a city&#10;&#10;Description automatically generated with low confidence">
            <a:extLst>
              <a:ext uri="{FF2B5EF4-FFF2-40B4-BE49-F238E27FC236}">
                <a16:creationId xmlns:a16="http://schemas.microsoft.com/office/drawing/2014/main" id="{89730831-0220-7226-CCC0-BC6CCCEA3D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4" y="5414434"/>
            <a:ext cx="5596467" cy="1519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67B861B6-2648-C338-AEC7-4D3A9D28B781}"/>
              </a:ext>
            </a:extLst>
          </p:cNvPr>
          <p:cNvSpPr/>
          <p:nvPr/>
        </p:nvSpPr>
        <p:spPr>
          <a:xfrm>
            <a:off x="0" y="6678085"/>
            <a:ext cx="12192000" cy="17991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pic>
        <p:nvPicPr>
          <p:cNvPr id="8" name="Picture 12" descr="A person in a red apron cooking in a kitchen&#10;&#10;Description automatically generated with medium confidence">
            <a:extLst>
              <a:ext uri="{FF2B5EF4-FFF2-40B4-BE49-F238E27FC236}">
                <a16:creationId xmlns:a16="http://schemas.microsoft.com/office/drawing/2014/main" id="{1D88E17D-A834-FA87-B55D-66BA3B94C8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1867" y="2738968"/>
            <a:ext cx="6574367" cy="4028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500334" y="2554817"/>
            <a:ext cx="11135253" cy="710283"/>
          </a:xfrm>
          <a:ln>
            <a:solidFill>
              <a:schemeClr val="accent1"/>
            </a:solidFill>
          </a:ln>
        </p:spPr>
        <p:txBody>
          <a:bodyPr anchor="b">
            <a:normAutofit/>
          </a:bodyPr>
          <a:lstStyle>
            <a:lvl1pPr algn="l">
              <a:defRPr sz="4000" b="1">
                <a:latin typeface="+mn-lt"/>
              </a:defRPr>
            </a:lvl1pPr>
          </a:lstStyle>
          <a:p>
            <a:r>
              <a:rPr lang="en-US"/>
              <a:t>Click to edit Master title style</a:t>
            </a:r>
            <a:endParaRPr lang="en-GB"/>
          </a:p>
        </p:txBody>
      </p:sp>
    </p:spTree>
    <p:extLst>
      <p:ext uri="{BB962C8B-B14F-4D97-AF65-F5344CB8AC3E}">
        <p14:creationId xmlns:p14="http://schemas.microsoft.com/office/powerpoint/2010/main" val="854695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lide option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7569629-E4C1-7D90-F674-8BF6BEB3F8D8}"/>
              </a:ext>
            </a:extLst>
          </p:cNvPr>
          <p:cNvSpPr/>
          <p:nvPr/>
        </p:nvSpPr>
        <p:spPr>
          <a:xfrm>
            <a:off x="0" y="0"/>
            <a:ext cx="12192000"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pic>
        <p:nvPicPr>
          <p:cNvPr id="4" name="Picture 6" descr="Shape&#10;&#10;Description automatically generated with medium confidence">
            <a:extLst>
              <a:ext uri="{FF2B5EF4-FFF2-40B4-BE49-F238E27FC236}">
                <a16:creationId xmlns:a16="http://schemas.microsoft.com/office/drawing/2014/main" id="{EE12BC9F-13D3-F62B-48E7-AA07CCED7A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017" y="552451"/>
            <a:ext cx="1498600" cy="144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a:extLst>
              <a:ext uri="{FF2B5EF4-FFF2-40B4-BE49-F238E27FC236}">
                <a16:creationId xmlns:a16="http://schemas.microsoft.com/office/drawing/2014/main" id="{830963F3-1D16-98EB-8A69-B2D1B3148838}"/>
              </a:ext>
            </a:extLst>
          </p:cNvPr>
          <p:cNvSpPr txBox="1"/>
          <p:nvPr/>
        </p:nvSpPr>
        <p:spPr bwMode="auto">
          <a:xfrm>
            <a:off x="7611533" y="522817"/>
            <a:ext cx="5105400"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fontAlgn="auto" hangingPunct="1">
              <a:spcBef>
                <a:spcPts val="0"/>
              </a:spcBef>
              <a:spcAft>
                <a:spcPts val="0"/>
              </a:spcAft>
              <a:defRPr/>
            </a:pPr>
            <a:r>
              <a:rPr lang="en-GB" altLang="en-US" sz="2000" b="1"/>
              <a:t>The Housing and Regeneration Agency</a:t>
            </a:r>
          </a:p>
        </p:txBody>
      </p:sp>
      <p:sp>
        <p:nvSpPr>
          <p:cNvPr id="6" name="Rectangle 5">
            <a:extLst>
              <a:ext uri="{FF2B5EF4-FFF2-40B4-BE49-F238E27FC236}">
                <a16:creationId xmlns:a16="http://schemas.microsoft.com/office/drawing/2014/main" id="{783E811B-F984-63A4-6444-6401072554CC}"/>
              </a:ext>
            </a:extLst>
          </p:cNvPr>
          <p:cNvSpPr/>
          <p:nvPr/>
        </p:nvSpPr>
        <p:spPr>
          <a:xfrm>
            <a:off x="0" y="6678085"/>
            <a:ext cx="12192000" cy="179916"/>
          </a:xfrm>
          <a:prstGeom prst="rect">
            <a:avLst/>
          </a:prstGeom>
          <a:solidFill>
            <a:srgbClr val="995300"/>
          </a:solidFill>
          <a:ln>
            <a:solidFill>
              <a:srgbClr val="995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pic>
        <p:nvPicPr>
          <p:cNvPr id="7" name="Picture 11" descr="A picture containing text, person, window&#10;&#10;Description automatically generated">
            <a:extLst>
              <a:ext uri="{FF2B5EF4-FFF2-40B4-BE49-F238E27FC236}">
                <a16:creationId xmlns:a16="http://schemas.microsoft.com/office/drawing/2014/main" id="{B171CC8B-B289-9574-0FDD-5523EB48D1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4667" y="2097617"/>
            <a:ext cx="5746751" cy="4671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A picture containing house&#10;&#10;Description automatically generated">
            <a:extLst>
              <a:ext uri="{FF2B5EF4-FFF2-40B4-BE49-F238E27FC236}">
                <a16:creationId xmlns:a16="http://schemas.microsoft.com/office/drawing/2014/main" id="{BA29754D-68EB-EFBA-F97A-28DE649435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84" y="5226051"/>
            <a:ext cx="6468533" cy="1758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500335" y="2554817"/>
            <a:ext cx="5649653" cy="669931"/>
          </a:xfrm>
          <a:ln>
            <a:solidFill>
              <a:schemeClr val="accent2"/>
            </a:solidFill>
          </a:ln>
        </p:spPr>
        <p:txBody>
          <a:bodyPr anchor="b">
            <a:normAutofit/>
          </a:bodyPr>
          <a:lstStyle>
            <a:lvl1pPr algn="l">
              <a:defRPr sz="4000" b="1">
                <a:latin typeface="+mn-lt"/>
              </a:defRPr>
            </a:lvl1pPr>
          </a:lstStyle>
          <a:p>
            <a:r>
              <a:rPr lang="en-US"/>
              <a:t>Click to edit Master title style</a:t>
            </a:r>
            <a:endParaRPr lang="en-GB"/>
          </a:p>
        </p:txBody>
      </p:sp>
    </p:spTree>
    <p:extLst>
      <p:ext uri="{BB962C8B-B14F-4D97-AF65-F5344CB8AC3E}">
        <p14:creationId xmlns:p14="http://schemas.microsoft.com/office/powerpoint/2010/main" val="2824389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Title Slide option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48A095-A8F6-36A7-CFF1-A78519A46240}"/>
              </a:ext>
            </a:extLst>
          </p:cNvPr>
          <p:cNvSpPr/>
          <p:nvPr/>
        </p:nvSpPr>
        <p:spPr>
          <a:xfrm>
            <a:off x="0" y="0"/>
            <a:ext cx="12192000"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pic>
        <p:nvPicPr>
          <p:cNvPr id="4" name="Picture 6" descr="Shape&#10;&#10;Description automatically generated with medium confidence">
            <a:extLst>
              <a:ext uri="{FF2B5EF4-FFF2-40B4-BE49-F238E27FC236}">
                <a16:creationId xmlns:a16="http://schemas.microsoft.com/office/drawing/2014/main" id="{BA603890-3898-8811-1B76-3470253BF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017" y="552451"/>
            <a:ext cx="1498600" cy="144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a:extLst>
              <a:ext uri="{FF2B5EF4-FFF2-40B4-BE49-F238E27FC236}">
                <a16:creationId xmlns:a16="http://schemas.microsoft.com/office/drawing/2014/main" id="{F673F9B3-F859-415B-ADB1-A0C1F5953F4F}"/>
              </a:ext>
            </a:extLst>
          </p:cNvPr>
          <p:cNvSpPr txBox="1"/>
          <p:nvPr/>
        </p:nvSpPr>
        <p:spPr bwMode="auto">
          <a:xfrm>
            <a:off x="7611533" y="522817"/>
            <a:ext cx="5105400"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fontAlgn="auto" hangingPunct="1">
              <a:spcBef>
                <a:spcPts val="0"/>
              </a:spcBef>
              <a:spcAft>
                <a:spcPts val="0"/>
              </a:spcAft>
              <a:defRPr/>
            </a:pPr>
            <a:r>
              <a:rPr lang="en-GB" altLang="en-US" sz="2000" b="1"/>
              <a:t>The Housing and Regeneration Agency</a:t>
            </a:r>
          </a:p>
        </p:txBody>
      </p:sp>
      <p:sp>
        <p:nvSpPr>
          <p:cNvPr id="6" name="Rectangle 5">
            <a:extLst>
              <a:ext uri="{FF2B5EF4-FFF2-40B4-BE49-F238E27FC236}">
                <a16:creationId xmlns:a16="http://schemas.microsoft.com/office/drawing/2014/main" id="{8B085BFC-F148-491C-F352-9A62D7F00AB8}"/>
              </a:ext>
            </a:extLst>
          </p:cNvPr>
          <p:cNvSpPr/>
          <p:nvPr/>
        </p:nvSpPr>
        <p:spPr>
          <a:xfrm>
            <a:off x="0" y="6678085"/>
            <a:ext cx="12192000" cy="179916"/>
          </a:xfrm>
          <a:prstGeom prst="rect">
            <a:avLst/>
          </a:prstGeom>
          <a:solidFill>
            <a:srgbClr val="995300"/>
          </a:solidFill>
          <a:ln>
            <a:solidFill>
              <a:srgbClr val="995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pic>
        <p:nvPicPr>
          <p:cNvPr id="7" name="Picture 11" descr="A picture containing house&#10;&#10;Description automatically generated">
            <a:extLst>
              <a:ext uri="{FF2B5EF4-FFF2-40B4-BE49-F238E27FC236}">
                <a16:creationId xmlns:a16="http://schemas.microsoft.com/office/drawing/2014/main" id="{0AE3AC53-30E3-8EA0-ED57-7D7FC15EE3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4" y="5226051"/>
            <a:ext cx="6468533" cy="1758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A person sitting at a desk talking on the phone&#10;&#10;Description automatically generated with medium confidence">
            <a:extLst>
              <a:ext uri="{FF2B5EF4-FFF2-40B4-BE49-F238E27FC236}">
                <a16:creationId xmlns:a16="http://schemas.microsoft.com/office/drawing/2014/main" id="{50BE2199-3362-483D-B0D9-4AD949A739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9851" y="1845734"/>
            <a:ext cx="5782733" cy="483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500335" y="2554817"/>
            <a:ext cx="5649653" cy="669931"/>
          </a:xfrm>
          <a:ln>
            <a:solidFill>
              <a:schemeClr val="accent2"/>
            </a:solidFill>
          </a:ln>
        </p:spPr>
        <p:txBody>
          <a:bodyPr anchor="b">
            <a:normAutofit/>
          </a:bodyPr>
          <a:lstStyle>
            <a:lvl1pPr algn="l">
              <a:defRPr sz="4000" b="1">
                <a:latin typeface="+mn-lt"/>
              </a:defRPr>
            </a:lvl1pPr>
          </a:lstStyle>
          <a:p>
            <a:r>
              <a:rPr lang="en-US"/>
              <a:t>Click to edit Master title style</a:t>
            </a:r>
            <a:endParaRPr lang="en-GB"/>
          </a:p>
        </p:txBody>
      </p:sp>
    </p:spTree>
    <p:extLst>
      <p:ext uri="{BB962C8B-B14F-4D97-AF65-F5344CB8AC3E}">
        <p14:creationId xmlns:p14="http://schemas.microsoft.com/office/powerpoint/2010/main" val="3796671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6" descr="A picture containing outdoor, day&#10;&#10;Description automatically generated">
            <a:extLst>
              <a:ext uri="{FF2B5EF4-FFF2-40B4-BE49-F238E27FC236}">
                <a16:creationId xmlns:a16="http://schemas.microsoft.com/office/drawing/2014/main" id="{0DB9BD0C-0957-5313-6C95-EB965C8070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353733"/>
            <a:ext cx="12206817" cy="4504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Shape&#10;&#10;Description automatically generated with medium confidence">
            <a:extLst>
              <a:ext uri="{FF2B5EF4-FFF2-40B4-BE49-F238E27FC236}">
                <a16:creationId xmlns:a16="http://schemas.microsoft.com/office/drawing/2014/main" id="{4CE8ECCA-58A2-493D-DA2C-70D66B5B79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017" y="552451"/>
            <a:ext cx="1013883" cy="98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7253" y="1793319"/>
            <a:ext cx="10515600" cy="1325563"/>
          </a:xfrm>
        </p:spPr>
        <p:txBody>
          <a:bodyPr anchor="t"/>
          <a:lstStyle>
            <a:lvl1pPr>
              <a:defRPr b="1">
                <a:latin typeface="+mn-lt"/>
              </a:defRPr>
            </a:lvl1pPr>
          </a:lstStyle>
          <a:p>
            <a:r>
              <a:rPr lang="en-US"/>
              <a:t>Click to edit Master title style</a:t>
            </a:r>
            <a:endParaRPr lang="en-GB"/>
          </a:p>
        </p:txBody>
      </p:sp>
    </p:spTree>
    <p:extLst>
      <p:ext uri="{BB962C8B-B14F-4D97-AF65-F5344CB8AC3E}">
        <p14:creationId xmlns:p14="http://schemas.microsoft.com/office/powerpoint/2010/main" val="1836780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pic>
        <p:nvPicPr>
          <p:cNvPr id="3" name="Picture 6" descr="A picture containing outdoor, sunset, day&#10;&#10;Description automatically generated">
            <a:extLst>
              <a:ext uri="{FF2B5EF4-FFF2-40B4-BE49-F238E27FC236}">
                <a16:creationId xmlns:a16="http://schemas.microsoft.com/office/drawing/2014/main" id="{EE767FE0-12B7-567A-9A15-FF29FB0D85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33" y="2357968"/>
            <a:ext cx="12192000" cy="450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Shape&#10;&#10;Description automatically generated with medium confidence">
            <a:extLst>
              <a:ext uri="{FF2B5EF4-FFF2-40B4-BE49-F238E27FC236}">
                <a16:creationId xmlns:a16="http://schemas.microsoft.com/office/drawing/2014/main" id="{9770F565-BCAF-1795-2814-720C3E7DFF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017" y="552451"/>
            <a:ext cx="1013883" cy="98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01316" y="1849465"/>
            <a:ext cx="10515600" cy="1325563"/>
          </a:xfrm>
        </p:spPr>
        <p:txBody>
          <a:bodyPr anchor="t"/>
          <a:lstStyle>
            <a:lvl1pPr>
              <a:defRPr b="1">
                <a:latin typeface="+mn-lt"/>
              </a:defRPr>
            </a:lvl1pPr>
          </a:lstStyle>
          <a:p>
            <a:r>
              <a:rPr lang="en-US"/>
              <a:t>Click to edit Master title style</a:t>
            </a:r>
            <a:endParaRPr lang="en-GB"/>
          </a:p>
        </p:txBody>
      </p:sp>
    </p:spTree>
    <p:extLst>
      <p:ext uri="{BB962C8B-B14F-4D97-AF65-F5344CB8AC3E}">
        <p14:creationId xmlns:p14="http://schemas.microsoft.com/office/powerpoint/2010/main" val="3129047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option 2">
    <p:spTree>
      <p:nvGrpSpPr>
        <p:cNvPr id="1" name=""/>
        <p:cNvGrpSpPr/>
        <p:nvPr/>
      </p:nvGrpSpPr>
      <p:grpSpPr>
        <a:xfrm>
          <a:off x="0" y="0"/>
          <a:ext cx="0" cy="0"/>
          <a:chOff x="0" y="0"/>
          <a:chExt cx="0" cy="0"/>
        </a:xfrm>
      </p:grpSpPr>
      <p:pic>
        <p:nvPicPr>
          <p:cNvPr id="2" name="Picture 3" descr="Shape&#10;&#10;Description automatically generated with medium confidence">
            <a:extLst>
              <a:ext uri="{FF2B5EF4-FFF2-40B4-BE49-F238E27FC236}">
                <a16:creationId xmlns:a16="http://schemas.microsoft.com/office/drawing/2014/main" id="{3EF2C44E-1C59-65BF-A0BF-FFE4BA0E82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017" y="552451"/>
            <a:ext cx="1013883" cy="98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A picture containing outdoor, sunset, day&#10;&#10;Description automatically generated">
            <a:extLst>
              <a:ext uri="{FF2B5EF4-FFF2-40B4-BE49-F238E27FC236}">
                <a16:creationId xmlns:a16="http://schemas.microsoft.com/office/drawing/2014/main" id="{F0CFE383-E548-EA23-551D-5F937FC498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45267"/>
            <a:ext cx="12227984" cy="451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507003" y="1733611"/>
            <a:ext cx="11364155" cy="680727"/>
          </a:xfrm>
          <a:ln>
            <a:noFill/>
          </a:ln>
        </p:spPr>
        <p:txBody>
          <a:bodyPr/>
          <a:lstStyle>
            <a:lvl1pPr marL="0" indent="0">
              <a:buNone/>
              <a:defRPr b="1"/>
            </a:lvl1pPr>
          </a:lstStyle>
          <a:p>
            <a:pPr lvl="0"/>
            <a:r>
              <a:rPr lang="en-US" altLang="en-US"/>
              <a:t>Click to edit Master text styles</a:t>
            </a:r>
          </a:p>
        </p:txBody>
      </p:sp>
    </p:spTree>
    <p:extLst>
      <p:ext uri="{BB962C8B-B14F-4D97-AF65-F5344CB8AC3E}">
        <p14:creationId xmlns:p14="http://schemas.microsoft.com/office/powerpoint/2010/main" val="3146156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xt only for quotes and facts option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2402E81-2371-EEEB-9E3C-1786F9D4820B}"/>
              </a:ext>
            </a:extLst>
          </p:cNvPr>
          <p:cNvSpPr/>
          <p:nvPr/>
        </p:nvSpPr>
        <p:spPr>
          <a:xfrm>
            <a:off x="0" y="0"/>
            <a:ext cx="12192000"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pic>
        <p:nvPicPr>
          <p:cNvPr id="4" name="Picture 5" descr="Shape&#10;&#10;Description automatically generated with medium confidence">
            <a:extLst>
              <a:ext uri="{FF2B5EF4-FFF2-40B4-BE49-F238E27FC236}">
                <a16:creationId xmlns:a16="http://schemas.microsoft.com/office/drawing/2014/main" id="{B736127A-9697-FB4F-08EB-64256193B0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017" y="552451"/>
            <a:ext cx="1013883" cy="98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04645" y="1853309"/>
            <a:ext cx="10515600" cy="1325563"/>
          </a:xfrm>
          <a:ln>
            <a:solidFill>
              <a:schemeClr val="accent1"/>
            </a:solidFill>
          </a:ln>
        </p:spPr>
        <p:txBody>
          <a:bodyPr anchor="t"/>
          <a:lstStyle>
            <a:lvl1pPr>
              <a:defRPr>
                <a:latin typeface="+mn-lt"/>
              </a:defRPr>
            </a:lvl1pPr>
          </a:lstStyle>
          <a:p>
            <a:r>
              <a:rPr lang="en-US" altLang="en-US"/>
              <a:t>Click to edit Master title style</a:t>
            </a:r>
            <a:endParaRPr lang="en-GB" altLang="en-US"/>
          </a:p>
        </p:txBody>
      </p:sp>
    </p:spTree>
    <p:extLst>
      <p:ext uri="{BB962C8B-B14F-4D97-AF65-F5344CB8AC3E}">
        <p14:creationId xmlns:p14="http://schemas.microsoft.com/office/powerpoint/2010/main" val="2807583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ext only for quotes and facts option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CAB03F-AA4C-0284-2B2A-449DFB4515D2}"/>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pic>
        <p:nvPicPr>
          <p:cNvPr id="4" name="Picture 5" descr="Shape&#10;&#10;Description automatically generated with medium confidence">
            <a:extLst>
              <a:ext uri="{FF2B5EF4-FFF2-40B4-BE49-F238E27FC236}">
                <a16:creationId xmlns:a16="http://schemas.microsoft.com/office/drawing/2014/main" id="{3BAAD4AB-7EA3-6874-F2BE-A583CA28D1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017" y="552451"/>
            <a:ext cx="1013883" cy="98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48499" y="1893415"/>
            <a:ext cx="10515600" cy="1325563"/>
          </a:xfrm>
          <a:ln>
            <a:solidFill>
              <a:schemeClr val="accent2"/>
            </a:solidFill>
          </a:ln>
        </p:spPr>
        <p:txBody>
          <a:bodyPr anchor="t"/>
          <a:lstStyle>
            <a:lvl1pPr>
              <a:defRPr>
                <a:latin typeface="+mn-lt"/>
              </a:defRPr>
            </a:lvl1pPr>
          </a:lstStyle>
          <a:p>
            <a:r>
              <a:rPr lang="en-US" altLang="en-US"/>
              <a:t>Click to edit Master title style</a:t>
            </a:r>
            <a:endParaRPr lang="en-GB" altLang="en-US"/>
          </a:p>
        </p:txBody>
      </p:sp>
    </p:spTree>
    <p:extLst>
      <p:ext uri="{BB962C8B-B14F-4D97-AF65-F5344CB8AC3E}">
        <p14:creationId xmlns:p14="http://schemas.microsoft.com/office/powerpoint/2010/main" val="393715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ext and image option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9AA676-587A-5766-E8EC-2013D7C4B863}"/>
              </a:ext>
            </a:extLst>
          </p:cNvPr>
          <p:cNvSpPr/>
          <p:nvPr/>
        </p:nvSpPr>
        <p:spPr>
          <a:xfrm>
            <a:off x="0" y="0"/>
            <a:ext cx="12192000" cy="6858000"/>
          </a:xfrm>
          <a:prstGeom prst="rect">
            <a:avLst/>
          </a:prstGeom>
          <a:solidFill>
            <a:srgbClr val="DDF3F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sp>
        <p:nvSpPr>
          <p:cNvPr id="11" name="Picture Placeholder 2"/>
          <p:cNvSpPr>
            <a:spLocks noGrp="1" noChangeAspect="1"/>
          </p:cNvSpPr>
          <p:nvPr>
            <p:ph type="pic" idx="10"/>
          </p:nvPr>
        </p:nvSpPr>
        <p:spPr>
          <a:xfrm>
            <a:off x="471577" y="552451"/>
            <a:ext cx="4485736" cy="5753099"/>
          </a:xfrm>
          <a:ln>
            <a:noFill/>
          </a:ln>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3" name="Content Placeholder 2"/>
          <p:cNvSpPr>
            <a:spLocks noGrp="1"/>
          </p:cNvSpPr>
          <p:nvPr>
            <p:ph idx="1"/>
          </p:nvPr>
        </p:nvSpPr>
        <p:spPr>
          <a:xfrm>
            <a:off x="5183188" y="1532467"/>
            <a:ext cx="6172200" cy="726356"/>
          </a:xfrm>
          <a:ln>
            <a:solidFill>
              <a:schemeClr val="accent1">
                <a:lumMod val="20000"/>
                <a:lumOff val="80000"/>
              </a:schemeClr>
            </a:solidFill>
          </a:ln>
        </p:spPr>
        <p:txBody>
          <a:bodyPr/>
          <a:lstStyle>
            <a:lvl1pPr marL="0" indent="0" algn="l">
              <a:buNone/>
              <a:defRPr sz="3200" b="1"/>
            </a:lvl1pPr>
            <a:lvl2pPr marL="457189" indent="0" algn="l">
              <a:buNone/>
              <a:defRPr sz="2800"/>
            </a:lvl2pPr>
            <a:lvl3pPr marL="914377" indent="0" algn="l">
              <a:buNone/>
              <a:defRPr sz="2400"/>
            </a:lvl3pPr>
            <a:lvl4pPr marL="1371566" indent="0" algn="l">
              <a:buNone/>
              <a:defRPr sz="2000"/>
            </a:lvl4pPr>
            <a:lvl5pPr marL="1828754" indent="0" algn="l">
              <a:buNone/>
              <a:defRPr sz="2000"/>
            </a:lvl5pPr>
            <a:lvl6pPr>
              <a:defRPr sz="2000"/>
            </a:lvl6pPr>
            <a:lvl7pPr>
              <a:defRPr sz="2000"/>
            </a:lvl7pPr>
            <a:lvl8pPr>
              <a:defRPr sz="2000"/>
            </a:lvl8pPr>
            <a:lvl9pPr>
              <a:defRPr sz="2000"/>
            </a:lvl9pPr>
          </a:lstStyle>
          <a:p>
            <a:pPr lvl="0"/>
            <a:r>
              <a:rPr lang="en-US"/>
              <a:t>Click to edit Master text styles</a:t>
            </a:r>
          </a:p>
        </p:txBody>
      </p:sp>
      <p:sp>
        <p:nvSpPr>
          <p:cNvPr id="4" name="Text Placeholder 3"/>
          <p:cNvSpPr>
            <a:spLocks noGrp="1"/>
          </p:cNvSpPr>
          <p:nvPr>
            <p:ph type="body" sz="half" idx="2"/>
          </p:nvPr>
        </p:nvSpPr>
        <p:spPr>
          <a:xfrm>
            <a:off x="5183188" y="2498925"/>
            <a:ext cx="6169024" cy="3811588"/>
          </a:xfrm>
          <a:ln>
            <a:solidFill>
              <a:schemeClr val="accent1">
                <a:lumMod val="20000"/>
                <a:lumOff val="80000"/>
              </a:schemeClr>
            </a:solidFill>
          </a:ln>
        </p:spPr>
        <p:txBody>
          <a:bodyPr>
            <a:noAutofit/>
          </a:bodyPr>
          <a:lstStyle>
            <a:lvl1pPr marL="0" indent="0">
              <a:buNone/>
              <a:defRPr sz="24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ltLang="en-US"/>
              <a:t>Click to edit Master text styles</a:t>
            </a:r>
          </a:p>
        </p:txBody>
      </p:sp>
    </p:spTree>
    <p:extLst>
      <p:ext uri="{BB962C8B-B14F-4D97-AF65-F5344CB8AC3E}">
        <p14:creationId xmlns:p14="http://schemas.microsoft.com/office/powerpoint/2010/main" val="3953867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ext and image option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94582E-78BD-A859-6513-57B896AE3C79}"/>
              </a:ext>
            </a:extLst>
          </p:cNvPr>
          <p:cNvSpPr/>
          <p:nvPr/>
        </p:nvSpPr>
        <p:spPr>
          <a:xfrm>
            <a:off x="0" y="0"/>
            <a:ext cx="12192000" cy="6858000"/>
          </a:xfrm>
          <a:prstGeom prst="rect">
            <a:avLst/>
          </a:prstGeom>
          <a:solidFill>
            <a:schemeClr val="accent1">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sp>
        <p:nvSpPr>
          <p:cNvPr id="11" name="Picture Placeholder 2"/>
          <p:cNvSpPr>
            <a:spLocks noGrp="1" noChangeAspect="1"/>
          </p:cNvSpPr>
          <p:nvPr>
            <p:ph type="pic" idx="10"/>
          </p:nvPr>
        </p:nvSpPr>
        <p:spPr>
          <a:xfrm>
            <a:off x="6981645" y="552451"/>
            <a:ext cx="4485736" cy="5753099"/>
          </a:xfrm>
          <a:ln>
            <a:noFill/>
          </a:ln>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3" name="Content Placeholder 2"/>
          <p:cNvSpPr>
            <a:spLocks noGrp="1"/>
          </p:cNvSpPr>
          <p:nvPr>
            <p:ph idx="1"/>
          </p:nvPr>
        </p:nvSpPr>
        <p:spPr>
          <a:xfrm>
            <a:off x="471577" y="1532467"/>
            <a:ext cx="6172200" cy="726356"/>
          </a:xfrm>
          <a:ln>
            <a:solidFill>
              <a:schemeClr val="accent1">
                <a:lumMod val="20000"/>
                <a:lumOff val="80000"/>
              </a:schemeClr>
            </a:solidFill>
          </a:ln>
        </p:spPr>
        <p:txBody>
          <a:bodyPr/>
          <a:lstStyle>
            <a:lvl1pPr marL="0" indent="0" algn="l">
              <a:buNone/>
              <a:defRPr sz="3200" b="1"/>
            </a:lvl1pPr>
            <a:lvl2pPr marL="457189" indent="0" algn="l">
              <a:buNone/>
              <a:defRPr sz="2800"/>
            </a:lvl2pPr>
            <a:lvl3pPr marL="914377" indent="0" algn="l">
              <a:buNone/>
              <a:defRPr sz="2400"/>
            </a:lvl3pPr>
            <a:lvl4pPr marL="1371566" indent="0" algn="l">
              <a:buNone/>
              <a:defRPr sz="2000"/>
            </a:lvl4pPr>
            <a:lvl5pPr marL="1828754" indent="0" algn="l">
              <a:buNone/>
              <a:defRPr sz="2000"/>
            </a:lvl5pPr>
            <a:lvl6pPr>
              <a:defRPr sz="2000"/>
            </a:lvl6pPr>
            <a:lvl7pPr>
              <a:defRPr sz="2000"/>
            </a:lvl7pPr>
            <a:lvl8pPr>
              <a:defRPr sz="2000"/>
            </a:lvl8pPr>
            <a:lvl9pPr>
              <a:defRPr sz="2000"/>
            </a:lvl9pPr>
          </a:lstStyle>
          <a:p>
            <a:pPr lvl="0"/>
            <a:r>
              <a:rPr lang="en-US"/>
              <a:t>Click to edit Master text styles</a:t>
            </a:r>
          </a:p>
        </p:txBody>
      </p:sp>
      <p:sp>
        <p:nvSpPr>
          <p:cNvPr id="4" name="Text Placeholder 3"/>
          <p:cNvSpPr>
            <a:spLocks noGrp="1"/>
          </p:cNvSpPr>
          <p:nvPr>
            <p:ph type="body" sz="half" idx="2"/>
          </p:nvPr>
        </p:nvSpPr>
        <p:spPr>
          <a:xfrm>
            <a:off x="486256" y="2498925"/>
            <a:ext cx="6169024" cy="3811588"/>
          </a:xfrm>
          <a:ln>
            <a:solidFill>
              <a:schemeClr val="accent1">
                <a:lumMod val="20000"/>
                <a:lumOff val="80000"/>
              </a:schemeClr>
            </a:solidFill>
          </a:ln>
        </p:spPr>
        <p:txBody>
          <a:bodyPr>
            <a:noAutofit/>
          </a:bodyPr>
          <a:lstStyle>
            <a:lvl1pPr marL="0" indent="0">
              <a:buNone/>
              <a:defRPr sz="24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ltLang="en-US"/>
              <a:t>Click to edit Master text styles</a:t>
            </a:r>
          </a:p>
        </p:txBody>
      </p:sp>
    </p:spTree>
    <p:extLst>
      <p:ext uri="{BB962C8B-B14F-4D97-AF65-F5344CB8AC3E}">
        <p14:creationId xmlns:p14="http://schemas.microsoft.com/office/powerpoint/2010/main" val="23447993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Full journey, Subtitle and short tex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F850125-9732-F02B-8579-5A6E73825D2F}"/>
              </a:ext>
            </a:extLst>
          </p:cNvPr>
          <p:cNvSpPr/>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4" name="Picture 3" descr="Shape&#10;&#10;Description automatically generated with medium confidence">
            <a:extLst>
              <a:ext uri="{FF2B5EF4-FFF2-40B4-BE49-F238E27FC236}">
                <a16:creationId xmlns:a16="http://schemas.microsoft.com/office/drawing/2014/main" id="{70E80CFB-BAE4-A7B6-7F95-24289A9207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017" y="552451"/>
            <a:ext cx="1013883" cy="98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a:extLst>
              <a:ext uri="{FF2B5EF4-FFF2-40B4-BE49-F238E27FC236}">
                <a16:creationId xmlns:a16="http://schemas.microsoft.com/office/drawing/2014/main" id="{029007A2-6EFB-087A-C7F5-7B2FCE2977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05968"/>
            <a:ext cx="12192000" cy="1452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6966" y="1873947"/>
            <a:ext cx="11055433" cy="980016"/>
          </a:xfrm>
        </p:spPr>
        <p:txBody>
          <a:bodyPr anchor="t"/>
          <a:lstStyle>
            <a:lvl1pPr>
              <a:defRPr b="1">
                <a:latin typeface="+mn-lt"/>
              </a:defRPr>
            </a:lvl1pPr>
          </a:lstStyle>
          <a:p>
            <a:r>
              <a:rPr lang="en-US"/>
              <a:t>Click to edit Master title style</a:t>
            </a:r>
          </a:p>
        </p:txBody>
      </p:sp>
      <p:sp>
        <p:nvSpPr>
          <p:cNvPr id="10" name="Text Placeholder 2"/>
          <p:cNvSpPr>
            <a:spLocks noGrp="1"/>
          </p:cNvSpPr>
          <p:nvPr>
            <p:ph type="body" idx="10"/>
          </p:nvPr>
        </p:nvSpPr>
        <p:spPr>
          <a:xfrm>
            <a:off x="526967" y="2666055"/>
            <a:ext cx="10999285" cy="2403251"/>
          </a:xfrm>
        </p:spPr>
        <p:txBody>
          <a:bodyPr numCol="2" spcCol="360000" anchor="t">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Tree>
    <p:extLst>
      <p:ext uri="{BB962C8B-B14F-4D97-AF65-F5344CB8AC3E}">
        <p14:creationId xmlns:p14="http://schemas.microsoft.com/office/powerpoint/2010/main" val="6053542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Full journey, Subtitle and short tex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606140-D6A0-FF5D-FF30-1E21DF78EC52}"/>
              </a:ext>
            </a:extLst>
          </p:cNvPr>
          <p:cNvSpPr/>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4" name="Picture 8">
            <a:extLst>
              <a:ext uri="{FF2B5EF4-FFF2-40B4-BE49-F238E27FC236}">
                <a16:creationId xmlns:a16="http://schemas.microsoft.com/office/drawing/2014/main" id="{D0F02F75-FB3D-C854-3B3C-D2C246FD6E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05968"/>
            <a:ext cx="12192000" cy="1452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6966" y="353012"/>
            <a:ext cx="11055433" cy="980016"/>
          </a:xfrm>
        </p:spPr>
        <p:txBody>
          <a:bodyPr anchor="t"/>
          <a:lstStyle>
            <a:lvl1pPr>
              <a:defRPr b="1">
                <a:latin typeface="+mn-lt"/>
              </a:defRPr>
            </a:lvl1pPr>
          </a:lstStyle>
          <a:p>
            <a:r>
              <a:rPr lang="en-US"/>
              <a:t>Click to edit Master title style</a:t>
            </a:r>
          </a:p>
        </p:txBody>
      </p:sp>
      <p:sp>
        <p:nvSpPr>
          <p:cNvPr id="10" name="Text Placeholder 2"/>
          <p:cNvSpPr>
            <a:spLocks noGrp="1"/>
          </p:cNvSpPr>
          <p:nvPr>
            <p:ph type="body" idx="10"/>
          </p:nvPr>
        </p:nvSpPr>
        <p:spPr>
          <a:xfrm>
            <a:off x="526967" y="1228035"/>
            <a:ext cx="10999285" cy="3841271"/>
          </a:xfrm>
        </p:spPr>
        <p:txBody>
          <a:bodyPr numCol="1" spcCol="360000" anchor="t">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232611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Extra text for full journey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9BDE90-BA92-CA5A-3A14-1C21E567312C}"/>
              </a:ext>
            </a:extLst>
          </p:cNvPr>
          <p:cNvSpPr/>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3" name="Picture 8">
            <a:extLst>
              <a:ext uri="{FF2B5EF4-FFF2-40B4-BE49-F238E27FC236}">
                <a16:creationId xmlns:a16="http://schemas.microsoft.com/office/drawing/2014/main" id="{ADF0A430-CA31-4185-5DA8-2803369ACB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05968"/>
            <a:ext cx="12192000" cy="1452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2"/>
          <p:cNvSpPr>
            <a:spLocks noGrp="1"/>
          </p:cNvSpPr>
          <p:nvPr>
            <p:ph type="body" idx="10"/>
          </p:nvPr>
        </p:nvSpPr>
        <p:spPr>
          <a:xfrm>
            <a:off x="526967" y="585537"/>
            <a:ext cx="10999285" cy="4483768"/>
          </a:xfrm>
        </p:spPr>
        <p:txBody>
          <a:bodyPr numCol="2" spcCol="360000" anchor="t">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Tree>
    <p:extLst>
      <p:ext uri="{BB962C8B-B14F-4D97-AF65-F5344CB8AC3E}">
        <p14:creationId xmlns:p14="http://schemas.microsoft.com/office/powerpoint/2010/main" val="703541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nk slid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6D22F5-0058-9050-B941-6198ACC4B168}"/>
              </a:ext>
            </a:extLst>
          </p:cNvPr>
          <p:cNvSpPr/>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spTree>
    <p:extLst>
      <p:ext uri="{BB962C8B-B14F-4D97-AF65-F5344CB8AC3E}">
        <p14:creationId xmlns:p14="http://schemas.microsoft.com/office/powerpoint/2010/main" val="2091995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ull journey, Subtitle and short tex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9199D32-721D-9578-E204-FD5E8A1C0F7D}"/>
              </a:ext>
            </a:extLst>
          </p:cNvPr>
          <p:cNvSpPr/>
          <p:nvPr/>
        </p:nvSpPr>
        <p:spPr>
          <a:xfrm>
            <a:off x="0" y="0"/>
            <a:ext cx="12192000" cy="6858000"/>
          </a:xfrm>
          <a:prstGeom prst="rect">
            <a:avLst/>
          </a:prstGeom>
          <a:solidFill>
            <a:srgbClr val="FFEEC8">
              <a:alpha val="1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4" name="Picture 3" descr="Shape&#10;&#10;Description automatically generated with medium confidence">
            <a:extLst>
              <a:ext uri="{FF2B5EF4-FFF2-40B4-BE49-F238E27FC236}">
                <a16:creationId xmlns:a16="http://schemas.microsoft.com/office/drawing/2014/main" id="{1C0C0A54-7220-539B-DE54-D81975B7C8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017" y="552451"/>
            <a:ext cx="1013883" cy="98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A picture containing screenshot&#10;&#10;Description automatically generated">
            <a:extLst>
              <a:ext uri="{FF2B5EF4-FFF2-40B4-BE49-F238E27FC236}">
                <a16:creationId xmlns:a16="http://schemas.microsoft.com/office/drawing/2014/main" id="{28D0B1CA-0F4C-650B-8143-05D47CAB67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183718"/>
            <a:ext cx="12192000" cy="1712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6966" y="1873947"/>
            <a:ext cx="11055433" cy="980016"/>
          </a:xfrm>
        </p:spPr>
        <p:txBody>
          <a:bodyPr anchor="t"/>
          <a:lstStyle>
            <a:lvl1pPr>
              <a:defRPr b="1">
                <a:latin typeface="+mn-lt"/>
              </a:defRPr>
            </a:lvl1pPr>
          </a:lstStyle>
          <a:p>
            <a:r>
              <a:rPr lang="en-US"/>
              <a:t>Click to edit Master title style</a:t>
            </a:r>
          </a:p>
        </p:txBody>
      </p:sp>
      <p:sp>
        <p:nvSpPr>
          <p:cNvPr id="10" name="Text Placeholder 2"/>
          <p:cNvSpPr>
            <a:spLocks noGrp="1"/>
          </p:cNvSpPr>
          <p:nvPr>
            <p:ph type="body" idx="10"/>
          </p:nvPr>
        </p:nvSpPr>
        <p:spPr>
          <a:xfrm>
            <a:off x="526967" y="2666055"/>
            <a:ext cx="10999285" cy="2403251"/>
          </a:xfrm>
        </p:spPr>
        <p:txBody>
          <a:bodyPr numCol="2" spcCol="360000" anchor="t">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Tree>
    <p:extLst>
      <p:ext uri="{BB962C8B-B14F-4D97-AF65-F5344CB8AC3E}">
        <p14:creationId xmlns:p14="http://schemas.microsoft.com/office/powerpoint/2010/main" val="28512486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_Full journey, Subtitle and short tex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A21D2C-A5EB-38A3-EA31-2366B8C9419F}"/>
              </a:ext>
            </a:extLst>
          </p:cNvPr>
          <p:cNvSpPr/>
          <p:nvPr/>
        </p:nvSpPr>
        <p:spPr>
          <a:xfrm>
            <a:off x="0" y="0"/>
            <a:ext cx="12192000" cy="6858000"/>
          </a:xfrm>
          <a:prstGeom prst="rect">
            <a:avLst/>
          </a:prstGeom>
          <a:solidFill>
            <a:srgbClr val="FFEEC8">
              <a:alpha val="1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4" name="Picture 8" descr="A picture containing screenshot&#10;&#10;Description automatically generated">
            <a:extLst>
              <a:ext uri="{FF2B5EF4-FFF2-40B4-BE49-F238E27FC236}">
                <a16:creationId xmlns:a16="http://schemas.microsoft.com/office/drawing/2014/main" id="{B3C3F74E-786E-7D5A-3C94-61E03127CD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183718"/>
            <a:ext cx="12192000" cy="1712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6966" y="353012"/>
            <a:ext cx="11055433" cy="746971"/>
          </a:xfrm>
        </p:spPr>
        <p:txBody>
          <a:bodyPr anchor="t"/>
          <a:lstStyle>
            <a:lvl1pPr>
              <a:defRPr b="1">
                <a:latin typeface="+mn-lt"/>
              </a:defRPr>
            </a:lvl1pPr>
          </a:lstStyle>
          <a:p>
            <a:r>
              <a:rPr lang="en-US"/>
              <a:t>Click to edit Master title style</a:t>
            </a:r>
          </a:p>
        </p:txBody>
      </p:sp>
      <p:sp>
        <p:nvSpPr>
          <p:cNvPr id="10" name="Text Placeholder 2"/>
          <p:cNvSpPr>
            <a:spLocks noGrp="1"/>
          </p:cNvSpPr>
          <p:nvPr>
            <p:ph type="body" idx="10"/>
          </p:nvPr>
        </p:nvSpPr>
        <p:spPr>
          <a:xfrm>
            <a:off x="526967" y="1175027"/>
            <a:ext cx="10999285" cy="3894279"/>
          </a:xfrm>
        </p:spPr>
        <p:txBody>
          <a:bodyPr numCol="1" spcCol="360000" anchor="t">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6236585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Extra text for full journey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2DD388-1219-43A1-F609-71C8FFAA545A}"/>
              </a:ext>
            </a:extLst>
          </p:cNvPr>
          <p:cNvSpPr/>
          <p:nvPr/>
        </p:nvSpPr>
        <p:spPr>
          <a:xfrm>
            <a:off x="0" y="0"/>
            <a:ext cx="12192000" cy="6858000"/>
          </a:xfrm>
          <a:prstGeom prst="rect">
            <a:avLst/>
          </a:prstGeom>
          <a:solidFill>
            <a:srgbClr val="FFEEC8">
              <a:alpha val="1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3" name="Picture 8" descr="A picture containing screenshot&#10;&#10;Description automatically generated">
            <a:extLst>
              <a:ext uri="{FF2B5EF4-FFF2-40B4-BE49-F238E27FC236}">
                <a16:creationId xmlns:a16="http://schemas.microsoft.com/office/drawing/2014/main" id="{C6FC3B0C-9D5B-7AAC-BDA4-67D69FCC0F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183718"/>
            <a:ext cx="12192000" cy="1712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2"/>
          <p:cNvSpPr>
            <a:spLocks noGrp="1"/>
          </p:cNvSpPr>
          <p:nvPr>
            <p:ph type="body" idx="10"/>
          </p:nvPr>
        </p:nvSpPr>
        <p:spPr>
          <a:xfrm>
            <a:off x="526967" y="585537"/>
            <a:ext cx="10999285" cy="4483768"/>
          </a:xfrm>
        </p:spPr>
        <p:txBody>
          <a:bodyPr numCol="2" spcCol="360000" anchor="t">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Tree>
    <p:extLst>
      <p:ext uri="{BB962C8B-B14F-4D97-AF65-F5344CB8AC3E}">
        <p14:creationId xmlns:p14="http://schemas.microsoft.com/office/powerpoint/2010/main" val="16724430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lank slide oran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A1EA7-EAD4-AB6D-0380-EF5D1261BE4E}"/>
              </a:ext>
            </a:extLst>
          </p:cNvPr>
          <p:cNvSpPr/>
          <p:nvPr/>
        </p:nvSpPr>
        <p:spPr>
          <a:xfrm>
            <a:off x="0" y="0"/>
            <a:ext cx="12192000" cy="6858000"/>
          </a:xfrm>
          <a:prstGeom prst="rect">
            <a:avLst/>
          </a:prstGeom>
          <a:solidFill>
            <a:srgbClr val="FFEEC8">
              <a:alpha val="1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spTree>
    <p:extLst>
      <p:ext uri="{BB962C8B-B14F-4D97-AF65-F5344CB8AC3E}">
        <p14:creationId xmlns:p14="http://schemas.microsoft.com/office/powerpoint/2010/main" val="2682927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Key Statement">
    <p:spTree>
      <p:nvGrpSpPr>
        <p:cNvPr id="1" name=""/>
        <p:cNvGrpSpPr/>
        <p:nvPr/>
      </p:nvGrpSpPr>
      <p:grpSpPr>
        <a:xfrm>
          <a:off x="0" y="0"/>
          <a:ext cx="0" cy="0"/>
          <a:chOff x="0" y="0"/>
          <a:chExt cx="0" cy="0"/>
        </a:xfrm>
      </p:grpSpPr>
      <p:pic>
        <p:nvPicPr>
          <p:cNvPr id="3" name="Picture 9">
            <a:extLst>
              <a:ext uri="{FF2B5EF4-FFF2-40B4-BE49-F238E27FC236}">
                <a16:creationId xmlns:a16="http://schemas.microsoft.com/office/drawing/2014/main" id="{CE731A22-7C4E-685A-203E-67ACA8AF6A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4" y="0"/>
            <a:ext cx="12183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descr="Shape&#10;&#10;Description automatically generated with medium confidence">
            <a:extLst>
              <a:ext uri="{FF2B5EF4-FFF2-40B4-BE49-F238E27FC236}">
                <a16:creationId xmlns:a16="http://schemas.microsoft.com/office/drawing/2014/main" id="{6D7B4174-7278-D2BB-2F9B-F6D102EF5F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017" y="552451"/>
            <a:ext cx="1013883" cy="98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6966" y="2938992"/>
            <a:ext cx="11055433" cy="980016"/>
          </a:xfrm>
        </p:spPr>
        <p:txBody>
          <a:bodyPr anchor="t"/>
          <a:lstStyle>
            <a:lvl1pPr>
              <a:defRPr b="1">
                <a:latin typeface="+mn-lt"/>
              </a:defRPr>
            </a:lvl1pPr>
          </a:lstStyle>
          <a:p>
            <a:r>
              <a:rPr lang="en-US"/>
              <a:t>Click to edit Master title style</a:t>
            </a:r>
          </a:p>
        </p:txBody>
      </p:sp>
      <p:sp>
        <p:nvSpPr>
          <p:cNvPr id="10" name="Text Placeholder 2"/>
          <p:cNvSpPr>
            <a:spLocks noGrp="1"/>
          </p:cNvSpPr>
          <p:nvPr>
            <p:ph type="body" idx="10"/>
          </p:nvPr>
        </p:nvSpPr>
        <p:spPr>
          <a:xfrm>
            <a:off x="526967" y="3731100"/>
            <a:ext cx="10999285" cy="2403251"/>
          </a:xfrm>
        </p:spPr>
        <p:txBody>
          <a:bodyPr numCol="1" spcCol="360000" anchor="t">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Tree>
    <p:extLst>
      <p:ext uri="{BB962C8B-B14F-4D97-AF65-F5344CB8AC3E}">
        <p14:creationId xmlns:p14="http://schemas.microsoft.com/office/powerpoint/2010/main" val="505363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Orange House silhouette, subtitle and short tex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E775223-4C5C-EAA9-A4A2-B6C29B573930}"/>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pic>
        <p:nvPicPr>
          <p:cNvPr id="4" name="Picture 7" descr="A picture containing shape&#10;&#10;Description automatically generated">
            <a:extLst>
              <a:ext uri="{FF2B5EF4-FFF2-40B4-BE49-F238E27FC236}">
                <a16:creationId xmlns:a16="http://schemas.microsoft.com/office/drawing/2014/main" id="{ED4912D3-23C1-5061-7F43-2EC1DA07B8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807" t="-2" b="5374"/>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Shape&#10;&#10;Description automatically generated with medium confidence">
            <a:extLst>
              <a:ext uri="{FF2B5EF4-FFF2-40B4-BE49-F238E27FC236}">
                <a16:creationId xmlns:a16="http://schemas.microsoft.com/office/drawing/2014/main" id="{5F124E03-8492-D49B-2BC2-38A89720E2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017" y="552451"/>
            <a:ext cx="1013883" cy="98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6966" y="2938992"/>
            <a:ext cx="11055433" cy="980016"/>
          </a:xfrm>
        </p:spPr>
        <p:txBody>
          <a:bodyPr anchor="t"/>
          <a:lstStyle>
            <a:lvl1pPr>
              <a:defRPr b="1">
                <a:latin typeface="+mn-lt"/>
              </a:defRPr>
            </a:lvl1pPr>
          </a:lstStyle>
          <a:p>
            <a:r>
              <a:rPr lang="en-US"/>
              <a:t>Click to edit Master title style</a:t>
            </a:r>
          </a:p>
        </p:txBody>
      </p:sp>
      <p:sp>
        <p:nvSpPr>
          <p:cNvPr id="10" name="Text Placeholder 2"/>
          <p:cNvSpPr>
            <a:spLocks noGrp="1"/>
          </p:cNvSpPr>
          <p:nvPr>
            <p:ph type="body" idx="10"/>
          </p:nvPr>
        </p:nvSpPr>
        <p:spPr>
          <a:xfrm>
            <a:off x="526967" y="3731100"/>
            <a:ext cx="10999285" cy="2403251"/>
          </a:xfrm>
        </p:spPr>
        <p:txBody>
          <a:bodyPr numCol="2" spcCol="360000" anchor="t">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Tree>
    <p:extLst>
      <p:ext uri="{BB962C8B-B14F-4D97-AF65-F5344CB8AC3E}">
        <p14:creationId xmlns:p14="http://schemas.microsoft.com/office/powerpoint/2010/main" val="17065222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Extra text for orange house silhouette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BA215F-0931-7718-D1E6-45FECDB2DA0C}"/>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sp>
        <p:nvSpPr>
          <p:cNvPr id="10" name="Text Placeholder 2"/>
          <p:cNvSpPr>
            <a:spLocks noGrp="1"/>
          </p:cNvSpPr>
          <p:nvPr>
            <p:ph type="body" idx="10"/>
          </p:nvPr>
        </p:nvSpPr>
        <p:spPr>
          <a:xfrm>
            <a:off x="596358" y="729916"/>
            <a:ext cx="10999285" cy="5564856"/>
          </a:xfrm>
        </p:spPr>
        <p:txBody>
          <a:bodyPr numCol="2" spcCol="360000" anchor="t">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8579582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al house silhouette, subtitleand short text">
    <p:spTree>
      <p:nvGrpSpPr>
        <p:cNvPr id="1" name=""/>
        <p:cNvGrpSpPr/>
        <p:nvPr/>
      </p:nvGrpSpPr>
      <p:grpSpPr>
        <a:xfrm>
          <a:off x="0" y="0"/>
          <a:ext cx="0" cy="0"/>
          <a:chOff x="0" y="0"/>
          <a:chExt cx="0" cy="0"/>
        </a:xfrm>
      </p:grpSpPr>
      <p:pic>
        <p:nvPicPr>
          <p:cNvPr id="3" name="Picture 10">
            <a:extLst>
              <a:ext uri="{FF2B5EF4-FFF2-40B4-BE49-F238E27FC236}">
                <a16:creationId xmlns:a16="http://schemas.microsoft.com/office/drawing/2014/main" id="{0D113C9F-DC50-A711-CACA-692C7CBF40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4" y="0"/>
            <a:ext cx="12183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descr="Shape&#10;&#10;Description automatically generated with medium confidence">
            <a:extLst>
              <a:ext uri="{FF2B5EF4-FFF2-40B4-BE49-F238E27FC236}">
                <a16:creationId xmlns:a16="http://schemas.microsoft.com/office/drawing/2014/main" id="{B59E5129-09EA-AE55-68BD-6AC9D71712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017" y="552451"/>
            <a:ext cx="1013883" cy="98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6966" y="2938992"/>
            <a:ext cx="11055433" cy="980016"/>
          </a:xfrm>
        </p:spPr>
        <p:txBody>
          <a:bodyPr anchor="t"/>
          <a:lstStyle>
            <a:lvl1pPr>
              <a:defRPr b="1">
                <a:latin typeface="+mn-lt"/>
              </a:defRPr>
            </a:lvl1pPr>
          </a:lstStyle>
          <a:p>
            <a:r>
              <a:rPr lang="en-US"/>
              <a:t>Click to edit Master title style</a:t>
            </a:r>
          </a:p>
        </p:txBody>
      </p:sp>
      <p:sp>
        <p:nvSpPr>
          <p:cNvPr id="10" name="Text Placeholder 2"/>
          <p:cNvSpPr>
            <a:spLocks noGrp="1"/>
          </p:cNvSpPr>
          <p:nvPr>
            <p:ph type="body" idx="10"/>
          </p:nvPr>
        </p:nvSpPr>
        <p:spPr>
          <a:xfrm>
            <a:off x="526967" y="3731100"/>
            <a:ext cx="10999285" cy="2403251"/>
          </a:xfrm>
        </p:spPr>
        <p:txBody>
          <a:bodyPr numCol="2" spcCol="360000" anchor="t">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Tree>
    <p:extLst>
      <p:ext uri="{BB962C8B-B14F-4D97-AF65-F5344CB8AC3E}">
        <p14:creationId xmlns:p14="http://schemas.microsoft.com/office/powerpoint/2010/main" val="3038975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xtra text for teal house silhouette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BAA0F5-645B-AAE6-CD6A-52931A21919D}"/>
              </a:ext>
            </a:extLst>
          </p:cNvPr>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sp>
        <p:nvSpPr>
          <p:cNvPr id="10" name="Text Placeholder 2"/>
          <p:cNvSpPr>
            <a:spLocks noGrp="1"/>
          </p:cNvSpPr>
          <p:nvPr>
            <p:ph type="body" idx="10"/>
          </p:nvPr>
        </p:nvSpPr>
        <p:spPr>
          <a:xfrm>
            <a:off x="596358" y="729916"/>
            <a:ext cx="10999285" cy="5564856"/>
          </a:xfrm>
        </p:spPr>
        <p:txBody>
          <a:bodyPr numCol="2" spcCol="360000" anchor="t">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5827159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Example bar char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7B1354-EE9C-3FA1-E7BC-FF989F967119}"/>
              </a:ext>
            </a:extLst>
          </p:cNvPr>
          <p:cNvSpPr/>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graphicFrame>
        <p:nvGraphicFramePr>
          <p:cNvPr id="3" name="Chart 8">
            <a:extLst>
              <a:ext uri="{FF2B5EF4-FFF2-40B4-BE49-F238E27FC236}">
                <a16:creationId xmlns:a16="http://schemas.microsoft.com/office/drawing/2014/main" id="{FEBB7686-791A-C253-0DD0-E3360218280E}"/>
              </a:ext>
            </a:extLst>
          </p:cNvPr>
          <p:cNvGraphicFramePr>
            <a:graphicFrameLocks/>
          </p:cNvGraphicFramePr>
          <p:nvPr/>
        </p:nvGraphicFramePr>
        <p:xfrm>
          <a:off x="1964267" y="651934"/>
          <a:ext cx="8263467" cy="5554133"/>
        </p:xfrm>
        <a:graphic>
          <a:graphicData uri="http://schemas.openxmlformats.org/presentationml/2006/ole">
            <mc:AlternateContent xmlns:mc="http://schemas.openxmlformats.org/markup-compatibility/2006">
              <mc:Choice xmlns:v="urn:schemas-microsoft-com:vml" Requires="v">
                <p:oleObj name="Chart" r:id="rId2" imgW="6206266" imgH="4170025" progId="Excel.Chart.8">
                  <p:embed/>
                </p:oleObj>
              </mc:Choice>
              <mc:Fallback>
                <p:oleObj name="Chart" r:id="rId2" imgW="6206266" imgH="4170025" progId="Excel.Chart.8">
                  <p:embed/>
                  <p:pic>
                    <p:nvPicPr>
                      <p:cNvPr id="3" name="Chart 8">
                        <a:extLst>
                          <a:ext uri="{FF2B5EF4-FFF2-40B4-BE49-F238E27FC236}">
                            <a16:creationId xmlns:a16="http://schemas.microsoft.com/office/drawing/2014/main" id="{FEBB7686-791A-C253-0DD0-E3360218280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4267" y="651934"/>
                        <a:ext cx="8263467" cy="555413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15426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Example line graph">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AC8725-7524-69B4-9BA0-0519639F500C}"/>
              </a:ext>
            </a:extLst>
          </p:cNvPr>
          <p:cNvSpPr/>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graphicFrame>
        <p:nvGraphicFramePr>
          <p:cNvPr id="3" name="Chart 8">
            <a:extLst>
              <a:ext uri="{FF2B5EF4-FFF2-40B4-BE49-F238E27FC236}">
                <a16:creationId xmlns:a16="http://schemas.microsoft.com/office/drawing/2014/main" id="{22290AD7-6C60-A574-39FA-66D10C77E7E2}"/>
              </a:ext>
            </a:extLst>
          </p:cNvPr>
          <p:cNvGraphicFramePr>
            <a:graphicFrameLocks/>
          </p:cNvGraphicFramePr>
          <p:nvPr/>
        </p:nvGraphicFramePr>
        <p:xfrm>
          <a:off x="1964267" y="651934"/>
          <a:ext cx="8263467" cy="5554133"/>
        </p:xfrm>
        <a:graphic>
          <a:graphicData uri="http://schemas.openxmlformats.org/presentationml/2006/ole">
            <mc:AlternateContent xmlns:mc="http://schemas.openxmlformats.org/markup-compatibility/2006">
              <mc:Choice xmlns:v="urn:schemas-microsoft-com:vml" Requires="v">
                <p:oleObj name="Chart" r:id="rId2" imgW="6206266" imgH="4170025" progId="Excel.Chart.8">
                  <p:embed/>
                </p:oleObj>
              </mc:Choice>
              <mc:Fallback>
                <p:oleObj name="Chart" r:id="rId2" imgW="6206266" imgH="4170025" progId="Excel.Chart.8">
                  <p:embed/>
                  <p:pic>
                    <p:nvPicPr>
                      <p:cNvPr id="3" name="Chart 8">
                        <a:extLst>
                          <a:ext uri="{FF2B5EF4-FFF2-40B4-BE49-F238E27FC236}">
                            <a16:creationId xmlns:a16="http://schemas.microsoft.com/office/drawing/2014/main" id="{22290AD7-6C60-A574-39FA-66D10C77E7E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4267" y="651934"/>
                        <a:ext cx="8263467" cy="555413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976618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Example tab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530732E-8974-D6D5-DDB3-BDFEC1282F95}"/>
              </a:ext>
            </a:extLst>
          </p:cNvPr>
          <p:cNvSpPr/>
          <p:nvPr/>
        </p:nvSpPr>
        <p:spPr>
          <a:xfrm>
            <a:off x="0" y="0"/>
            <a:ext cx="12192000" cy="6858000"/>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2400"/>
          </a:p>
        </p:txBody>
      </p:sp>
      <p:pic>
        <p:nvPicPr>
          <p:cNvPr id="3" name="table">
            <a:extLst>
              <a:ext uri="{FF2B5EF4-FFF2-40B4-BE49-F238E27FC236}">
                <a16:creationId xmlns:a16="http://schemas.microsoft.com/office/drawing/2014/main" id="{50B37AB5-F92A-A0C1-63B3-606119AFEB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317" y="2209801"/>
            <a:ext cx="10185400" cy="2967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511B0812-BB1C-5912-EBC9-AC0A7B048C79}"/>
              </a:ext>
            </a:extLst>
          </p:cNvPr>
          <p:cNvSpPr txBox="1"/>
          <p:nvPr/>
        </p:nvSpPr>
        <p:spPr>
          <a:xfrm>
            <a:off x="967318" y="1098551"/>
            <a:ext cx="4364567" cy="707886"/>
          </a:xfrm>
          <a:prstGeom prst="rect">
            <a:avLst/>
          </a:prstGeom>
          <a:noFill/>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GB" sz="4000" b="1"/>
              <a:t>Table title</a:t>
            </a:r>
          </a:p>
        </p:txBody>
      </p:sp>
    </p:spTree>
    <p:extLst>
      <p:ext uri="{BB962C8B-B14F-4D97-AF65-F5344CB8AC3E}">
        <p14:creationId xmlns:p14="http://schemas.microsoft.com/office/powerpoint/2010/main" val="36805458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Final slide contact detail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32FD1-C123-9F28-7A62-EBFB2B5CF640}"/>
              </a:ext>
            </a:extLst>
          </p:cNvPr>
          <p:cNvSpPr/>
          <p:nvPr/>
        </p:nvSpPr>
        <p:spPr>
          <a:xfrm>
            <a:off x="0" y="0"/>
            <a:ext cx="12192000"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1"/>
          </a:p>
        </p:txBody>
      </p:sp>
      <p:pic>
        <p:nvPicPr>
          <p:cNvPr id="3" name="Picture 8" descr="Shape&#10;&#10;Description automatically generated with medium confidence">
            <a:extLst>
              <a:ext uri="{FF2B5EF4-FFF2-40B4-BE49-F238E27FC236}">
                <a16:creationId xmlns:a16="http://schemas.microsoft.com/office/drawing/2014/main" id="{2F73A075-80F4-015B-9993-4071961551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017" y="552451"/>
            <a:ext cx="1498600" cy="144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2A8FE809-BC6B-F02A-357B-2F316C72EA32}"/>
              </a:ext>
            </a:extLst>
          </p:cNvPr>
          <p:cNvSpPr txBox="1"/>
          <p:nvPr/>
        </p:nvSpPr>
        <p:spPr bwMode="auto">
          <a:xfrm>
            <a:off x="7611533" y="522817"/>
            <a:ext cx="5105400"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fontAlgn="auto" hangingPunct="1">
              <a:spcBef>
                <a:spcPts val="0"/>
              </a:spcBef>
              <a:spcAft>
                <a:spcPts val="0"/>
              </a:spcAft>
              <a:defRPr/>
            </a:pPr>
            <a:r>
              <a:rPr lang="en-GB" altLang="en-US" sz="2000" b="1"/>
              <a:t>The Housing and Regeneration Agency</a:t>
            </a:r>
          </a:p>
        </p:txBody>
      </p:sp>
      <p:pic>
        <p:nvPicPr>
          <p:cNvPr id="5" name="Picture 5" descr="A picture containing text, night sky&#10;&#10;Description automatically generated">
            <a:extLst>
              <a:ext uri="{FF2B5EF4-FFF2-40B4-BE49-F238E27FC236}">
                <a16:creationId xmlns:a16="http://schemas.microsoft.com/office/drawing/2014/main" id="{865929F7-0EA8-9659-4B1D-DB26CF486D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23833"/>
            <a:ext cx="1219200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EE2CCEC2-CA95-6C73-1865-5BED902EA28E}"/>
              </a:ext>
            </a:extLst>
          </p:cNvPr>
          <p:cNvSpPr txBox="1"/>
          <p:nvPr/>
        </p:nvSpPr>
        <p:spPr>
          <a:xfrm>
            <a:off x="679452" y="3134784"/>
            <a:ext cx="5073649" cy="1569660"/>
          </a:xfrm>
          <a:prstGeom prst="rect">
            <a:avLst/>
          </a:prstGeom>
          <a:noFill/>
        </p:spPr>
        <p:txBody>
          <a:bodyPr>
            <a:spAutoFit/>
          </a:bodyPr>
          <a:lstStyle/>
          <a:p>
            <a:pPr eaLnBrk="1" fontAlgn="auto" hangingPunct="1">
              <a:spcBef>
                <a:spcPts val="0"/>
              </a:spcBef>
              <a:spcAft>
                <a:spcPts val="0"/>
              </a:spcAft>
              <a:defRPr/>
            </a:pPr>
            <a:r>
              <a:rPr lang="en-GB" altLang="en-US" sz="2400" b="1">
                <a:latin typeface="+mn-lt"/>
                <a:hlinkClick r:id="rId4"/>
              </a:rPr>
              <a:t>enquiries@homesengland.gov.uk</a:t>
            </a:r>
            <a:endParaRPr lang="en-GB" altLang="en-US" sz="2400" b="1">
              <a:latin typeface="+mn-lt"/>
            </a:endParaRPr>
          </a:p>
          <a:p>
            <a:pPr eaLnBrk="1" fontAlgn="auto" hangingPunct="1">
              <a:spcBef>
                <a:spcPts val="0"/>
              </a:spcBef>
              <a:spcAft>
                <a:spcPts val="0"/>
              </a:spcAft>
              <a:defRPr/>
            </a:pPr>
            <a:r>
              <a:rPr lang="en-GB" altLang="en-US" sz="2400" b="1">
                <a:latin typeface="+mn-lt"/>
              </a:rPr>
              <a:t>0300 1234 500</a:t>
            </a:r>
          </a:p>
          <a:p>
            <a:pPr eaLnBrk="1" fontAlgn="auto" hangingPunct="1">
              <a:spcBef>
                <a:spcPts val="0"/>
              </a:spcBef>
              <a:spcAft>
                <a:spcPts val="0"/>
              </a:spcAft>
              <a:defRPr/>
            </a:pPr>
            <a:r>
              <a:rPr lang="en-GB" altLang="en-US" sz="2400" b="1">
                <a:latin typeface="+mn-lt"/>
              </a:rPr>
              <a:t>gov.uk/homes-</a:t>
            </a:r>
            <a:r>
              <a:rPr lang="en-GB" altLang="en-US" sz="2400" b="1" err="1">
                <a:latin typeface="+mn-lt"/>
              </a:rPr>
              <a:t>england</a:t>
            </a:r>
            <a:endParaRPr lang="en-GB" altLang="en-US" sz="2400" b="1">
              <a:latin typeface="+mn-lt"/>
            </a:endParaRPr>
          </a:p>
          <a:p>
            <a:pPr eaLnBrk="1" fontAlgn="auto" hangingPunct="1">
              <a:spcBef>
                <a:spcPts val="0"/>
              </a:spcBef>
              <a:spcAft>
                <a:spcPts val="0"/>
              </a:spcAft>
              <a:defRPr/>
            </a:pPr>
            <a:endParaRPr lang="en-GB" sz="2400">
              <a:latin typeface="+mn-lt"/>
            </a:endParaRPr>
          </a:p>
        </p:txBody>
      </p:sp>
    </p:spTree>
    <p:extLst>
      <p:ext uri="{BB962C8B-B14F-4D97-AF65-F5344CB8AC3E}">
        <p14:creationId xmlns:p14="http://schemas.microsoft.com/office/powerpoint/2010/main" val="40815066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2A442-0CA3-C1D0-5EBE-7A3E33D3E9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606FB29-7066-CADE-5167-9899251E4A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3AB4C2A-42AD-4F02-FE83-1DF7B9004574}"/>
              </a:ext>
            </a:extLst>
          </p:cNvPr>
          <p:cNvSpPr>
            <a:spLocks noGrp="1"/>
          </p:cNvSpPr>
          <p:nvPr>
            <p:ph type="dt" sz="half" idx="10"/>
          </p:nvPr>
        </p:nvSpPr>
        <p:spPr/>
        <p:txBody>
          <a:bodyPr/>
          <a:lstStyle/>
          <a:p>
            <a:fld id="{6A8DB37F-7F9A-45EE-9670-3A2C6CED8712}" type="datetimeFigureOut">
              <a:rPr lang="en-GB" smtClean="0"/>
              <a:t>23/02/2026</a:t>
            </a:fld>
            <a:endParaRPr lang="en-GB"/>
          </a:p>
        </p:txBody>
      </p:sp>
      <p:sp>
        <p:nvSpPr>
          <p:cNvPr id="5" name="Footer Placeholder 4">
            <a:extLst>
              <a:ext uri="{FF2B5EF4-FFF2-40B4-BE49-F238E27FC236}">
                <a16:creationId xmlns:a16="http://schemas.microsoft.com/office/drawing/2014/main" id="{93848FA4-4145-6D9E-2A0B-5930F091FC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C0CE01-1163-DBE4-BA61-AA4D2589C20A}"/>
              </a:ext>
            </a:extLst>
          </p:cNvPr>
          <p:cNvSpPr>
            <a:spLocks noGrp="1"/>
          </p:cNvSpPr>
          <p:nvPr>
            <p:ph type="sldNum" sz="quarter" idx="12"/>
          </p:nvPr>
        </p:nvSpPr>
        <p:spPr/>
        <p:txBody>
          <a:bodyPr/>
          <a:lstStyle/>
          <a:p>
            <a:fld id="{5DFB3372-0E1E-4BC2-84D4-17E2A199B44A}" type="slidenum">
              <a:rPr lang="en-GB" smtClean="0"/>
              <a:t>‹#›</a:t>
            </a:fld>
            <a:endParaRPr lang="en-GB"/>
          </a:p>
        </p:txBody>
      </p:sp>
    </p:spTree>
    <p:extLst>
      <p:ext uri="{BB962C8B-B14F-4D97-AF65-F5344CB8AC3E}">
        <p14:creationId xmlns:p14="http://schemas.microsoft.com/office/powerpoint/2010/main" val="3079127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5359CA4-29C5-18C1-A65E-926E4A552936}"/>
              </a:ext>
            </a:extLst>
          </p:cNvPr>
          <p:cNvSpPr>
            <a:spLocks noGrp="1" noChangeArrowheads="1"/>
          </p:cNvSpPr>
          <p:nvPr>
            <p:ph type="title"/>
          </p:nvPr>
        </p:nvSpPr>
        <p:spPr bwMode="auto">
          <a:xfrm>
            <a:off x="838200" y="366185"/>
            <a:ext cx="10515600" cy="1325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3" name="Text Placeholder 2">
            <a:extLst>
              <a:ext uri="{FF2B5EF4-FFF2-40B4-BE49-F238E27FC236}">
                <a16:creationId xmlns:a16="http://schemas.microsoft.com/office/drawing/2014/main" id="{F114B35A-DC3D-5E98-B3EC-285D6AD5486E}"/>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E620FB-B662-A4DE-F866-D0861CA4617C}"/>
              </a:ext>
            </a:extLst>
          </p:cNvPr>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fld id="{6A8DB37F-7F9A-45EE-9670-3A2C6CED8712}" type="datetimeFigureOut">
              <a:rPr lang="en-GB" smtClean="0"/>
              <a:t>23/02/2026</a:t>
            </a:fld>
            <a:endParaRPr lang="en-GB"/>
          </a:p>
        </p:txBody>
      </p:sp>
      <p:sp>
        <p:nvSpPr>
          <p:cNvPr id="5" name="Footer Placeholder 4">
            <a:extLst>
              <a:ext uri="{FF2B5EF4-FFF2-40B4-BE49-F238E27FC236}">
                <a16:creationId xmlns:a16="http://schemas.microsoft.com/office/drawing/2014/main" id="{2EC48879-DB53-DED6-1671-FF4401488841}"/>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endParaRPr lang="en-GB"/>
          </a:p>
        </p:txBody>
      </p:sp>
      <p:sp>
        <p:nvSpPr>
          <p:cNvPr id="6" name="Slide Number Placeholder 5">
            <a:extLst>
              <a:ext uri="{FF2B5EF4-FFF2-40B4-BE49-F238E27FC236}">
                <a16:creationId xmlns:a16="http://schemas.microsoft.com/office/drawing/2014/main" id="{41E33EA0-0490-5876-F12A-95B40BFDF868}"/>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fld id="{5DFB3372-0E1E-4BC2-84D4-17E2A199B44A}" type="slidenum">
              <a:rPr lang="en-GB" smtClean="0"/>
              <a:t>‹#›</a:t>
            </a:fld>
            <a:endParaRPr lang="en-GB"/>
          </a:p>
        </p:txBody>
      </p:sp>
      <p:sp>
        <p:nvSpPr>
          <p:cNvPr id="1031" name="TextBox 7">
            <a:extLst>
              <a:ext uri="{FF2B5EF4-FFF2-40B4-BE49-F238E27FC236}">
                <a16:creationId xmlns:a16="http://schemas.microsoft.com/office/drawing/2014/main" id="{763BEE3F-36C1-ECCD-726E-946947683441}"/>
              </a:ext>
            </a:extLst>
          </p:cNvPr>
          <p:cNvSpPr txBox="1">
            <a:spLocks noChangeArrowheads="1"/>
          </p:cNvSpPr>
          <p:nvPr/>
        </p:nvSpPr>
        <p:spPr bwMode="auto">
          <a:xfrm>
            <a:off x="6096000" y="6614585"/>
            <a:ext cx="931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1600">
                <a:solidFill>
                  <a:srgbClr val="0078D7"/>
                </a:solidFill>
                <a:cs typeface="Calibri" panose="020F0502020204030204" pitchFamily="34" charset="0"/>
              </a:rPr>
              <a:t> </a:t>
            </a:r>
          </a:p>
        </p:txBody>
      </p:sp>
      <p:sp>
        <p:nvSpPr>
          <p:cNvPr id="7" name="TextBox 6">
            <a:extLst>
              <a:ext uri="{FF2B5EF4-FFF2-40B4-BE49-F238E27FC236}">
                <a16:creationId xmlns:a16="http://schemas.microsoft.com/office/drawing/2014/main" id="{30F76058-ABB8-85FE-A52E-A40B90758027}"/>
              </a:ext>
            </a:extLst>
          </p:cNvPr>
          <p:cNvSpPr txBox="1"/>
          <p:nvPr>
            <p:extLst>
              <p:ext uri="{1162E1C5-73C7-4A58-AE30-91384D911F3F}">
                <p184:classification xmlns:p184="http://schemas.microsoft.com/office/powerpoint/2018/4/main" val="ftr"/>
              </p:ext>
            </p:extLst>
          </p:nvPr>
        </p:nvSpPr>
        <p:spPr>
          <a:xfrm>
            <a:off x="6096000" y="6484620"/>
            <a:ext cx="69850" cy="182880"/>
          </a:xfrm>
          <a:prstGeom prst="rect">
            <a:avLst/>
          </a:prstGeom>
        </p:spPr>
        <p:txBody>
          <a:bodyPr horzOverflow="overflow" lIns="0" tIns="0" rIns="0" bIns="0">
            <a:spAutoFit/>
          </a:bodyPr>
          <a:lstStyle/>
          <a:p>
            <a:pPr algn="l"/>
            <a:r>
              <a:rPr lang="en-GB" sz="1200">
                <a:solidFill>
                  <a:srgbClr val="FF8C00"/>
                </a:solidFill>
                <a:latin typeface="Calibri" panose="020F0502020204030204" pitchFamily="34" charset="0"/>
                <a:cs typeface="Calibri" panose="020F0502020204030204" pitchFamily="34" charset="0"/>
              </a:rPr>
              <a:t> </a:t>
            </a:r>
          </a:p>
        </p:txBody>
      </p:sp>
      <p:sp>
        <p:nvSpPr>
          <p:cNvPr id="2" name="MSIPCMContentMarking" descr="{&quot;HashCode&quot;:1838189151,&quot;Placement&quot;:&quot;Header&quot;,&quot;Top&quot;:0.0,&quot;Left&quot;:451.105438,&quot;SlideWidth&quot;:960,&quot;SlideHeight&quot;:540}">
            <a:extLst>
              <a:ext uri="{FF2B5EF4-FFF2-40B4-BE49-F238E27FC236}">
                <a16:creationId xmlns:a16="http://schemas.microsoft.com/office/drawing/2014/main" id="{8985C7EE-5D82-61AE-44DF-37B54F0158C7}"/>
              </a:ext>
            </a:extLst>
          </p:cNvPr>
          <p:cNvSpPr txBox="1"/>
          <p:nvPr userDrawn="1"/>
        </p:nvSpPr>
        <p:spPr>
          <a:xfrm>
            <a:off x="5729039" y="0"/>
            <a:ext cx="733923"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000000"/>
                </a:solidFill>
                <a:latin typeface="Calibri" panose="020F0502020204030204" pitchFamily="34" charset="0"/>
              </a:rPr>
              <a:t>OFFICIAL</a:t>
            </a:r>
          </a:p>
        </p:txBody>
      </p:sp>
      <p:sp>
        <p:nvSpPr>
          <p:cNvPr id="8" name="MSIPCMContentMarking" descr="{&quot;HashCode&quot;:1862326720,&quot;Placement&quot;:&quot;Footer&quot;,&quot;Top&quot;:519.343,&quot;Left&quot;:451.105438,&quot;SlideWidth&quot;:960,&quot;SlideHeight&quot;:540}">
            <a:extLst>
              <a:ext uri="{FF2B5EF4-FFF2-40B4-BE49-F238E27FC236}">
                <a16:creationId xmlns:a16="http://schemas.microsoft.com/office/drawing/2014/main" id="{4E12021E-C9ED-F884-6929-149046BAEBB6}"/>
              </a:ext>
            </a:extLst>
          </p:cNvPr>
          <p:cNvSpPr txBox="1"/>
          <p:nvPr userDrawn="1"/>
        </p:nvSpPr>
        <p:spPr>
          <a:xfrm>
            <a:off x="5729039" y="6595656"/>
            <a:ext cx="733923"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000000"/>
                </a:solidFill>
                <a:latin typeface="Calibri" panose="020F0502020204030204" pitchFamily="34" charset="0"/>
              </a:rPr>
              <a:t>OFFICIAL</a:t>
            </a:r>
          </a:p>
        </p:txBody>
      </p:sp>
    </p:spTree>
    <p:extLst>
      <p:ext uri="{BB962C8B-B14F-4D97-AF65-F5344CB8AC3E}">
        <p14:creationId xmlns:p14="http://schemas.microsoft.com/office/powerpoint/2010/main" val="30699102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Lst>
  <p:txStyles>
    <p:titleStyle>
      <a:lvl1pPr algn="l" defTabSz="914377" rtl="0" eaLnBrk="1" fontAlgn="base" hangingPunct="1">
        <a:lnSpc>
          <a:spcPct val="90000"/>
        </a:lnSpc>
        <a:spcBef>
          <a:spcPct val="0"/>
        </a:spcBef>
        <a:spcAft>
          <a:spcPct val="0"/>
        </a:spcAft>
        <a:defRPr sz="4000" kern="1200">
          <a:solidFill>
            <a:schemeClr val="tx1"/>
          </a:solidFill>
          <a:latin typeface="+mj-lt"/>
          <a:ea typeface="+mj-ea"/>
          <a:cs typeface="+mj-cs"/>
        </a:defRPr>
      </a:lvl1pPr>
      <a:lvl2pPr algn="l" defTabSz="914377" rtl="0" eaLnBrk="1" fontAlgn="base" hangingPunct="1">
        <a:lnSpc>
          <a:spcPct val="90000"/>
        </a:lnSpc>
        <a:spcBef>
          <a:spcPct val="0"/>
        </a:spcBef>
        <a:spcAft>
          <a:spcPct val="0"/>
        </a:spcAft>
        <a:defRPr sz="4000">
          <a:solidFill>
            <a:schemeClr val="tx1"/>
          </a:solidFill>
          <a:latin typeface="Calibri Light" panose="020F0302020204030204" pitchFamily="34" charset="0"/>
        </a:defRPr>
      </a:lvl2pPr>
      <a:lvl3pPr algn="l" defTabSz="914377" rtl="0" eaLnBrk="1" fontAlgn="base" hangingPunct="1">
        <a:lnSpc>
          <a:spcPct val="90000"/>
        </a:lnSpc>
        <a:spcBef>
          <a:spcPct val="0"/>
        </a:spcBef>
        <a:spcAft>
          <a:spcPct val="0"/>
        </a:spcAft>
        <a:defRPr sz="4000">
          <a:solidFill>
            <a:schemeClr val="tx1"/>
          </a:solidFill>
          <a:latin typeface="Calibri Light" panose="020F0302020204030204" pitchFamily="34" charset="0"/>
        </a:defRPr>
      </a:lvl3pPr>
      <a:lvl4pPr algn="l" defTabSz="914377" rtl="0" eaLnBrk="1" fontAlgn="base" hangingPunct="1">
        <a:lnSpc>
          <a:spcPct val="90000"/>
        </a:lnSpc>
        <a:spcBef>
          <a:spcPct val="0"/>
        </a:spcBef>
        <a:spcAft>
          <a:spcPct val="0"/>
        </a:spcAft>
        <a:defRPr sz="4000">
          <a:solidFill>
            <a:schemeClr val="tx1"/>
          </a:solidFill>
          <a:latin typeface="Calibri Light" panose="020F0302020204030204" pitchFamily="34" charset="0"/>
        </a:defRPr>
      </a:lvl4pPr>
      <a:lvl5pPr algn="l" defTabSz="914377" rtl="0" eaLnBrk="1" fontAlgn="base" hangingPunct="1">
        <a:lnSpc>
          <a:spcPct val="90000"/>
        </a:lnSpc>
        <a:spcBef>
          <a:spcPct val="0"/>
        </a:spcBef>
        <a:spcAft>
          <a:spcPct val="0"/>
        </a:spcAft>
        <a:defRPr sz="4000">
          <a:solidFill>
            <a:schemeClr val="tx1"/>
          </a:solidFill>
          <a:latin typeface="Calibri Light" panose="020F0302020204030204" pitchFamily="34" charset="0"/>
        </a:defRPr>
      </a:lvl5pPr>
      <a:lvl6pPr marL="609585" algn="l" defTabSz="914377" rtl="0" eaLnBrk="1" fontAlgn="base" hangingPunct="1">
        <a:lnSpc>
          <a:spcPct val="90000"/>
        </a:lnSpc>
        <a:spcBef>
          <a:spcPct val="0"/>
        </a:spcBef>
        <a:spcAft>
          <a:spcPct val="0"/>
        </a:spcAft>
        <a:defRPr sz="4000">
          <a:solidFill>
            <a:schemeClr val="tx1"/>
          </a:solidFill>
          <a:latin typeface="Calibri Light" panose="020F0302020204030204" pitchFamily="34" charset="0"/>
        </a:defRPr>
      </a:lvl6pPr>
      <a:lvl7pPr marL="1219170" algn="l" defTabSz="914377" rtl="0" eaLnBrk="1" fontAlgn="base" hangingPunct="1">
        <a:lnSpc>
          <a:spcPct val="90000"/>
        </a:lnSpc>
        <a:spcBef>
          <a:spcPct val="0"/>
        </a:spcBef>
        <a:spcAft>
          <a:spcPct val="0"/>
        </a:spcAft>
        <a:defRPr sz="4000">
          <a:solidFill>
            <a:schemeClr val="tx1"/>
          </a:solidFill>
          <a:latin typeface="Calibri Light" panose="020F0302020204030204" pitchFamily="34" charset="0"/>
        </a:defRPr>
      </a:lvl7pPr>
      <a:lvl8pPr marL="1828754" algn="l" defTabSz="914377" rtl="0" eaLnBrk="1" fontAlgn="base" hangingPunct="1">
        <a:lnSpc>
          <a:spcPct val="90000"/>
        </a:lnSpc>
        <a:spcBef>
          <a:spcPct val="0"/>
        </a:spcBef>
        <a:spcAft>
          <a:spcPct val="0"/>
        </a:spcAft>
        <a:defRPr sz="4000">
          <a:solidFill>
            <a:schemeClr val="tx1"/>
          </a:solidFill>
          <a:latin typeface="Calibri Light" panose="020F0302020204030204" pitchFamily="34" charset="0"/>
        </a:defRPr>
      </a:lvl8pPr>
      <a:lvl9pPr marL="2438339" algn="l" defTabSz="914377" rtl="0" eaLnBrk="1" fontAlgn="base" hangingPunct="1">
        <a:lnSpc>
          <a:spcPct val="90000"/>
        </a:lnSpc>
        <a:spcBef>
          <a:spcPct val="0"/>
        </a:spcBef>
        <a:spcAft>
          <a:spcPct val="0"/>
        </a:spcAft>
        <a:defRPr sz="4000">
          <a:solidFill>
            <a:schemeClr val="tx1"/>
          </a:solidFill>
          <a:latin typeface="Calibri Light" panose="020F0302020204030204" pitchFamily="34" charset="0"/>
        </a:defRPr>
      </a:lvl9pPr>
    </p:titleStyle>
    <p:bodyStyle>
      <a:lvl1pPr marL="228594" indent="-228594" algn="l" defTabSz="914377" rtl="0" eaLnBrk="1" fontAlgn="base" hangingPunct="1">
        <a:lnSpc>
          <a:spcPct val="90000"/>
        </a:lnSpc>
        <a:spcBef>
          <a:spcPts val="1000"/>
        </a:spcBef>
        <a:spcAft>
          <a:spcPct val="0"/>
        </a:spcAft>
        <a:buFont typeface="Arial" panose="020B0604020202020204" pitchFamily="34" charset="0"/>
        <a:buChar char="•"/>
        <a:defRPr sz="4000" kern="1200">
          <a:solidFill>
            <a:schemeClr val="tx1"/>
          </a:solidFill>
          <a:latin typeface="+mn-lt"/>
          <a:ea typeface="+mn-ea"/>
          <a:cs typeface="+mn-cs"/>
        </a:defRPr>
      </a:lvl1pPr>
      <a:lvl2pPr marL="685783" indent="-228594" algn="l" defTabSz="914377"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2pPr>
      <a:lvl3pPr marL="1142971" indent="-228594" algn="l" defTabSz="914377"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fontAlgn="base" hangingPunct="1">
        <a:lnSpc>
          <a:spcPct val="90000"/>
        </a:lnSpc>
        <a:spcBef>
          <a:spcPts val="500"/>
        </a:spcBef>
        <a:spcAft>
          <a:spcPct val="0"/>
        </a:spcAft>
        <a:buFont typeface="Arial" panose="020B0604020202020204" pitchFamily="34" charset="0"/>
        <a:buChar char="•"/>
        <a:defRPr sz="1733" kern="1200">
          <a:solidFill>
            <a:schemeClr val="tx1"/>
          </a:solidFill>
          <a:latin typeface="+mn-lt"/>
          <a:ea typeface="+mn-ea"/>
          <a:cs typeface="+mn-cs"/>
        </a:defRPr>
      </a:lvl4pPr>
      <a:lvl5pPr marL="2057349" indent="-228594" algn="l" defTabSz="914377" rtl="0" eaLnBrk="1" fontAlgn="base" hangingPunct="1">
        <a:lnSpc>
          <a:spcPct val="90000"/>
        </a:lnSpc>
        <a:spcBef>
          <a:spcPts val="500"/>
        </a:spcBef>
        <a:spcAft>
          <a:spcPct val="0"/>
        </a:spcAft>
        <a:buFont typeface="Arial" panose="020B0604020202020204" pitchFamily="34" charset="0"/>
        <a:buChar char="•"/>
        <a:defRPr sz="1733"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7.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slides/_rels/slide7.xml.rels><?xml version="1.0" encoding="UTF-8" standalone="yes"?>
<Relationships xmlns="http://schemas.openxmlformats.org/package/2006/relationships"><Relationship Id="rId3" Type="http://schemas.openxmlformats.org/officeDocument/2006/relationships/image" Target="../media/image44.svg"/><Relationship Id="rId7" Type="http://schemas.openxmlformats.org/officeDocument/2006/relationships/image" Target="../media/image48.svg"/><Relationship Id="rId2" Type="http://schemas.openxmlformats.org/officeDocument/2006/relationships/image" Target="../media/image43.png"/><Relationship Id="rId1" Type="http://schemas.openxmlformats.org/officeDocument/2006/relationships/slideLayout" Target="../slideLayouts/slideLayout17.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16FF-1003-436B-29E3-A09A44482D57}"/>
              </a:ext>
            </a:extLst>
          </p:cNvPr>
          <p:cNvSpPr>
            <a:spLocks noGrp="1"/>
          </p:cNvSpPr>
          <p:nvPr>
            <p:ph type="title"/>
          </p:nvPr>
        </p:nvSpPr>
        <p:spPr>
          <a:xfrm>
            <a:off x="477252" y="1793319"/>
            <a:ext cx="11289177" cy="1325563"/>
          </a:xfrm>
        </p:spPr>
        <p:txBody>
          <a:bodyPr/>
          <a:lstStyle/>
          <a:p>
            <a:pPr>
              <a:spcBef>
                <a:spcPts val="400"/>
              </a:spcBef>
              <a:spcAft>
                <a:spcPts val="0"/>
              </a:spcAft>
            </a:pPr>
            <a:r>
              <a:rPr lang="en-GB" sz="3200"/>
              <a:t>Supporting regions to increase the supply of affordable homes</a:t>
            </a:r>
            <a:br>
              <a:rPr lang="en-GB"/>
            </a:br>
            <a:br>
              <a:rPr lang="en-GB"/>
            </a:br>
            <a:endParaRPr lang="en-GB"/>
          </a:p>
        </p:txBody>
      </p:sp>
      <p:sp>
        <p:nvSpPr>
          <p:cNvPr id="4" name="TextBox 3">
            <a:extLst>
              <a:ext uri="{FF2B5EF4-FFF2-40B4-BE49-F238E27FC236}">
                <a16:creationId xmlns:a16="http://schemas.microsoft.com/office/drawing/2014/main" id="{66FD015C-0706-E9AA-28F2-54EB4C8ED91A}"/>
              </a:ext>
            </a:extLst>
          </p:cNvPr>
          <p:cNvSpPr txBox="1"/>
          <p:nvPr/>
        </p:nvSpPr>
        <p:spPr>
          <a:xfrm>
            <a:off x="477252" y="2346711"/>
            <a:ext cx="10029722" cy="369332"/>
          </a:xfrm>
          <a:prstGeom prst="rect">
            <a:avLst/>
          </a:prstGeom>
          <a:noFill/>
        </p:spPr>
        <p:txBody>
          <a:bodyPr wrap="square">
            <a:spAutoFit/>
          </a:bodyPr>
          <a:lstStyle/>
          <a:p>
            <a:r>
              <a:rPr lang="en-GB" sz="1800"/>
              <a:t>Jackie Rigby, Assistant Director, Regeneration, Partnerships and Major Projects</a:t>
            </a:r>
            <a:endParaRPr lang="en-GB"/>
          </a:p>
        </p:txBody>
      </p:sp>
    </p:spTree>
    <p:extLst>
      <p:ext uri="{BB962C8B-B14F-4D97-AF65-F5344CB8AC3E}">
        <p14:creationId xmlns:p14="http://schemas.microsoft.com/office/powerpoint/2010/main" val="2105837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6EF84E-9869-5C9C-EFA3-125BBBAAE872}"/>
              </a:ext>
            </a:extLst>
          </p:cNvPr>
          <p:cNvSpPr txBox="1"/>
          <p:nvPr/>
        </p:nvSpPr>
        <p:spPr>
          <a:xfrm>
            <a:off x="464240" y="167956"/>
            <a:ext cx="10407805" cy="1159420"/>
          </a:xfrm>
          <a:prstGeom prst="rect">
            <a:avLst/>
          </a:prstGeom>
          <a:noFill/>
        </p:spPr>
        <p:txBody>
          <a:bodyPr wrap="square" lIns="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prstClr val="black"/>
                </a:solidFill>
                <a:effectLst/>
                <a:uLnTx/>
                <a:uFillTx/>
                <a:latin typeface="Calibri" panose="020F0502020204030204"/>
                <a:ea typeface="+mn-ea"/>
                <a:cs typeface="+mn-cs"/>
              </a:rPr>
              <a:t>Our strategic objectives </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467" b="0" i="0" u="none" strike="noStrike" kern="1200" cap="none" spc="0" normalizeH="0" baseline="0" noProof="0">
                <a:ln>
                  <a:noFill/>
                </a:ln>
                <a:solidFill>
                  <a:prstClr val="black"/>
                </a:solidFill>
                <a:effectLst/>
                <a:uLnTx/>
                <a:uFillTx/>
                <a:latin typeface="Calibri" panose="020F0502020204030204"/>
                <a:ea typeface="+mn-ea"/>
                <a:cs typeface="+mn-cs"/>
              </a:rPr>
              <a:t>Our newly </a:t>
            </a:r>
            <a:r>
              <a:rPr lang="en-GB" sz="1467">
                <a:solidFill>
                  <a:prstClr val="black"/>
                </a:solidFill>
                <a:latin typeface="Calibri" panose="020F0502020204030204"/>
              </a:rPr>
              <a:t>published 2025-30 Strategic Plan sets out </a:t>
            </a:r>
            <a:r>
              <a:rPr kumimoji="0" lang="en-GB" sz="1467" b="0" i="0" u="none" strike="noStrike" kern="1200" cap="none" spc="0" normalizeH="0" baseline="0" noProof="0">
                <a:ln>
                  <a:noFill/>
                </a:ln>
                <a:solidFill>
                  <a:prstClr val="black"/>
                </a:solidFill>
                <a:effectLst/>
                <a:uLnTx/>
                <a:uFillTx/>
                <a:latin typeface="Calibri" panose="020F0502020204030204"/>
                <a:ea typeface="+mn-ea"/>
                <a:cs typeface="+mn-cs"/>
              </a:rPr>
              <a:t>six interconnected strategic objectives that work together to support the delivery of the government’s housing, regeneration and economic growth priorities. </a:t>
            </a:r>
            <a:endParaRPr kumimoji="0" lang="en-GB" sz="1467" b="0" i="0" u="none" strike="noStrike" kern="1200" cap="none" spc="0" normalizeH="0" baseline="0" noProof="0">
              <a:ln>
                <a:noFill/>
              </a:ln>
              <a:solidFill>
                <a:srgbClr val="FF0000"/>
              </a:solidFill>
              <a:effectLst/>
              <a:uLnTx/>
              <a:uFillTx/>
              <a:latin typeface="Calibri" panose="020F0502020204030204"/>
              <a:ea typeface="Calibri"/>
              <a:cs typeface="Calibri"/>
            </a:endParaRPr>
          </a:p>
        </p:txBody>
      </p:sp>
      <p:pic>
        <p:nvPicPr>
          <p:cNvPr id="4" name="Picture 3">
            <a:extLst>
              <a:ext uri="{FF2B5EF4-FFF2-40B4-BE49-F238E27FC236}">
                <a16:creationId xmlns:a16="http://schemas.microsoft.com/office/drawing/2014/main" id="{B20D38ED-6373-9A82-9B57-438FF0313DF8}"/>
              </a:ext>
            </a:extLst>
          </p:cNvPr>
          <p:cNvPicPr>
            <a:picLocks noChangeAspect="1"/>
          </p:cNvPicPr>
          <p:nvPr/>
        </p:nvPicPr>
        <p:blipFill>
          <a:blip r:embed="rId3"/>
          <a:stretch>
            <a:fillRect/>
          </a:stretch>
        </p:blipFill>
        <p:spPr>
          <a:xfrm>
            <a:off x="4359760" y="1877324"/>
            <a:ext cx="6408338" cy="3948741"/>
          </a:xfrm>
          <a:prstGeom prst="rect">
            <a:avLst/>
          </a:prstGeom>
        </p:spPr>
      </p:pic>
      <p:sp>
        <p:nvSpPr>
          <p:cNvPr id="5" name="TextBox 4">
            <a:extLst>
              <a:ext uri="{FF2B5EF4-FFF2-40B4-BE49-F238E27FC236}">
                <a16:creationId xmlns:a16="http://schemas.microsoft.com/office/drawing/2014/main" id="{C866FAC9-25C2-8142-9048-9D9C7AF7AB3C}"/>
              </a:ext>
            </a:extLst>
          </p:cNvPr>
          <p:cNvSpPr txBox="1"/>
          <p:nvPr/>
        </p:nvSpPr>
        <p:spPr>
          <a:xfrm>
            <a:off x="912963" y="2360148"/>
            <a:ext cx="2717321" cy="2862322"/>
          </a:xfrm>
          <a:prstGeom prst="rect">
            <a:avLst/>
          </a:prstGeom>
          <a:noFill/>
        </p:spPr>
        <p:txBody>
          <a:bodyPr wrap="square" rtlCol="0">
            <a:spAutoFit/>
          </a:bodyPr>
          <a:lstStyle/>
          <a:p>
            <a:r>
              <a:rPr lang="en-GB"/>
              <a:t>To deliver Objective 2,  our strategic plan recognises that </a:t>
            </a:r>
            <a:r>
              <a:rPr lang="en-GB" b="1"/>
              <a:t>we will work in partnership with Mayors and Local Authorities</a:t>
            </a:r>
            <a:r>
              <a:rPr lang="en-GB"/>
              <a:t> to draw from our suite of powers and resources </a:t>
            </a:r>
            <a:r>
              <a:rPr lang="en-GB" b="1"/>
              <a:t>to meet local housing need and economic growth ambitions.  </a:t>
            </a:r>
          </a:p>
        </p:txBody>
      </p:sp>
    </p:spTree>
    <p:extLst>
      <p:ext uri="{BB962C8B-B14F-4D97-AF65-F5344CB8AC3E}">
        <p14:creationId xmlns:p14="http://schemas.microsoft.com/office/powerpoint/2010/main" val="3589125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6EF84E-9869-5C9C-EFA3-125BBBAAE872}"/>
              </a:ext>
            </a:extLst>
          </p:cNvPr>
          <p:cNvSpPr txBox="1"/>
          <p:nvPr/>
        </p:nvSpPr>
        <p:spPr>
          <a:xfrm>
            <a:off x="464240" y="167956"/>
            <a:ext cx="10407805" cy="1159420"/>
          </a:xfrm>
          <a:prstGeom prst="rect">
            <a:avLst/>
          </a:prstGeom>
          <a:noFill/>
        </p:spPr>
        <p:txBody>
          <a:bodyPr wrap="square" lIns="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prstClr val="black"/>
                </a:solidFill>
                <a:effectLst/>
                <a:uLnTx/>
                <a:uFillTx/>
                <a:latin typeface="Calibri" panose="020F0502020204030204"/>
                <a:ea typeface="+mn-ea"/>
                <a:cs typeface="+mn-cs"/>
              </a:rPr>
              <a:t>Place-based working</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467" b="0" i="0" u="none" strike="noStrike" kern="1200" cap="none" spc="0" normalizeH="0" baseline="0" noProof="0">
                <a:ln>
                  <a:noFill/>
                </a:ln>
                <a:solidFill>
                  <a:prstClr val="black"/>
                </a:solidFill>
                <a:effectLst/>
                <a:uLnTx/>
                <a:uFillTx/>
                <a:latin typeface="Calibri" panose="020F0502020204030204"/>
                <a:ea typeface="+mn-ea"/>
                <a:cs typeface="+mn-cs"/>
              </a:rPr>
              <a:t>Over the past 3 years, Homes England has increasingly concentrated its most intensive efforts in supporting local leaders’ ambitions by taking a place-based, regional approach to delivery. </a:t>
            </a:r>
            <a:endParaRPr kumimoji="0" lang="en-GB" sz="1467" b="0" i="0" u="none" strike="noStrike" kern="1200" cap="none" spc="0" normalizeH="0" baseline="0" noProof="0">
              <a:ln>
                <a:noFill/>
              </a:ln>
              <a:solidFill>
                <a:srgbClr val="FF0000"/>
              </a:solidFill>
              <a:effectLst/>
              <a:uLnTx/>
              <a:uFillTx/>
              <a:latin typeface="Calibri" panose="020F0502020204030204"/>
              <a:ea typeface="Calibri"/>
              <a:cs typeface="Calibri"/>
            </a:endParaRPr>
          </a:p>
        </p:txBody>
      </p:sp>
      <p:pic>
        <p:nvPicPr>
          <p:cNvPr id="6" name="Picture 5" descr="A person and child standing in a room&#10;&#10;Description automatically generated">
            <a:extLst>
              <a:ext uri="{FF2B5EF4-FFF2-40B4-BE49-F238E27FC236}">
                <a16:creationId xmlns:a16="http://schemas.microsoft.com/office/drawing/2014/main" id="{3FDDC8EB-3AE9-9797-6C05-1E9A1A7F5287}"/>
              </a:ext>
            </a:extLst>
          </p:cNvPr>
          <p:cNvPicPr>
            <a:picLocks noChangeAspect="1"/>
          </p:cNvPicPr>
          <p:nvPr/>
        </p:nvPicPr>
        <p:blipFill>
          <a:blip r:embed="rId3">
            <a:extLst>
              <a:ext uri="{28A0092B-C50C-407E-A947-70E740481C1C}">
                <a14:useLocalDpi xmlns:a14="http://schemas.microsoft.com/office/drawing/2010/main" val="0"/>
              </a:ext>
            </a:extLst>
          </a:blip>
          <a:srcRect l="31143" t="13255" r="32479" b="6196"/>
          <a:stretch/>
        </p:blipFill>
        <p:spPr>
          <a:xfrm>
            <a:off x="639579" y="1562360"/>
            <a:ext cx="1050122" cy="1260345"/>
          </a:xfrm>
          <a:prstGeom prst="rect">
            <a:avLst/>
          </a:prstGeom>
        </p:spPr>
      </p:pic>
      <p:pic>
        <p:nvPicPr>
          <p:cNvPr id="8" name="Picture 7" descr="A screen shot of a document&#10;&#10;Description automatically generated">
            <a:extLst>
              <a:ext uri="{FF2B5EF4-FFF2-40B4-BE49-F238E27FC236}">
                <a16:creationId xmlns:a16="http://schemas.microsoft.com/office/drawing/2014/main" id="{C1F9A06A-8195-1620-3429-2E88C3DC3F05}"/>
              </a:ext>
            </a:extLst>
          </p:cNvPr>
          <p:cNvPicPr>
            <a:picLocks noChangeAspect="1"/>
          </p:cNvPicPr>
          <p:nvPr/>
        </p:nvPicPr>
        <p:blipFill>
          <a:blip r:embed="rId4">
            <a:extLst>
              <a:ext uri="{28A0092B-C50C-407E-A947-70E740481C1C}">
                <a14:useLocalDpi xmlns:a14="http://schemas.microsoft.com/office/drawing/2010/main" val="0"/>
              </a:ext>
            </a:extLst>
          </a:blip>
          <a:srcRect l="31143" t="12941" r="32679" b="6765"/>
          <a:stretch/>
        </p:blipFill>
        <p:spPr>
          <a:xfrm>
            <a:off x="4518514" y="1540096"/>
            <a:ext cx="1050122" cy="1263324"/>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222611F8-8073-5E0C-0795-5B26D07D5875}"/>
              </a:ext>
            </a:extLst>
          </p:cNvPr>
          <p:cNvPicPr>
            <a:picLocks noChangeAspect="1"/>
          </p:cNvPicPr>
          <p:nvPr/>
        </p:nvPicPr>
        <p:blipFill>
          <a:blip r:embed="rId5">
            <a:extLst>
              <a:ext uri="{28A0092B-C50C-407E-A947-70E740481C1C}">
                <a14:useLocalDpi xmlns:a14="http://schemas.microsoft.com/office/drawing/2010/main" val="0"/>
              </a:ext>
            </a:extLst>
          </a:blip>
          <a:srcRect l="31143" t="13019" r="32328" b="5792"/>
          <a:stretch/>
        </p:blipFill>
        <p:spPr>
          <a:xfrm>
            <a:off x="6378763" y="5061832"/>
            <a:ext cx="1050122" cy="1256998"/>
          </a:xfrm>
          <a:prstGeom prst="rect">
            <a:avLst/>
          </a:prstGeom>
        </p:spPr>
      </p:pic>
      <p:pic>
        <p:nvPicPr>
          <p:cNvPr id="11" name="Picture 10" descr="A screenshot of a computer&#10;&#10;Description automatically generated">
            <a:extLst>
              <a:ext uri="{FF2B5EF4-FFF2-40B4-BE49-F238E27FC236}">
                <a16:creationId xmlns:a16="http://schemas.microsoft.com/office/drawing/2014/main" id="{0509B83C-7100-D951-2C62-FF84F513BBEF}"/>
              </a:ext>
            </a:extLst>
          </p:cNvPr>
          <p:cNvPicPr>
            <a:picLocks noChangeAspect="1"/>
          </p:cNvPicPr>
          <p:nvPr/>
        </p:nvPicPr>
        <p:blipFill>
          <a:blip r:embed="rId6">
            <a:extLst>
              <a:ext uri="{28A0092B-C50C-407E-A947-70E740481C1C}">
                <a14:useLocalDpi xmlns:a14="http://schemas.microsoft.com/office/drawing/2010/main" val="0"/>
              </a:ext>
            </a:extLst>
          </a:blip>
          <a:srcRect l="31192" t="13255" r="32278" b="6118"/>
          <a:stretch/>
        </p:blipFill>
        <p:spPr>
          <a:xfrm>
            <a:off x="1973855" y="5061832"/>
            <a:ext cx="1050122" cy="1260345"/>
          </a:xfrm>
          <a:prstGeom prst="rect">
            <a:avLst/>
          </a:prstGeom>
        </p:spPr>
      </p:pic>
      <p:sp>
        <p:nvSpPr>
          <p:cNvPr id="12" name="TextBox 11">
            <a:extLst>
              <a:ext uri="{FF2B5EF4-FFF2-40B4-BE49-F238E27FC236}">
                <a16:creationId xmlns:a16="http://schemas.microsoft.com/office/drawing/2014/main" id="{49948FBE-3ED8-45CC-4F08-1B31764940AB}"/>
              </a:ext>
            </a:extLst>
          </p:cNvPr>
          <p:cNvSpPr txBox="1"/>
          <p:nvPr/>
        </p:nvSpPr>
        <p:spPr>
          <a:xfrm>
            <a:off x="1747082" y="1638534"/>
            <a:ext cx="1514902" cy="1107996"/>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Calibri" panose="020F0502020204030204"/>
                <a:ea typeface="+mn-ea"/>
                <a:cs typeface="+mn-cs"/>
              </a:rPr>
              <a:t>2023-28 Strategic Plan (May 2023)</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Calibri" panose="020F0502020204030204"/>
                <a:ea typeface="+mn-ea"/>
                <a:cs typeface="+mn-cs"/>
              </a:rPr>
              <a:t>“We will make place-based working central to how we operate”</a:t>
            </a:r>
          </a:p>
        </p:txBody>
      </p:sp>
      <p:sp>
        <p:nvSpPr>
          <p:cNvPr id="13" name="TextBox 12">
            <a:extLst>
              <a:ext uri="{FF2B5EF4-FFF2-40B4-BE49-F238E27FC236}">
                <a16:creationId xmlns:a16="http://schemas.microsoft.com/office/drawing/2014/main" id="{088787B4-4A1E-B531-4859-BB60712B2B29}"/>
              </a:ext>
            </a:extLst>
          </p:cNvPr>
          <p:cNvSpPr txBox="1"/>
          <p:nvPr/>
        </p:nvSpPr>
        <p:spPr>
          <a:xfrm>
            <a:off x="3097975" y="4956617"/>
            <a:ext cx="1761268" cy="1615827"/>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Calibri" panose="020F0502020204030204"/>
                <a:ea typeface="+mn-ea"/>
                <a:cs typeface="+mn-cs"/>
              </a:rPr>
              <a:t>Public Bodies Review (March 2024)</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Calibri" panose="020F0502020204030204"/>
                <a:ea typeface="+mn-ea"/>
                <a:cs typeface="+mn-cs"/>
              </a:rPr>
              <a:t>“[Homes England should] develop its operating model to focus its work as much on places as on national funding programmes”.</a:t>
            </a:r>
          </a:p>
        </p:txBody>
      </p:sp>
      <p:sp>
        <p:nvSpPr>
          <p:cNvPr id="14" name="TextBox 13">
            <a:extLst>
              <a:ext uri="{FF2B5EF4-FFF2-40B4-BE49-F238E27FC236}">
                <a16:creationId xmlns:a16="http://schemas.microsoft.com/office/drawing/2014/main" id="{01154CA6-2BDC-AB09-1F28-2CB11CCAF6F5}"/>
              </a:ext>
            </a:extLst>
          </p:cNvPr>
          <p:cNvSpPr txBox="1"/>
          <p:nvPr/>
        </p:nvSpPr>
        <p:spPr>
          <a:xfrm>
            <a:off x="5577041" y="1513856"/>
            <a:ext cx="2092650" cy="178510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Calibri" panose="020F0502020204030204"/>
                <a:ea typeface="+mn-ea"/>
                <a:cs typeface="+mn-cs"/>
              </a:rPr>
              <a:t>Chair’s letter (September 2024)</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Calibri" panose="020F0502020204030204"/>
                <a:ea typeface="+mn-ea"/>
                <a:cs typeface="+mn-cs"/>
              </a:rPr>
              <a:t>“[Your priorities] should include the rapid implementation of a … sustainable, regional and place-based operating model to reflect the shifting focus to delivering successful placemaking and align with our wider devolution agenda”.</a:t>
            </a:r>
          </a:p>
        </p:txBody>
      </p:sp>
      <p:sp>
        <p:nvSpPr>
          <p:cNvPr id="15" name="TextBox 14">
            <a:extLst>
              <a:ext uri="{FF2B5EF4-FFF2-40B4-BE49-F238E27FC236}">
                <a16:creationId xmlns:a16="http://schemas.microsoft.com/office/drawing/2014/main" id="{581B0782-E666-6EEC-4F29-13CE65A0D769}"/>
              </a:ext>
            </a:extLst>
          </p:cNvPr>
          <p:cNvSpPr txBox="1"/>
          <p:nvPr/>
        </p:nvSpPr>
        <p:spPr>
          <a:xfrm>
            <a:off x="7428885" y="4956617"/>
            <a:ext cx="1869112" cy="178510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Calibri" panose="020F0502020204030204"/>
                <a:ea typeface="+mn-ea"/>
                <a:cs typeface="+mn-cs"/>
              </a:rPr>
              <a:t>Devolution White Paper (December 2024)</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Calibri" panose="020F0502020204030204"/>
                <a:ea typeface="+mn-ea"/>
                <a:cs typeface="+mn-cs"/>
              </a:rPr>
              <a:t>“Homes England will move to a more regional and place-based operating model to align its structures and ways of working to the government’s devolution agenda”. </a:t>
            </a:r>
          </a:p>
        </p:txBody>
      </p:sp>
      <p:sp>
        <p:nvSpPr>
          <p:cNvPr id="16" name="TextBox 15">
            <a:extLst>
              <a:ext uri="{FF2B5EF4-FFF2-40B4-BE49-F238E27FC236}">
                <a16:creationId xmlns:a16="http://schemas.microsoft.com/office/drawing/2014/main" id="{AA75E72E-B9F0-8010-D8CB-9A0A75A07214}"/>
              </a:ext>
            </a:extLst>
          </p:cNvPr>
          <p:cNvSpPr txBox="1"/>
          <p:nvPr/>
        </p:nvSpPr>
        <p:spPr>
          <a:xfrm>
            <a:off x="10143418" y="1375324"/>
            <a:ext cx="2020700" cy="2462213"/>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Calibri" panose="020F0502020204030204"/>
                <a:ea typeface="+mn-ea"/>
                <a:cs typeface="+mn-cs"/>
              </a:rPr>
              <a:t>2025-30 Strategic Plan </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Calibri" panose="020F0502020204030204"/>
                <a:ea typeface="+mn-ea"/>
                <a:cs typeface="+mn-cs"/>
              </a:rPr>
              <a:t>(December 2025)</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Calibri" panose="020F0502020204030204"/>
                <a:ea typeface="+mn-ea"/>
                <a:cs typeface="+mn-cs"/>
              </a:rPr>
              <a:t>“We are changing how we operate to ensure that we are best-placed to support all of our partners as effectively as possible. This means that, alongside our commitment to national expertise and the creation of a specialist National Housing Bank, we are significantly strengthening our regional teams”</a:t>
            </a:r>
          </a:p>
        </p:txBody>
      </p:sp>
      <p:cxnSp>
        <p:nvCxnSpPr>
          <p:cNvPr id="19" name="Straight Connector 18">
            <a:extLst>
              <a:ext uri="{FF2B5EF4-FFF2-40B4-BE49-F238E27FC236}">
                <a16:creationId xmlns:a16="http://schemas.microsoft.com/office/drawing/2014/main" id="{96316449-AE99-9B1E-3FD7-BC356142217C}"/>
              </a:ext>
            </a:extLst>
          </p:cNvPr>
          <p:cNvCxnSpPr>
            <a:cxnSpLocks/>
          </p:cNvCxnSpPr>
          <p:nvPr/>
        </p:nvCxnSpPr>
        <p:spPr>
          <a:xfrm>
            <a:off x="1164640" y="3536838"/>
            <a:ext cx="0" cy="40543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158F9908-20AE-DDC8-9076-FC6A5B6C6518}"/>
              </a:ext>
            </a:extLst>
          </p:cNvPr>
          <p:cNvSpPr/>
          <p:nvPr/>
        </p:nvSpPr>
        <p:spPr>
          <a:xfrm>
            <a:off x="2151626" y="4302811"/>
            <a:ext cx="707359" cy="6433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a:t>March 2024</a:t>
            </a:r>
          </a:p>
        </p:txBody>
      </p:sp>
      <p:sp>
        <p:nvSpPr>
          <p:cNvPr id="28" name="Oval 27">
            <a:extLst>
              <a:ext uri="{FF2B5EF4-FFF2-40B4-BE49-F238E27FC236}">
                <a16:creationId xmlns:a16="http://schemas.microsoft.com/office/drawing/2014/main" id="{E23F3436-8A41-E422-14BC-2D42655469EA}"/>
              </a:ext>
            </a:extLst>
          </p:cNvPr>
          <p:cNvSpPr/>
          <p:nvPr/>
        </p:nvSpPr>
        <p:spPr>
          <a:xfrm>
            <a:off x="828137" y="2872774"/>
            <a:ext cx="707359" cy="6433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a:t>May 2023</a:t>
            </a:r>
          </a:p>
        </p:txBody>
      </p:sp>
      <p:sp>
        <p:nvSpPr>
          <p:cNvPr id="30" name="Oval 29">
            <a:extLst>
              <a:ext uri="{FF2B5EF4-FFF2-40B4-BE49-F238E27FC236}">
                <a16:creationId xmlns:a16="http://schemas.microsoft.com/office/drawing/2014/main" id="{BB253F80-0679-FAEF-50B2-EA7CDE6DA250}"/>
              </a:ext>
            </a:extLst>
          </p:cNvPr>
          <p:cNvSpPr/>
          <p:nvPr/>
        </p:nvSpPr>
        <p:spPr>
          <a:xfrm>
            <a:off x="4703760" y="2846024"/>
            <a:ext cx="707359" cy="6433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a:t>Sept 2024</a:t>
            </a:r>
          </a:p>
        </p:txBody>
      </p:sp>
      <p:sp>
        <p:nvSpPr>
          <p:cNvPr id="32" name="Oval 31">
            <a:extLst>
              <a:ext uri="{FF2B5EF4-FFF2-40B4-BE49-F238E27FC236}">
                <a16:creationId xmlns:a16="http://schemas.microsoft.com/office/drawing/2014/main" id="{16DDFBA1-2388-7171-73A4-17466D10401F}"/>
              </a:ext>
            </a:extLst>
          </p:cNvPr>
          <p:cNvSpPr/>
          <p:nvPr/>
        </p:nvSpPr>
        <p:spPr>
          <a:xfrm>
            <a:off x="6550145" y="4341573"/>
            <a:ext cx="707359" cy="6433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a:t>Dec 2024</a:t>
            </a:r>
          </a:p>
        </p:txBody>
      </p:sp>
      <p:sp>
        <p:nvSpPr>
          <p:cNvPr id="35" name="Oval 34">
            <a:extLst>
              <a:ext uri="{FF2B5EF4-FFF2-40B4-BE49-F238E27FC236}">
                <a16:creationId xmlns:a16="http://schemas.microsoft.com/office/drawing/2014/main" id="{6E55C79F-7BD8-D546-5EA0-483DCAF985F5}"/>
              </a:ext>
            </a:extLst>
          </p:cNvPr>
          <p:cNvSpPr/>
          <p:nvPr/>
        </p:nvSpPr>
        <p:spPr>
          <a:xfrm>
            <a:off x="9190074" y="2846024"/>
            <a:ext cx="707359" cy="6433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a:t>Dec 2025</a:t>
            </a:r>
          </a:p>
        </p:txBody>
      </p:sp>
      <p:cxnSp>
        <p:nvCxnSpPr>
          <p:cNvPr id="38" name="Straight Connector 37">
            <a:extLst>
              <a:ext uri="{FF2B5EF4-FFF2-40B4-BE49-F238E27FC236}">
                <a16:creationId xmlns:a16="http://schemas.microsoft.com/office/drawing/2014/main" id="{FA1669B4-5DD1-164B-01B1-7E12D8E0A6D9}"/>
              </a:ext>
            </a:extLst>
          </p:cNvPr>
          <p:cNvCxnSpPr>
            <a:cxnSpLocks/>
            <a:stCxn id="30" idx="4"/>
          </p:cNvCxnSpPr>
          <p:nvPr/>
        </p:nvCxnSpPr>
        <p:spPr>
          <a:xfrm>
            <a:off x="5057440" y="3489332"/>
            <a:ext cx="0" cy="452936"/>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39" name="Picture 38">
            <a:extLst>
              <a:ext uri="{FF2B5EF4-FFF2-40B4-BE49-F238E27FC236}">
                <a16:creationId xmlns:a16="http://schemas.microsoft.com/office/drawing/2014/main" id="{FEE7F4FF-F468-81CB-17EA-4C5D4D8481E6}"/>
              </a:ext>
            </a:extLst>
          </p:cNvPr>
          <p:cNvPicPr>
            <a:picLocks noChangeAspect="1"/>
          </p:cNvPicPr>
          <p:nvPr/>
        </p:nvPicPr>
        <p:blipFill>
          <a:blip r:embed="rId7"/>
          <a:stretch>
            <a:fillRect/>
          </a:stretch>
        </p:blipFill>
        <p:spPr>
          <a:xfrm>
            <a:off x="9055953" y="1470360"/>
            <a:ext cx="1050122" cy="1316758"/>
          </a:xfrm>
          <a:prstGeom prst="rect">
            <a:avLst/>
          </a:prstGeom>
        </p:spPr>
      </p:pic>
      <p:cxnSp>
        <p:nvCxnSpPr>
          <p:cNvPr id="40" name="Straight Connector 39">
            <a:extLst>
              <a:ext uri="{FF2B5EF4-FFF2-40B4-BE49-F238E27FC236}">
                <a16:creationId xmlns:a16="http://schemas.microsoft.com/office/drawing/2014/main" id="{8CC4A9A9-AA74-7661-7FCB-BD6583DF4733}"/>
              </a:ext>
            </a:extLst>
          </p:cNvPr>
          <p:cNvCxnSpPr>
            <a:cxnSpLocks/>
            <a:stCxn id="35" idx="4"/>
          </p:cNvCxnSpPr>
          <p:nvPr/>
        </p:nvCxnSpPr>
        <p:spPr>
          <a:xfrm>
            <a:off x="9543754" y="3489332"/>
            <a:ext cx="0" cy="4529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C451F97-2E7A-A3DB-B74D-DF7B53082BBE}"/>
              </a:ext>
            </a:extLst>
          </p:cNvPr>
          <p:cNvCxnSpPr>
            <a:cxnSpLocks/>
          </p:cNvCxnSpPr>
          <p:nvPr/>
        </p:nvCxnSpPr>
        <p:spPr>
          <a:xfrm>
            <a:off x="2505306" y="3942268"/>
            <a:ext cx="0" cy="40543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827E09E-FD15-7927-822C-0266D36B8577}"/>
              </a:ext>
            </a:extLst>
          </p:cNvPr>
          <p:cNvCxnSpPr>
            <a:cxnSpLocks/>
          </p:cNvCxnSpPr>
          <p:nvPr/>
        </p:nvCxnSpPr>
        <p:spPr>
          <a:xfrm>
            <a:off x="6903825" y="3942268"/>
            <a:ext cx="0" cy="40543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52C5B265-FB3A-2BCD-88A0-E4FB3EE5FE7B}"/>
              </a:ext>
            </a:extLst>
          </p:cNvPr>
          <p:cNvCxnSpPr>
            <a:cxnSpLocks/>
          </p:cNvCxnSpPr>
          <p:nvPr/>
        </p:nvCxnSpPr>
        <p:spPr>
          <a:xfrm>
            <a:off x="1164640" y="3942268"/>
            <a:ext cx="955799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5609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EF1350-4F09-5C58-038D-017D2A95A19C}"/>
              </a:ext>
            </a:extLst>
          </p:cNvPr>
          <p:cNvSpPr txBox="1"/>
          <p:nvPr/>
        </p:nvSpPr>
        <p:spPr>
          <a:xfrm>
            <a:off x="464240" y="167956"/>
            <a:ext cx="10407805" cy="1838965"/>
          </a:xfrm>
          <a:prstGeom prst="rect">
            <a:avLst/>
          </a:prstGeom>
          <a:noFill/>
        </p:spPr>
        <p:txBody>
          <a:bodyPr wrap="square" lIns="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prstClr val="black"/>
                </a:solidFill>
                <a:effectLst/>
                <a:uLnTx/>
                <a:uFillTx/>
                <a:latin typeface="Calibri" panose="020F0502020204030204"/>
                <a:ea typeface="+mn-ea"/>
                <a:cs typeface="+mn-cs"/>
              </a:rPr>
              <a:t>Delivering in partnership</a:t>
            </a:r>
          </a:p>
          <a:p>
            <a:pPr defTabSz="914377">
              <a:defRPr/>
            </a:pPr>
            <a:r>
              <a:rPr kumimoji="0" lang="en-GB" sz="1470" b="0" i="0" u="none" strike="noStrike" kern="1200" cap="none" spc="0" normalizeH="0" baseline="0" noProof="0">
                <a:ln>
                  <a:noFill/>
                </a:ln>
                <a:solidFill>
                  <a:prstClr val="black"/>
                </a:solidFill>
                <a:effectLst/>
                <a:uLnTx/>
                <a:uFillTx/>
                <a:ea typeface="+mn-ea"/>
                <a:cs typeface="+mn-cs"/>
              </a:rPr>
              <a:t>Partnership working is central to our regional approach, creating a framework for a shared commitment to local priorities. Our flagship model, the Strategic Place Partnership (SPP), enables joint alignment with Mayoral Strategic Authorities on their housing and regeneration ambitions by bringing together each partner’s strengths and resources.  </a:t>
            </a:r>
          </a:p>
          <a:p>
            <a:pPr defTabSz="914377">
              <a:defRPr/>
            </a:pPr>
            <a:endParaRPr lang="en-GB" sz="1470">
              <a:solidFill>
                <a:prstClr val="black"/>
              </a:solidFill>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47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D0854566-D102-529B-FF14-49200744E49A}"/>
              </a:ext>
            </a:extLst>
          </p:cNvPr>
          <p:cNvGrpSpPr/>
          <p:nvPr/>
        </p:nvGrpSpPr>
        <p:grpSpPr>
          <a:xfrm>
            <a:off x="7988060" y="1924128"/>
            <a:ext cx="3648974" cy="3693319"/>
            <a:chOff x="8445260" y="2605177"/>
            <a:chExt cx="3648974" cy="3693319"/>
          </a:xfrm>
        </p:grpSpPr>
        <p:sp>
          <p:nvSpPr>
            <p:cNvPr id="16" name="TextBox 15">
              <a:extLst>
                <a:ext uri="{FF2B5EF4-FFF2-40B4-BE49-F238E27FC236}">
                  <a16:creationId xmlns:a16="http://schemas.microsoft.com/office/drawing/2014/main" id="{F9EC8F8B-C8AD-AE3C-E188-5BD5D8F33DA9}"/>
                </a:ext>
              </a:extLst>
            </p:cNvPr>
            <p:cNvSpPr txBox="1"/>
            <p:nvPr/>
          </p:nvSpPr>
          <p:spPr>
            <a:xfrm>
              <a:off x="8445260" y="2605177"/>
              <a:ext cx="3648974" cy="3693319"/>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GB" sz="1200" b="1"/>
                <a:t>To date, the Agency has ten SPPs in Place across the country.</a:t>
              </a:r>
            </a:p>
            <a:p>
              <a:endParaRPr lang="en-GB" sz="1200"/>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p:txBody>
        </p:sp>
        <p:grpSp>
          <p:nvGrpSpPr>
            <p:cNvPr id="17" name="Group 16">
              <a:extLst>
                <a:ext uri="{FF2B5EF4-FFF2-40B4-BE49-F238E27FC236}">
                  <a16:creationId xmlns:a16="http://schemas.microsoft.com/office/drawing/2014/main" id="{DC27F906-CA38-7566-92AF-072C68F206A5}"/>
                </a:ext>
              </a:extLst>
            </p:cNvPr>
            <p:cNvGrpSpPr/>
            <p:nvPr/>
          </p:nvGrpSpPr>
          <p:grpSpPr>
            <a:xfrm>
              <a:off x="8550976" y="3059717"/>
              <a:ext cx="3420485" cy="3110379"/>
              <a:chOff x="8550976" y="3059717"/>
              <a:chExt cx="3420485" cy="3110379"/>
            </a:xfrm>
          </p:grpSpPr>
          <p:pic>
            <p:nvPicPr>
              <p:cNvPr id="3" name="Picture 2" descr="Greater Manchester Combined Authority (GMCA) - Smart Classes">
                <a:extLst>
                  <a:ext uri="{FF2B5EF4-FFF2-40B4-BE49-F238E27FC236}">
                    <a16:creationId xmlns:a16="http://schemas.microsoft.com/office/drawing/2014/main" id="{4288D066-4CB5-97A5-9BBF-D9DABD668B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7170" y="3059717"/>
                <a:ext cx="1495574" cy="4632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Home - Good Work Pledge | North of Tyne Combined Authority">
                <a:extLst>
                  <a:ext uri="{FF2B5EF4-FFF2-40B4-BE49-F238E27FC236}">
                    <a16:creationId xmlns:a16="http://schemas.microsoft.com/office/drawing/2014/main" id="{D11C051D-0B29-92F3-9004-1775EFD954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7957" y="4537439"/>
                <a:ext cx="1203371" cy="32800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South Yorkshire Mayoral Combined Authority | Urban Transport Group">
                <a:extLst>
                  <a:ext uri="{FF2B5EF4-FFF2-40B4-BE49-F238E27FC236}">
                    <a16:creationId xmlns:a16="http://schemas.microsoft.com/office/drawing/2014/main" id="{3A17FA09-8B59-ED6D-2B9C-86A64FC6B6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5979" y="4247346"/>
                <a:ext cx="765159" cy="7651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York outer ring road dualling scheme – City of York Council">
                <a:extLst>
                  <a:ext uri="{FF2B5EF4-FFF2-40B4-BE49-F238E27FC236}">
                    <a16:creationId xmlns:a16="http://schemas.microsoft.com/office/drawing/2014/main" id="{A7F243D4-0960-7DD2-342F-119302E26C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55775" y="4977614"/>
                <a:ext cx="1340830" cy="3558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Kaleidoscope - A B Corp Certified Communications Company">
                <a:extLst>
                  <a:ext uri="{FF2B5EF4-FFF2-40B4-BE49-F238E27FC236}">
                    <a16:creationId xmlns:a16="http://schemas.microsoft.com/office/drawing/2014/main" id="{7076E2B0-FE47-8A9E-D03D-4D7FCE3B989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3151" b="26462"/>
              <a:stretch/>
            </p:blipFill>
            <p:spPr bwMode="auto">
              <a:xfrm>
                <a:off x="8550976" y="5018357"/>
                <a:ext cx="934080" cy="4706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8" descr="Be Chair of the West Midlands Combined Authority - Deadline 14th June">
                <a:extLst>
                  <a:ext uri="{FF2B5EF4-FFF2-40B4-BE49-F238E27FC236}">
                    <a16:creationId xmlns:a16="http://schemas.microsoft.com/office/drawing/2014/main" id="{557D25B7-3A2D-1E9D-E3F2-DF0ADC2366A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7094" b="17839"/>
              <a:stretch/>
            </p:blipFill>
            <p:spPr bwMode="auto">
              <a:xfrm>
                <a:off x="9955661" y="3837742"/>
                <a:ext cx="1340830" cy="51563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Leadership Opportunities with East Midlands Combined County ...">
                <a:extLst>
                  <a:ext uri="{FF2B5EF4-FFF2-40B4-BE49-F238E27FC236}">
                    <a16:creationId xmlns:a16="http://schemas.microsoft.com/office/drawing/2014/main" id="{381833EE-C797-77DE-EA25-5D49BB31B19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18927" y="3210469"/>
                <a:ext cx="1652534" cy="46321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York &amp; North Yorkshire Combined Authority">
                <a:extLst>
                  <a:ext uri="{FF2B5EF4-FFF2-40B4-BE49-F238E27FC236}">
                    <a16:creationId xmlns:a16="http://schemas.microsoft.com/office/drawing/2014/main" id="{EC5CC436-589F-5415-944D-1DB2DCEBD2C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 r="32724" b="-2871"/>
              <a:stretch/>
            </p:blipFill>
            <p:spPr bwMode="auto">
              <a:xfrm>
                <a:off x="8761914" y="5699446"/>
                <a:ext cx="1340830" cy="4706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Contact us - Cambridgeshire &amp; Peterborough Combined Authority">
                <a:extLst>
                  <a:ext uri="{FF2B5EF4-FFF2-40B4-BE49-F238E27FC236}">
                    <a16:creationId xmlns:a16="http://schemas.microsoft.com/office/drawing/2014/main" id="{0116E232-F88A-7BF9-D406-BB8881515FA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604710" y="5576711"/>
                <a:ext cx="1215252" cy="5933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4">
                <a:extLst>
                  <a:ext uri="{FF2B5EF4-FFF2-40B4-BE49-F238E27FC236}">
                    <a16:creationId xmlns:a16="http://schemas.microsoft.com/office/drawing/2014/main" id="{A5F26B64-4F50-A30E-1D28-40EA8C94664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07170" y="3592144"/>
                <a:ext cx="1198318" cy="671058"/>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0" name="TextBox 19">
            <a:extLst>
              <a:ext uri="{FF2B5EF4-FFF2-40B4-BE49-F238E27FC236}">
                <a16:creationId xmlns:a16="http://schemas.microsoft.com/office/drawing/2014/main" id="{614BB162-238A-53AF-0825-CA91826E48AB}"/>
              </a:ext>
            </a:extLst>
          </p:cNvPr>
          <p:cNvSpPr txBox="1"/>
          <p:nvPr/>
        </p:nvSpPr>
        <p:spPr>
          <a:xfrm>
            <a:off x="719088" y="1831795"/>
            <a:ext cx="6758169" cy="3554819"/>
          </a:xfrm>
          <a:prstGeom prst="rect">
            <a:avLst/>
          </a:prstGeom>
          <a:noFill/>
        </p:spPr>
        <p:txBody>
          <a:bodyPr wrap="square">
            <a:spAutoFit/>
          </a:bodyPr>
          <a:lstStyle/>
          <a:p>
            <a:pPr defTabSz="609585" eaLnBrk="0" fontAlgn="base" hangingPunct="0">
              <a:spcBef>
                <a:spcPct val="0"/>
              </a:spcBef>
              <a:spcAft>
                <a:spcPct val="0"/>
              </a:spcAft>
            </a:pPr>
            <a:r>
              <a:rPr lang="en-GB" sz="1500">
                <a:solidFill>
                  <a:prstClr val="black"/>
                </a:solidFill>
              </a:rPr>
              <a:t>The aims of a strategic place partnership are to:</a:t>
            </a:r>
          </a:p>
          <a:p>
            <a:pPr defTabSz="609585" eaLnBrk="0" fontAlgn="base" hangingPunct="0">
              <a:spcBef>
                <a:spcPct val="0"/>
              </a:spcBef>
              <a:spcAft>
                <a:spcPct val="0"/>
              </a:spcAft>
            </a:pPr>
            <a:endParaRPr lang="en-GB" sz="1500">
              <a:solidFill>
                <a:prstClr val="black"/>
              </a:solidFill>
            </a:endParaRPr>
          </a:p>
          <a:p>
            <a:pPr marL="380990" indent="-380990" defTabSz="609585" eaLnBrk="0" fontAlgn="base" hangingPunct="0">
              <a:spcBef>
                <a:spcPct val="0"/>
              </a:spcBef>
              <a:spcAft>
                <a:spcPct val="0"/>
              </a:spcAft>
              <a:buFont typeface="Arial" panose="020B0604020202020204" pitchFamily="34" charset="0"/>
              <a:buChar char="•"/>
            </a:pPr>
            <a:r>
              <a:rPr lang="en-GB" sz="1500">
                <a:solidFill>
                  <a:prstClr val="black"/>
                </a:solidFill>
              </a:rPr>
              <a:t>Clearly agree and articulate a </a:t>
            </a:r>
            <a:r>
              <a:rPr lang="en-GB" sz="1500" b="1">
                <a:solidFill>
                  <a:prstClr val="black"/>
                </a:solidFill>
              </a:rPr>
              <a:t>shared ambition </a:t>
            </a:r>
            <a:r>
              <a:rPr lang="en-GB" sz="1500">
                <a:solidFill>
                  <a:prstClr val="black"/>
                </a:solidFill>
              </a:rPr>
              <a:t>and set of</a:t>
            </a:r>
            <a:r>
              <a:rPr lang="en-GB" sz="1500" b="1">
                <a:solidFill>
                  <a:prstClr val="black"/>
                </a:solidFill>
              </a:rPr>
              <a:t> shared strategic outcomes</a:t>
            </a:r>
            <a:r>
              <a:rPr lang="en-GB" sz="1500">
                <a:solidFill>
                  <a:prstClr val="black"/>
                </a:solidFill>
              </a:rPr>
              <a:t>.</a:t>
            </a:r>
          </a:p>
          <a:p>
            <a:pPr marL="380990" indent="-380990" defTabSz="609585" eaLnBrk="0" fontAlgn="base" hangingPunct="0">
              <a:spcBef>
                <a:spcPct val="0"/>
              </a:spcBef>
              <a:spcAft>
                <a:spcPct val="0"/>
              </a:spcAft>
              <a:buFont typeface="Arial" panose="020B0604020202020204" pitchFamily="34" charset="0"/>
              <a:buChar char="•"/>
            </a:pPr>
            <a:endParaRPr lang="en-GB" sz="1500">
              <a:solidFill>
                <a:prstClr val="black"/>
              </a:solidFill>
            </a:endParaRPr>
          </a:p>
          <a:p>
            <a:pPr marL="380990" indent="-380990" defTabSz="609585" eaLnBrk="0" fontAlgn="base" hangingPunct="0">
              <a:spcBef>
                <a:spcPct val="0"/>
              </a:spcBef>
              <a:spcAft>
                <a:spcPct val="0"/>
              </a:spcAft>
              <a:buFont typeface="Arial" panose="020B0604020202020204" pitchFamily="34" charset="0"/>
              <a:buChar char="•"/>
            </a:pPr>
            <a:r>
              <a:rPr lang="en-GB" sz="1500" b="1">
                <a:solidFill>
                  <a:prstClr val="black"/>
                </a:solidFill>
              </a:rPr>
              <a:t>Create a coordinated approach to unlocking these ambitions </a:t>
            </a:r>
            <a:r>
              <a:rPr lang="en-GB" sz="1500">
                <a:solidFill>
                  <a:prstClr val="black"/>
                </a:solidFill>
              </a:rPr>
              <a:t>– including working across different government departments.</a:t>
            </a:r>
          </a:p>
          <a:p>
            <a:pPr marL="380990" indent="-380990" defTabSz="609585" eaLnBrk="0" fontAlgn="base" hangingPunct="0">
              <a:spcBef>
                <a:spcPct val="0"/>
              </a:spcBef>
              <a:spcAft>
                <a:spcPct val="0"/>
              </a:spcAft>
              <a:buFont typeface="Arial" panose="020B0604020202020204" pitchFamily="34" charset="0"/>
              <a:buChar char="•"/>
            </a:pPr>
            <a:endParaRPr lang="en-GB" sz="1500">
              <a:solidFill>
                <a:prstClr val="black"/>
              </a:solidFill>
            </a:endParaRPr>
          </a:p>
          <a:p>
            <a:pPr marL="380990" indent="-380990" defTabSz="609585" eaLnBrk="0" fontAlgn="base" hangingPunct="0">
              <a:spcBef>
                <a:spcPct val="0"/>
              </a:spcBef>
              <a:spcAft>
                <a:spcPct val="0"/>
              </a:spcAft>
              <a:buFont typeface="Arial" panose="020B0604020202020204" pitchFamily="34" charset="0"/>
              <a:buChar char="•"/>
            </a:pPr>
            <a:r>
              <a:rPr lang="en-GB" sz="1500">
                <a:solidFill>
                  <a:prstClr val="black"/>
                </a:solidFill>
              </a:rPr>
              <a:t>Explore and </a:t>
            </a:r>
            <a:r>
              <a:rPr lang="en-GB" sz="1500" b="1">
                <a:solidFill>
                  <a:prstClr val="black"/>
                </a:solidFill>
              </a:rPr>
              <a:t>share intelligence </a:t>
            </a:r>
            <a:r>
              <a:rPr lang="en-GB" sz="1500">
                <a:solidFill>
                  <a:prstClr val="black"/>
                </a:solidFill>
              </a:rPr>
              <a:t>and </a:t>
            </a:r>
            <a:r>
              <a:rPr lang="en-GB" sz="1500" b="1">
                <a:solidFill>
                  <a:prstClr val="black"/>
                </a:solidFill>
              </a:rPr>
              <a:t>jointly prepare and prioritise a pipeline </a:t>
            </a:r>
            <a:r>
              <a:rPr lang="en-GB" sz="1500">
                <a:solidFill>
                  <a:prstClr val="black"/>
                </a:solidFill>
              </a:rPr>
              <a:t>of opportunities.</a:t>
            </a:r>
          </a:p>
          <a:p>
            <a:pPr marL="380990" indent="-380990" defTabSz="609585" eaLnBrk="0" fontAlgn="base" hangingPunct="0">
              <a:spcBef>
                <a:spcPct val="0"/>
              </a:spcBef>
              <a:spcAft>
                <a:spcPct val="0"/>
              </a:spcAft>
              <a:buFont typeface="Arial" panose="020B0604020202020204" pitchFamily="34" charset="0"/>
              <a:buChar char="•"/>
            </a:pPr>
            <a:endParaRPr lang="en-GB" sz="1500">
              <a:solidFill>
                <a:prstClr val="black"/>
              </a:solidFill>
            </a:endParaRPr>
          </a:p>
          <a:p>
            <a:pPr marL="380990" indent="-380990" defTabSz="609585" eaLnBrk="0" fontAlgn="base" hangingPunct="0">
              <a:spcBef>
                <a:spcPct val="0"/>
              </a:spcBef>
              <a:spcAft>
                <a:spcPct val="0"/>
              </a:spcAft>
              <a:buFont typeface="Arial" panose="020B0604020202020204" pitchFamily="34" charset="0"/>
              <a:buChar char="•"/>
            </a:pPr>
            <a:r>
              <a:rPr lang="en-GB" sz="1500">
                <a:solidFill>
                  <a:prstClr val="black"/>
                </a:solidFill>
              </a:rPr>
              <a:t>Use the leverage of the partnership to better</a:t>
            </a:r>
            <a:r>
              <a:rPr lang="en-GB" sz="1500" b="1">
                <a:solidFill>
                  <a:prstClr val="black"/>
                </a:solidFill>
              </a:rPr>
              <a:t> target and align public and private sector resources, skills and expertise</a:t>
            </a:r>
            <a:r>
              <a:rPr lang="en-GB" sz="1500">
                <a:solidFill>
                  <a:prstClr val="black"/>
                </a:solidFill>
              </a:rPr>
              <a:t>.</a:t>
            </a:r>
          </a:p>
          <a:p>
            <a:pPr marL="380990" indent="-380990" defTabSz="609585" eaLnBrk="0" fontAlgn="base" hangingPunct="0">
              <a:spcBef>
                <a:spcPct val="0"/>
              </a:spcBef>
              <a:spcAft>
                <a:spcPct val="0"/>
              </a:spcAft>
              <a:buFont typeface="Arial" panose="020B0604020202020204" pitchFamily="34" charset="0"/>
              <a:buChar char="•"/>
            </a:pPr>
            <a:endParaRPr lang="en-GB" sz="1500">
              <a:solidFill>
                <a:prstClr val="black"/>
              </a:solidFill>
            </a:endParaRPr>
          </a:p>
          <a:p>
            <a:pPr marL="380990" indent="-380990" defTabSz="609585" eaLnBrk="0" fontAlgn="base" hangingPunct="0">
              <a:spcBef>
                <a:spcPct val="0"/>
              </a:spcBef>
              <a:spcAft>
                <a:spcPct val="0"/>
              </a:spcAft>
              <a:buFont typeface="Arial" panose="020B0604020202020204" pitchFamily="34" charset="0"/>
              <a:buChar char="•"/>
            </a:pPr>
            <a:r>
              <a:rPr lang="en-GB" sz="1500" b="1">
                <a:solidFill>
                  <a:prstClr val="black"/>
                </a:solidFill>
              </a:rPr>
              <a:t>Learn and share knowledge </a:t>
            </a:r>
            <a:r>
              <a:rPr lang="en-GB" sz="1500">
                <a:solidFill>
                  <a:prstClr val="black"/>
                </a:solidFill>
              </a:rPr>
              <a:t>to strengthen delivery capacity.</a:t>
            </a:r>
          </a:p>
        </p:txBody>
      </p:sp>
    </p:spTree>
    <p:extLst>
      <p:ext uri="{BB962C8B-B14F-4D97-AF65-F5344CB8AC3E}">
        <p14:creationId xmlns:p14="http://schemas.microsoft.com/office/powerpoint/2010/main" val="1024055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EF1350-4F09-5C58-038D-017D2A95A19C}"/>
              </a:ext>
            </a:extLst>
          </p:cNvPr>
          <p:cNvSpPr txBox="1"/>
          <p:nvPr/>
        </p:nvSpPr>
        <p:spPr>
          <a:xfrm>
            <a:off x="464240" y="167956"/>
            <a:ext cx="10407805" cy="1612749"/>
          </a:xfrm>
          <a:prstGeom prst="rect">
            <a:avLst/>
          </a:prstGeom>
          <a:noFill/>
        </p:spPr>
        <p:txBody>
          <a:bodyPr wrap="square" lIns="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prstClr val="black"/>
                </a:solidFill>
                <a:effectLst/>
                <a:uLnTx/>
                <a:uFillTx/>
                <a:latin typeface="Calibri" panose="020F0502020204030204"/>
                <a:ea typeface="+mn-ea"/>
                <a:cs typeface="+mn-cs"/>
              </a:rPr>
              <a:t>Recent successes</a:t>
            </a:r>
          </a:p>
          <a:p>
            <a:pPr marL="0" marR="0" lvl="0" indent="0" algn="l" defTabSz="914377" rtl="0" eaLnBrk="1" fontAlgn="auto" latinLnBrk="0" hangingPunct="1">
              <a:lnSpc>
                <a:spcPct val="100000"/>
              </a:lnSpc>
              <a:spcBef>
                <a:spcPts val="0"/>
              </a:spcBef>
              <a:spcAft>
                <a:spcPts val="0"/>
              </a:spcAft>
              <a:buClrTx/>
              <a:buSzTx/>
              <a:buFontTx/>
              <a:buNone/>
              <a:tabLst/>
              <a:defRPr/>
            </a:pPr>
            <a:r>
              <a:rPr lang="en-GB" sz="1470">
                <a:solidFill>
                  <a:prstClr val="black"/>
                </a:solidFill>
                <a:latin typeface="Calibri" panose="020F0502020204030204"/>
              </a:rPr>
              <a:t>Each of our ten existing SPPs include a strategic objective focussed on the delivery of affordable housing, supported by a partnership business plan detailing the activities and workstreams required to achieve it. </a:t>
            </a:r>
          </a:p>
          <a:p>
            <a:pPr marL="0" marR="0" lvl="0" indent="0" algn="l" defTabSz="914377" rtl="0" eaLnBrk="1" fontAlgn="auto" latinLnBrk="0" hangingPunct="1">
              <a:lnSpc>
                <a:spcPct val="100000"/>
              </a:lnSpc>
              <a:spcBef>
                <a:spcPts val="0"/>
              </a:spcBef>
              <a:spcAft>
                <a:spcPts val="0"/>
              </a:spcAft>
              <a:buClrTx/>
              <a:buSzTx/>
              <a:buFontTx/>
              <a:buNone/>
              <a:tabLst/>
              <a:defRPr/>
            </a:pPr>
            <a:endParaRPr lang="en-GB" sz="1470">
              <a:solidFill>
                <a:prstClr val="black"/>
              </a:solidFill>
              <a:latin typeface="Calibri" panose="020F0502020204030204"/>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47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DB54DFB-0FD2-5CCF-D724-5B4B46E31335}"/>
              </a:ext>
            </a:extLst>
          </p:cNvPr>
          <p:cNvSpPr txBox="1"/>
          <p:nvPr/>
        </p:nvSpPr>
        <p:spPr>
          <a:xfrm>
            <a:off x="464240" y="1530538"/>
            <a:ext cx="6094562" cy="4164217"/>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470">
                <a:solidFill>
                  <a:prstClr val="black"/>
                </a:solidFill>
                <a:latin typeface="Calibri" panose="020F0502020204030204"/>
              </a:rPr>
              <a:t>Recent successes against these objectives includes:</a:t>
            </a:r>
          </a:p>
          <a:p>
            <a:pPr marL="0" marR="0" lvl="0" indent="0" algn="l" defTabSz="914377" rtl="0" eaLnBrk="1" fontAlgn="auto" latinLnBrk="0" hangingPunct="1">
              <a:lnSpc>
                <a:spcPct val="100000"/>
              </a:lnSpc>
              <a:spcBef>
                <a:spcPts val="0"/>
              </a:spcBef>
              <a:spcAft>
                <a:spcPts val="0"/>
              </a:spcAft>
              <a:buClrTx/>
              <a:buSzTx/>
              <a:buFontTx/>
              <a:buNone/>
              <a:tabLst/>
              <a:defRPr/>
            </a:pPr>
            <a:endParaRPr lang="en-GB" sz="1470">
              <a:solidFill>
                <a:prstClr val="black"/>
              </a:solidFill>
              <a:latin typeface="Calibri" panose="020F0502020204030204"/>
            </a:endParaRPr>
          </a:p>
          <a:p>
            <a:pPr marL="285750" marR="0" lvl="0" indent="-2857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70">
                <a:solidFill>
                  <a:prstClr val="black"/>
                </a:solidFill>
                <a:latin typeface="Calibri" panose="020F0502020204030204"/>
              </a:rPr>
              <a:t>Jointly progressing a range of affordable housing interventions in </a:t>
            </a:r>
            <a:r>
              <a:rPr lang="en-GB" sz="1470" b="1">
                <a:solidFill>
                  <a:prstClr val="black"/>
                </a:solidFill>
                <a:latin typeface="Calibri" panose="020F0502020204030204"/>
              </a:rPr>
              <a:t>South Yorkshire </a:t>
            </a:r>
            <a:r>
              <a:rPr lang="en-GB" sz="1470">
                <a:solidFill>
                  <a:prstClr val="black"/>
                </a:solidFill>
                <a:latin typeface="Calibri" panose="020F0502020204030204"/>
              </a:rPr>
              <a:t>including £12 million grant allocations to affordable housing sites in Sheffield, alongside funding a Council Housebuilding Commission to enhance direct delivery of council housing across the four stock holding local authorities</a:t>
            </a:r>
          </a:p>
          <a:p>
            <a:pPr marL="285750" marR="0" lvl="0" indent="-2857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70">
              <a:solidFill>
                <a:prstClr val="black"/>
              </a:solidFill>
              <a:latin typeface="Calibri" panose="020F0502020204030204"/>
            </a:endParaRPr>
          </a:p>
          <a:p>
            <a:pPr marL="285750" marR="0" lvl="0" indent="-2857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70">
                <a:solidFill>
                  <a:prstClr val="black"/>
                </a:solidFill>
                <a:latin typeface="Calibri" panose="020F0502020204030204"/>
              </a:rPr>
              <a:t>Co-investment with the </a:t>
            </a:r>
            <a:r>
              <a:rPr lang="en-GB" sz="1470" b="1">
                <a:solidFill>
                  <a:prstClr val="black"/>
                </a:solidFill>
                <a:latin typeface="Calibri" panose="020F0502020204030204"/>
              </a:rPr>
              <a:t>West Midlands </a:t>
            </a:r>
            <a:r>
              <a:rPr lang="en-GB" sz="1470">
                <a:solidFill>
                  <a:prstClr val="black"/>
                </a:solidFill>
                <a:latin typeface="Calibri" panose="020F0502020204030204"/>
              </a:rPr>
              <a:t>Combined Authority since March 2024 to unlock around 3,000 new homes in the region, of which nearly 2,000 are affordable</a:t>
            </a:r>
          </a:p>
          <a:p>
            <a:pPr marL="285750" marR="0" lvl="0" indent="-2857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70">
              <a:solidFill>
                <a:prstClr val="black"/>
              </a:solidFill>
              <a:latin typeface="Calibri" panose="020F0502020204030204"/>
            </a:endParaRPr>
          </a:p>
          <a:p>
            <a:pPr marL="285750" marR="0" lvl="0" indent="-2857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70">
                <a:solidFill>
                  <a:prstClr val="black"/>
                </a:solidFill>
                <a:latin typeface="Calibri" panose="020F0502020204030204"/>
              </a:rPr>
              <a:t>Establishing new ways of working to co-ordinate the delivery of the Affordable Homes Programme 2021 – 2026 to enable </a:t>
            </a:r>
            <a:r>
              <a:rPr lang="en-GB" sz="1470" b="1">
                <a:solidFill>
                  <a:prstClr val="black"/>
                </a:solidFill>
                <a:latin typeface="Calibri" panose="020F0502020204030204"/>
              </a:rPr>
              <a:t>Greater Manchester </a:t>
            </a:r>
            <a:r>
              <a:rPr lang="en-GB" sz="1470">
                <a:solidFill>
                  <a:prstClr val="black"/>
                </a:solidFill>
                <a:latin typeface="Calibri" panose="020F0502020204030204"/>
              </a:rPr>
              <a:t>to prioritise projects in their Brownfield Housing Fund pipeline</a:t>
            </a:r>
          </a:p>
          <a:p>
            <a:pPr marL="285750" marR="0" lvl="0" indent="-2857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70">
              <a:solidFill>
                <a:prstClr val="black"/>
              </a:solidFill>
              <a:latin typeface="Calibri" panose="020F0502020204030204"/>
            </a:endParaRPr>
          </a:p>
          <a:p>
            <a:pPr marL="285750" marR="0" lvl="0" indent="-2857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70">
              <a:solidFill>
                <a:prstClr val="black"/>
              </a:solidFill>
              <a:latin typeface="Calibri" panose="020F0502020204030204"/>
            </a:endParaRPr>
          </a:p>
        </p:txBody>
      </p:sp>
      <p:pic>
        <p:nvPicPr>
          <p:cNvPr id="3" name="Picture 2" descr="A screenshot of a website&#10;&#10;AI-generated content may be incorrect.">
            <a:extLst>
              <a:ext uri="{FF2B5EF4-FFF2-40B4-BE49-F238E27FC236}">
                <a16:creationId xmlns:a16="http://schemas.microsoft.com/office/drawing/2014/main" id="{72167A0A-0AA3-9AE1-9899-6F2A08904D41}"/>
              </a:ext>
            </a:extLst>
          </p:cNvPr>
          <p:cNvPicPr>
            <a:picLocks noChangeAspect="1"/>
          </p:cNvPicPr>
          <p:nvPr/>
        </p:nvPicPr>
        <p:blipFill>
          <a:blip r:embed="rId2"/>
          <a:stretch>
            <a:fillRect/>
          </a:stretch>
        </p:blipFill>
        <p:spPr>
          <a:xfrm>
            <a:off x="7197461" y="1987826"/>
            <a:ext cx="4390035" cy="3246783"/>
          </a:xfrm>
          <a:prstGeom prst="rect">
            <a:avLst/>
          </a:prstGeom>
        </p:spPr>
      </p:pic>
    </p:spTree>
    <p:extLst>
      <p:ext uri="{BB962C8B-B14F-4D97-AF65-F5344CB8AC3E}">
        <p14:creationId xmlns:p14="http://schemas.microsoft.com/office/powerpoint/2010/main" val="3437230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EF1350-4F09-5C58-038D-017D2A95A19C}"/>
              </a:ext>
            </a:extLst>
          </p:cNvPr>
          <p:cNvSpPr txBox="1"/>
          <p:nvPr/>
        </p:nvSpPr>
        <p:spPr>
          <a:xfrm>
            <a:off x="464240" y="167956"/>
            <a:ext cx="10407805" cy="1160318"/>
          </a:xfrm>
          <a:prstGeom prst="rect">
            <a:avLst/>
          </a:prstGeom>
          <a:noFill/>
        </p:spPr>
        <p:txBody>
          <a:bodyPr wrap="square" lIns="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4000">
                <a:solidFill>
                  <a:prstClr val="black"/>
                </a:solidFill>
                <a:latin typeface="Calibri" panose="020F0502020204030204"/>
              </a:rPr>
              <a:t>Social and Affordable Homes Programme </a:t>
            </a:r>
          </a:p>
          <a:p>
            <a:pPr marL="0" marR="0" lvl="0" indent="0" algn="l" defTabSz="914377" rtl="0" eaLnBrk="1" fontAlgn="auto" latinLnBrk="0" hangingPunct="1">
              <a:lnSpc>
                <a:spcPct val="100000"/>
              </a:lnSpc>
              <a:spcBef>
                <a:spcPts val="0"/>
              </a:spcBef>
              <a:spcAft>
                <a:spcPts val="0"/>
              </a:spcAft>
              <a:buClrTx/>
              <a:buSzTx/>
              <a:buFontTx/>
              <a:buNone/>
              <a:tabLst/>
              <a:defRPr/>
            </a:pPr>
            <a:r>
              <a:rPr lang="en-GB" sz="1470">
                <a:solidFill>
                  <a:prstClr val="black"/>
                </a:solidFill>
                <a:latin typeface="Calibri" panose="020F0502020204030204"/>
              </a:rPr>
              <a:t>The new Social and Affordable Homes Programme (SAHP) is the largest investment in social and affordable housing in a generation and will help contribute to the government’s commitment to delivering 1.5 million homes this parliament.   </a:t>
            </a:r>
          </a:p>
        </p:txBody>
      </p:sp>
      <p:sp>
        <p:nvSpPr>
          <p:cNvPr id="4" name="TextBox 3">
            <a:extLst>
              <a:ext uri="{FF2B5EF4-FFF2-40B4-BE49-F238E27FC236}">
                <a16:creationId xmlns:a16="http://schemas.microsoft.com/office/drawing/2014/main" id="{5839FE09-A63C-1F9C-FAC6-4138B28A6EDB}"/>
              </a:ext>
            </a:extLst>
          </p:cNvPr>
          <p:cNvSpPr txBox="1"/>
          <p:nvPr/>
        </p:nvSpPr>
        <p:spPr>
          <a:xfrm>
            <a:off x="464241" y="1656944"/>
            <a:ext cx="5631760" cy="4164217"/>
          </a:xfrm>
          <a:prstGeom prst="rect">
            <a:avLst/>
          </a:prstGeom>
          <a:noFill/>
        </p:spPr>
        <p:txBody>
          <a:bodyPr wrap="square">
            <a:spAutoFit/>
          </a:bodyPr>
          <a:lstStyle/>
          <a:p>
            <a:pPr defTabSz="609585" eaLnBrk="0" fontAlgn="base" hangingPunct="0">
              <a:spcBef>
                <a:spcPct val="0"/>
              </a:spcBef>
              <a:spcAft>
                <a:spcPct val="0"/>
              </a:spcAft>
            </a:pPr>
            <a:r>
              <a:rPr lang="en-GB" sz="1470">
                <a:solidFill>
                  <a:prstClr val="black"/>
                </a:solidFill>
              </a:rPr>
              <a:t>The Government has confirmed the role that Established Mayoral Strategic Authorities (EMSAs) can play in their areas to ensure that decisions on affordable housing meaningfully recognise and respond to Mayoral ambitions. </a:t>
            </a:r>
          </a:p>
          <a:p>
            <a:pPr defTabSz="609585" eaLnBrk="0" fontAlgn="base" hangingPunct="0">
              <a:spcBef>
                <a:spcPct val="0"/>
              </a:spcBef>
              <a:spcAft>
                <a:spcPct val="0"/>
              </a:spcAft>
            </a:pPr>
            <a:endParaRPr lang="en-GB" sz="1470">
              <a:solidFill>
                <a:prstClr val="black"/>
              </a:solidFill>
            </a:endParaRPr>
          </a:p>
          <a:p>
            <a:pPr defTabSz="609585" eaLnBrk="0" fontAlgn="base" hangingPunct="0">
              <a:spcBef>
                <a:spcPct val="0"/>
              </a:spcBef>
              <a:spcAft>
                <a:spcPct val="0"/>
              </a:spcAft>
            </a:pPr>
            <a:r>
              <a:rPr lang="en-GB" sz="1470">
                <a:solidFill>
                  <a:prstClr val="black"/>
                </a:solidFill>
              </a:rPr>
              <a:t>This includes:</a:t>
            </a:r>
          </a:p>
          <a:p>
            <a:pPr defTabSz="609585" eaLnBrk="0" fontAlgn="base" hangingPunct="0">
              <a:spcBef>
                <a:spcPct val="0"/>
              </a:spcBef>
              <a:spcAft>
                <a:spcPct val="0"/>
              </a:spcAft>
            </a:pPr>
            <a:endParaRPr lang="en-GB" sz="1470">
              <a:solidFill>
                <a:prstClr val="black"/>
              </a:solidFill>
            </a:endParaRPr>
          </a:p>
          <a:p>
            <a:pPr lvl="2" defTabSz="609585" eaLnBrk="0" fontAlgn="base" hangingPunct="0">
              <a:spcBef>
                <a:spcPct val="0"/>
              </a:spcBef>
              <a:spcAft>
                <a:spcPct val="0"/>
              </a:spcAft>
            </a:pPr>
            <a:r>
              <a:rPr lang="en-GB" sz="1470" b="1">
                <a:solidFill>
                  <a:prstClr val="black"/>
                </a:solidFill>
              </a:rPr>
              <a:t>Setting the strategic direction of the programme </a:t>
            </a:r>
            <a:r>
              <a:rPr lang="en-GB" sz="1470">
                <a:solidFill>
                  <a:prstClr val="black"/>
                </a:solidFill>
              </a:rPr>
              <a:t>in their areas through the publication of their priorities as part of the funding guidance and incorporating these within bid assessment criteria</a:t>
            </a:r>
          </a:p>
          <a:p>
            <a:pPr marL="742950" lvl="1" indent="-285750" defTabSz="609585" eaLnBrk="0" fontAlgn="base" hangingPunct="0">
              <a:spcBef>
                <a:spcPct val="0"/>
              </a:spcBef>
              <a:spcAft>
                <a:spcPct val="0"/>
              </a:spcAft>
              <a:buFont typeface="Arial" panose="020B0604020202020204" pitchFamily="34" charset="0"/>
              <a:buChar char="•"/>
            </a:pPr>
            <a:endParaRPr lang="en-GB" sz="1470">
              <a:solidFill>
                <a:prstClr val="black"/>
              </a:solidFill>
            </a:endParaRPr>
          </a:p>
          <a:p>
            <a:pPr lvl="2" defTabSz="609585" eaLnBrk="0" fontAlgn="base" hangingPunct="0">
              <a:spcBef>
                <a:spcPct val="0"/>
              </a:spcBef>
              <a:spcAft>
                <a:spcPct val="0"/>
              </a:spcAft>
            </a:pPr>
            <a:endParaRPr lang="en-GB" sz="1470" b="1">
              <a:solidFill>
                <a:prstClr val="black"/>
              </a:solidFill>
            </a:endParaRPr>
          </a:p>
          <a:p>
            <a:pPr lvl="2" defTabSz="609585" eaLnBrk="0" fontAlgn="base" hangingPunct="0">
              <a:spcBef>
                <a:spcPct val="0"/>
              </a:spcBef>
              <a:spcAft>
                <a:spcPct val="0"/>
              </a:spcAft>
            </a:pPr>
            <a:r>
              <a:rPr lang="en-GB" sz="1470" b="1">
                <a:solidFill>
                  <a:prstClr val="black"/>
                </a:solidFill>
              </a:rPr>
              <a:t>Receiving an indicative funding envelope </a:t>
            </a:r>
            <a:r>
              <a:rPr lang="en-GB" sz="1470">
                <a:solidFill>
                  <a:prstClr val="black"/>
                </a:solidFill>
              </a:rPr>
              <a:t>indicating the minimum level of SAHP funding that is likely, but not guaranteed, to be allocated in their areas</a:t>
            </a:r>
          </a:p>
          <a:p>
            <a:pPr defTabSz="609585" eaLnBrk="0" fontAlgn="base" hangingPunct="0">
              <a:spcBef>
                <a:spcPct val="0"/>
              </a:spcBef>
              <a:spcAft>
                <a:spcPct val="0"/>
              </a:spcAft>
            </a:pPr>
            <a:endParaRPr lang="en-GB" sz="1470">
              <a:solidFill>
                <a:prstClr val="black"/>
              </a:solidFill>
            </a:endParaRPr>
          </a:p>
          <a:p>
            <a:pPr defTabSz="609585" eaLnBrk="0" fontAlgn="base" hangingPunct="0">
              <a:spcBef>
                <a:spcPct val="0"/>
              </a:spcBef>
              <a:spcAft>
                <a:spcPct val="0"/>
              </a:spcAft>
            </a:pPr>
            <a:endParaRPr lang="en-GB" sz="1470">
              <a:solidFill>
                <a:prstClr val="black"/>
              </a:solidFill>
            </a:endParaRPr>
          </a:p>
        </p:txBody>
      </p:sp>
      <p:pic>
        <p:nvPicPr>
          <p:cNvPr id="6" name="Picture 5">
            <a:extLst>
              <a:ext uri="{FF2B5EF4-FFF2-40B4-BE49-F238E27FC236}">
                <a16:creationId xmlns:a16="http://schemas.microsoft.com/office/drawing/2014/main" id="{B64BEE27-ED27-776F-7406-010BD510FEDD}"/>
              </a:ext>
            </a:extLst>
          </p:cNvPr>
          <p:cNvPicPr>
            <a:picLocks noChangeAspect="1"/>
          </p:cNvPicPr>
          <p:nvPr/>
        </p:nvPicPr>
        <p:blipFill>
          <a:blip r:embed="rId2"/>
          <a:stretch>
            <a:fillRect/>
          </a:stretch>
        </p:blipFill>
        <p:spPr>
          <a:xfrm>
            <a:off x="6944264" y="2520412"/>
            <a:ext cx="4291790" cy="2446903"/>
          </a:xfrm>
          <a:prstGeom prst="rect">
            <a:avLst/>
          </a:prstGeom>
        </p:spPr>
      </p:pic>
      <p:pic>
        <p:nvPicPr>
          <p:cNvPr id="8" name="Graphic 7" descr="CheckList with solid fill">
            <a:extLst>
              <a:ext uri="{FF2B5EF4-FFF2-40B4-BE49-F238E27FC236}">
                <a16:creationId xmlns:a16="http://schemas.microsoft.com/office/drawing/2014/main" id="{89E6C87D-FFAB-5B10-0AA1-1418D02103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6381" y="3361646"/>
            <a:ext cx="754811" cy="754811"/>
          </a:xfrm>
          <a:prstGeom prst="rect">
            <a:avLst/>
          </a:prstGeom>
        </p:spPr>
      </p:pic>
      <p:pic>
        <p:nvPicPr>
          <p:cNvPr id="10" name="Graphic 9" descr="Envelope with solid fill">
            <a:extLst>
              <a:ext uri="{FF2B5EF4-FFF2-40B4-BE49-F238E27FC236}">
                <a16:creationId xmlns:a16="http://schemas.microsoft.com/office/drawing/2014/main" id="{4966B217-20E6-148B-AA5E-75C03FD5B67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6382" y="4542929"/>
            <a:ext cx="754811" cy="754811"/>
          </a:xfrm>
          <a:prstGeom prst="rect">
            <a:avLst/>
          </a:prstGeom>
        </p:spPr>
      </p:pic>
      <p:sp>
        <p:nvSpPr>
          <p:cNvPr id="12" name="TextBox 11">
            <a:extLst>
              <a:ext uri="{FF2B5EF4-FFF2-40B4-BE49-F238E27FC236}">
                <a16:creationId xmlns:a16="http://schemas.microsoft.com/office/drawing/2014/main" id="{2027CC8E-8D0F-F8AF-1B03-B904444CE473}"/>
              </a:ext>
            </a:extLst>
          </p:cNvPr>
          <p:cNvSpPr txBox="1"/>
          <p:nvPr/>
        </p:nvSpPr>
        <p:spPr>
          <a:xfrm>
            <a:off x="321364" y="5605066"/>
            <a:ext cx="11263519" cy="544765"/>
          </a:xfrm>
          <a:prstGeom prst="rect">
            <a:avLst/>
          </a:prstGeom>
          <a:noFill/>
        </p:spPr>
        <p:txBody>
          <a:bodyPr wrap="square">
            <a:spAutoFit/>
          </a:bodyPr>
          <a:lstStyle/>
          <a:p>
            <a:pPr marL="285750" marR="0" lvl="0" indent="-285750" algn="l" defTabSz="914377"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GB" sz="1470" b="0" i="0" u="none" strike="noStrike" kern="1200" cap="none" spc="0" normalizeH="0" baseline="0" noProof="0">
                <a:ln>
                  <a:noFill/>
                </a:ln>
                <a:solidFill>
                  <a:prstClr val="black"/>
                </a:solidFill>
                <a:effectLst/>
                <a:uLnTx/>
                <a:uFillTx/>
                <a:latin typeface="Calibri" panose="020F0502020204030204"/>
                <a:ea typeface="+mn-ea"/>
                <a:cs typeface="+mn-cs"/>
              </a:rPr>
              <a:t>Building on our existing SPPs</a:t>
            </a:r>
            <a:r>
              <a:rPr lang="en-GB" sz="1470" b="1">
                <a:solidFill>
                  <a:prstClr val="black"/>
                </a:solidFill>
                <a:latin typeface="Calibri" panose="020F0502020204030204"/>
              </a:rPr>
              <a:t>, we are enhancing our approach and introducing new ways of working to ensure that decisions on affordable housing directly align with local priorities </a:t>
            </a:r>
            <a:r>
              <a:rPr lang="en-GB" sz="1470">
                <a:solidFill>
                  <a:prstClr val="black"/>
                </a:solidFill>
                <a:latin typeface="Calibri" panose="020F0502020204030204"/>
              </a:rPr>
              <a:t>and to provide Mayors with greater ability to steer and monitor activity in their areas. </a:t>
            </a:r>
          </a:p>
        </p:txBody>
      </p:sp>
    </p:spTree>
    <p:extLst>
      <p:ext uri="{BB962C8B-B14F-4D97-AF65-F5344CB8AC3E}">
        <p14:creationId xmlns:p14="http://schemas.microsoft.com/office/powerpoint/2010/main" val="3356678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EF1350-4F09-5C58-038D-017D2A95A19C}"/>
              </a:ext>
            </a:extLst>
          </p:cNvPr>
          <p:cNvSpPr txBox="1"/>
          <p:nvPr/>
        </p:nvSpPr>
        <p:spPr>
          <a:xfrm>
            <a:off x="464241" y="208318"/>
            <a:ext cx="11527734" cy="1612749"/>
          </a:xfrm>
          <a:prstGeom prst="rect">
            <a:avLst/>
          </a:prstGeom>
          <a:noFill/>
        </p:spPr>
        <p:txBody>
          <a:bodyPr wrap="square" lIns="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4000">
                <a:solidFill>
                  <a:prstClr val="black"/>
                </a:solidFill>
                <a:latin typeface="Calibri" panose="020F0502020204030204"/>
              </a:rPr>
              <a:t>Regionalising our approach</a:t>
            </a:r>
          </a:p>
          <a:p>
            <a:pPr defTabSz="914377">
              <a:defRPr/>
            </a:pPr>
            <a:r>
              <a:rPr lang="en-GB" sz="1450">
                <a:solidFill>
                  <a:prstClr val="black"/>
                </a:solidFill>
                <a:latin typeface="Calibri" panose="020F0502020204030204"/>
              </a:rPr>
              <a:t>Our transition to a five-region operating model will strengthen our understanding of local priorities, enhance how we work with partners, and allow us to tailor our support more effectively than ever before. Working alongside our regional teams, a national Technical Capacity and Coordination Hub, alongside the National Housing Bank will help the Agency to act more quickly and provide bespoke support for partners and places. </a:t>
            </a:r>
            <a:endParaRPr lang="en-GB" sz="1450">
              <a:solidFill>
                <a:prstClr val="black"/>
              </a:solidFill>
              <a:latin typeface="Calibri" panose="020F0502020204030204"/>
              <a:ea typeface="Calibri"/>
              <a:cs typeface="Calibri"/>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lang="en-GB" sz="1470">
              <a:solidFill>
                <a:prstClr val="black"/>
              </a:solidFill>
              <a:latin typeface="Calibri" panose="020F0502020204030204"/>
            </a:endParaRPr>
          </a:p>
        </p:txBody>
      </p:sp>
      <p:sp>
        <p:nvSpPr>
          <p:cNvPr id="17" name="TextBox 16">
            <a:extLst>
              <a:ext uri="{FF2B5EF4-FFF2-40B4-BE49-F238E27FC236}">
                <a16:creationId xmlns:a16="http://schemas.microsoft.com/office/drawing/2014/main" id="{F7E06B2C-A6A7-F354-8783-0123F3AF7496}"/>
              </a:ext>
            </a:extLst>
          </p:cNvPr>
          <p:cNvSpPr txBox="1"/>
          <p:nvPr/>
        </p:nvSpPr>
        <p:spPr>
          <a:xfrm>
            <a:off x="307566" y="1821067"/>
            <a:ext cx="4207284" cy="3754874"/>
          </a:xfrm>
          <a:prstGeom prst="rect">
            <a:avLst/>
          </a:prstGeom>
          <a:noFill/>
        </p:spPr>
        <p:txBody>
          <a:bodyPr wrap="square" rtlCol="0">
            <a:spAutoFit/>
          </a:bodyPr>
          <a:lstStyle/>
          <a:p>
            <a:pPr marL="285750" indent="-285750">
              <a:buFont typeface="Arial" panose="020B0604020202020204" pitchFamily="34" charset="0"/>
              <a:buChar char="•"/>
            </a:pPr>
            <a:endParaRPr lang="en-GB" sz="1400"/>
          </a:p>
          <a:p>
            <a:pPr marL="285750" indent="-285750">
              <a:buFont typeface="Arial" panose="020B0604020202020204" pitchFamily="34" charset="0"/>
              <a:buChar char="•"/>
            </a:pPr>
            <a:endParaRPr lang="en-GB" sz="1400"/>
          </a:p>
          <a:p>
            <a:endParaRPr lang="en-GB" sz="1400"/>
          </a:p>
          <a:p>
            <a:pPr algn="ctr"/>
            <a:r>
              <a:rPr lang="en-GB" sz="1400" b="1"/>
              <a:t>Regional Teams</a:t>
            </a:r>
          </a:p>
          <a:p>
            <a:pPr marL="285750" indent="-285750">
              <a:buFont typeface="Arial" panose="020B0604020202020204" pitchFamily="34" charset="0"/>
              <a:buChar char="•"/>
            </a:pPr>
            <a:endParaRPr lang="en-GB" sz="1400"/>
          </a:p>
          <a:p>
            <a:pPr marL="285750" indent="-285750">
              <a:buFont typeface="Arial" panose="020B0604020202020204" pitchFamily="34" charset="0"/>
              <a:buChar char="•"/>
            </a:pPr>
            <a:r>
              <a:rPr lang="en-GB" sz="1400"/>
              <a:t>Our regional teams will be led by </a:t>
            </a:r>
            <a:r>
              <a:rPr lang="en-GB" sz="1400" b="1"/>
              <a:t>new Regional Executive Directors</a:t>
            </a:r>
            <a:r>
              <a:rPr lang="en-GB" sz="1400"/>
              <a:t>, allowing us to work even more closely with Mayors and local leaders</a:t>
            </a:r>
          </a:p>
          <a:p>
            <a:pPr marL="285750" indent="-285750">
              <a:buFont typeface="Arial" panose="020B0604020202020204" pitchFamily="34" charset="0"/>
              <a:buChar char="•"/>
            </a:pPr>
            <a:endParaRPr lang="en-GB" sz="1400"/>
          </a:p>
          <a:p>
            <a:pPr marL="285750" indent="-285750">
              <a:buFont typeface="Arial" panose="020B0604020202020204" pitchFamily="34" charset="0"/>
              <a:buChar char="•"/>
            </a:pPr>
            <a:r>
              <a:rPr lang="en-GB" sz="1400" b="1"/>
              <a:t>These teams will bring together colleagues </a:t>
            </a:r>
            <a:r>
              <a:rPr lang="en-GB" sz="1400"/>
              <a:t>with expertise in business and proposition development; land acquisition, disposal and master development; alongside social and affordable housing strategy and pipeline development. This integrated approach will enable us to respond more effectively to the specific housing and regeneration priorities of our partners.  </a:t>
            </a:r>
          </a:p>
        </p:txBody>
      </p:sp>
      <p:pic>
        <p:nvPicPr>
          <p:cNvPr id="19" name="Graphic 18" descr="Group with solid fill">
            <a:extLst>
              <a:ext uri="{FF2B5EF4-FFF2-40B4-BE49-F238E27FC236}">
                <a16:creationId xmlns:a16="http://schemas.microsoft.com/office/drawing/2014/main" id="{5C3CAE1F-6C44-F821-F6F7-08369687444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70908" y="1680307"/>
            <a:ext cx="914400" cy="914400"/>
          </a:xfrm>
          <a:prstGeom prst="rect">
            <a:avLst/>
          </a:prstGeom>
        </p:spPr>
      </p:pic>
      <p:pic>
        <p:nvPicPr>
          <p:cNvPr id="21" name="Graphic 20" descr="Bank with solid fill">
            <a:extLst>
              <a:ext uri="{FF2B5EF4-FFF2-40B4-BE49-F238E27FC236}">
                <a16:creationId xmlns:a16="http://schemas.microsoft.com/office/drawing/2014/main" id="{D605E6E7-C605-7BAA-B48A-92324537088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520105" y="1633153"/>
            <a:ext cx="914400" cy="914400"/>
          </a:xfrm>
          <a:prstGeom prst="rect">
            <a:avLst/>
          </a:prstGeom>
        </p:spPr>
      </p:pic>
      <p:sp>
        <p:nvSpPr>
          <p:cNvPr id="23" name="TextBox 22">
            <a:extLst>
              <a:ext uri="{FF2B5EF4-FFF2-40B4-BE49-F238E27FC236}">
                <a16:creationId xmlns:a16="http://schemas.microsoft.com/office/drawing/2014/main" id="{E3013A67-3F81-5275-164D-2026D492D843}"/>
              </a:ext>
            </a:extLst>
          </p:cNvPr>
          <p:cNvSpPr txBox="1"/>
          <p:nvPr/>
        </p:nvSpPr>
        <p:spPr>
          <a:xfrm>
            <a:off x="8226834" y="2471739"/>
            <a:ext cx="3500941" cy="2893100"/>
          </a:xfrm>
          <a:prstGeom prst="rect">
            <a:avLst/>
          </a:prstGeom>
          <a:noFill/>
        </p:spPr>
        <p:txBody>
          <a:bodyPr wrap="square">
            <a:spAutoFit/>
          </a:bodyPr>
          <a:lstStyle/>
          <a:p>
            <a:pPr algn="ctr"/>
            <a:r>
              <a:rPr lang="en-GB" sz="1400" b="1"/>
              <a:t>National Housing Bank</a:t>
            </a:r>
          </a:p>
          <a:p>
            <a:pPr algn="ctr"/>
            <a:endParaRPr lang="en-GB" sz="1400" b="1"/>
          </a:p>
          <a:p>
            <a:pPr marL="285750" indent="-285750">
              <a:buFont typeface="Arial" panose="020B0604020202020204" pitchFamily="34" charset="0"/>
              <a:buChar char="•"/>
            </a:pPr>
            <a:r>
              <a:rPr lang="en-GB" sz="1400" b="1"/>
              <a:t>The National Housing Bank will be fully integrated within the wider Agency</a:t>
            </a:r>
            <a:r>
              <a:rPr lang="en-GB" sz="1400"/>
              <a:t>, ensuring it works seamlessly with our regional and national teams to provide integrated packages of support to places. </a:t>
            </a:r>
          </a:p>
          <a:p>
            <a:pPr marL="285750" indent="-285750">
              <a:buFont typeface="Arial" panose="020B0604020202020204" pitchFamily="34" charset="0"/>
              <a:buChar char="•"/>
            </a:pPr>
            <a:endParaRPr lang="en-GB" sz="1400"/>
          </a:p>
          <a:p>
            <a:pPr marL="285750" indent="-285750">
              <a:buFont typeface="Arial" panose="020B0604020202020204" pitchFamily="34" charset="0"/>
              <a:buChar char="•"/>
            </a:pPr>
            <a:r>
              <a:rPr lang="en-GB" sz="1400"/>
              <a:t>Alongside other types of funding, this will include the ability to provide </a:t>
            </a:r>
            <a:r>
              <a:rPr lang="en-GB" sz="1400" b="1"/>
              <a:t>low-interest loans to Private Registered Providers to support the delivery of more social and affordable homes. </a:t>
            </a:r>
          </a:p>
        </p:txBody>
      </p:sp>
      <p:sp>
        <p:nvSpPr>
          <p:cNvPr id="24" name="TextBox 23">
            <a:extLst>
              <a:ext uri="{FF2B5EF4-FFF2-40B4-BE49-F238E27FC236}">
                <a16:creationId xmlns:a16="http://schemas.microsoft.com/office/drawing/2014/main" id="{8C016E1D-8350-F1AA-8AEB-0E761AEEAD4D}"/>
              </a:ext>
            </a:extLst>
          </p:cNvPr>
          <p:cNvSpPr txBox="1"/>
          <p:nvPr/>
        </p:nvSpPr>
        <p:spPr>
          <a:xfrm>
            <a:off x="307565" y="5751659"/>
            <a:ext cx="11272070" cy="584775"/>
          </a:xfrm>
          <a:prstGeom prst="rect">
            <a:avLst/>
          </a:prstGeom>
          <a:noFill/>
        </p:spPr>
        <p:txBody>
          <a:bodyPr wrap="square" rtlCol="0">
            <a:spAutoFit/>
          </a:bodyPr>
          <a:lstStyle/>
          <a:p>
            <a:pPr marL="285750" indent="-285750">
              <a:buFont typeface="Calibri" panose="020F0502020204030204" pitchFamily="34" charset="0"/>
              <a:buChar char="→"/>
            </a:pPr>
            <a:r>
              <a:rPr lang="en-GB" sz="1600" b="1"/>
              <a:t>Our Strategic Place Partnership model will continue to be the primary route for bringing together all of the Agency’s tools and expertise </a:t>
            </a:r>
            <a:r>
              <a:rPr lang="en-GB" sz="1600"/>
              <a:t>to align with local priorities and our shared partnership objectives. </a:t>
            </a:r>
          </a:p>
        </p:txBody>
      </p:sp>
      <p:pic>
        <p:nvPicPr>
          <p:cNvPr id="30" name="Graphic 29" descr="Map with pin with solid fill">
            <a:extLst>
              <a:ext uri="{FF2B5EF4-FFF2-40B4-BE49-F238E27FC236}">
                <a16:creationId xmlns:a16="http://schemas.microsoft.com/office/drawing/2014/main" id="{76683764-3CBE-AC96-5B80-C860C6B3C29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61180" y="1539547"/>
            <a:ext cx="914400" cy="914400"/>
          </a:xfrm>
          <a:prstGeom prst="rect">
            <a:avLst/>
          </a:prstGeom>
        </p:spPr>
      </p:pic>
      <p:sp>
        <p:nvSpPr>
          <p:cNvPr id="32" name="TextBox 31">
            <a:extLst>
              <a:ext uri="{FF2B5EF4-FFF2-40B4-BE49-F238E27FC236}">
                <a16:creationId xmlns:a16="http://schemas.microsoft.com/office/drawing/2014/main" id="{D5DE74E6-3053-FE9D-EECA-7C3E7D1498AD}"/>
              </a:ext>
            </a:extLst>
          </p:cNvPr>
          <p:cNvSpPr txBox="1"/>
          <p:nvPr/>
        </p:nvSpPr>
        <p:spPr>
          <a:xfrm>
            <a:off x="4622889" y="2453947"/>
            <a:ext cx="3210438" cy="2677656"/>
          </a:xfrm>
          <a:prstGeom prst="rect">
            <a:avLst/>
          </a:prstGeom>
          <a:noFill/>
        </p:spPr>
        <p:txBody>
          <a:bodyPr wrap="square">
            <a:spAutoFit/>
          </a:bodyPr>
          <a:lstStyle/>
          <a:p>
            <a:pPr algn="ctr"/>
            <a:r>
              <a:rPr lang="en-GB" sz="1400" b="1"/>
              <a:t>Technical Capacity and </a:t>
            </a:r>
          </a:p>
          <a:p>
            <a:pPr algn="ctr"/>
            <a:r>
              <a:rPr lang="en-GB" sz="1400" b="1"/>
              <a:t>Coordination Hub</a:t>
            </a:r>
          </a:p>
          <a:p>
            <a:pPr marL="285750" indent="-285750">
              <a:buFont typeface="Arial" panose="020B0604020202020204" pitchFamily="34" charset="0"/>
              <a:buChar char="•"/>
            </a:pPr>
            <a:endParaRPr lang="en-GB" sz="1400"/>
          </a:p>
          <a:p>
            <a:pPr marL="285750" indent="-285750">
              <a:buFont typeface="Arial" panose="020B0604020202020204" pitchFamily="34" charset="0"/>
              <a:buChar char="•"/>
            </a:pPr>
            <a:r>
              <a:rPr lang="en-GB" sz="1400"/>
              <a:t>Our regional teams will work hand-in-hand with a nationally managed hub which will provide </a:t>
            </a:r>
            <a:r>
              <a:rPr lang="en-GB" sz="1400" b="1"/>
              <a:t>specialist expertise that can be deployed flexibly throughout the development process</a:t>
            </a:r>
            <a:r>
              <a:rPr lang="en-GB" sz="1400"/>
              <a:t>, helping to boost delivery across the five regions</a:t>
            </a:r>
          </a:p>
          <a:p>
            <a:pPr marL="285750" indent="-285750">
              <a:buFont typeface="Arial" panose="020B0604020202020204" pitchFamily="34" charset="0"/>
              <a:buChar char="•"/>
            </a:pPr>
            <a:endParaRPr lang="en-GB" sz="1400"/>
          </a:p>
          <a:p>
            <a:pPr marL="285750" indent="-285750">
              <a:buFont typeface="Arial" panose="020B0604020202020204" pitchFamily="34" charset="0"/>
              <a:buChar char="•"/>
            </a:pPr>
            <a:endParaRPr lang="en-GB" sz="1400"/>
          </a:p>
        </p:txBody>
      </p:sp>
    </p:spTree>
    <p:extLst>
      <p:ext uri="{BB962C8B-B14F-4D97-AF65-F5344CB8AC3E}">
        <p14:creationId xmlns:p14="http://schemas.microsoft.com/office/powerpoint/2010/main" val="501496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8283032"/>
      </p:ext>
    </p:extLst>
  </p:cSld>
  <p:clrMapOvr>
    <a:masterClrMapping/>
  </p:clrMapOvr>
</p:sld>
</file>

<file path=ppt/theme/theme1.xml><?xml version="1.0" encoding="utf-8"?>
<a:theme xmlns:a="http://schemas.openxmlformats.org/drawingml/2006/main" name="New branding theme">
  <a:themeElements>
    <a:clrScheme name="Custom 1">
      <a:dk1>
        <a:sysClr val="windowText" lastClr="000000"/>
      </a:dk1>
      <a:lt1>
        <a:sysClr val="window" lastClr="FFFFFF"/>
      </a:lt1>
      <a:dk2>
        <a:srgbClr val="000000"/>
      </a:dk2>
      <a:lt2>
        <a:srgbClr val="E7E6E6"/>
      </a:lt2>
      <a:accent1>
        <a:srgbClr val="57C5C6"/>
      </a:accent1>
      <a:accent2>
        <a:srgbClr val="E9A200"/>
      </a:accent2>
      <a:accent3>
        <a:srgbClr val="006C7D"/>
      </a:accent3>
      <a:accent4>
        <a:srgbClr val="BED000"/>
      </a:accent4>
      <a:accent5>
        <a:srgbClr val="6E8127"/>
      </a:accent5>
      <a:accent6>
        <a:srgbClr val="727271"/>
      </a:accent6>
      <a:hlink>
        <a:srgbClr val="995300"/>
      </a:hlink>
      <a:folHlink>
        <a:srgbClr val="4F979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branding theme" id="{A174C346-EB48-419C-9937-16C3BAA597D4}" vid="{51195337-531E-4F00-83A3-8C7789F2E4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2d86197-3cac-46aa-845b-d9c11cd465b8" xsi:nil="true"/>
    <lcf76f155ced4ddcb4097134ff3c332f xmlns="c87b3a6b-9284-4cdb-969c-b2bc3200a04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AA4F61149394C4484A62DBDAAC1DDC5" ma:contentTypeVersion="18" ma:contentTypeDescription="Create a new document." ma:contentTypeScope="" ma:versionID="9180ca45b21b3558a6ae8da67887c160">
  <xsd:schema xmlns:xsd="http://www.w3.org/2001/XMLSchema" xmlns:xs="http://www.w3.org/2001/XMLSchema" xmlns:p="http://schemas.microsoft.com/office/2006/metadata/properties" xmlns:ns2="c87b3a6b-9284-4cdb-969c-b2bc3200a04c" xmlns:ns3="12d86197-3cac-46aa-845b-d9c11cd465b8" targetNamespace="http://schemas.microsoft.com/office/2006/metadata/properties" ma:root="true" ma:fieldsID="67d4faec24d6b5745a2976bc0856a271" ns2:_="" ns3:_="">
    <xsd:import namespace="c87b3a6b-9284-4cdb-969c-b2bc3200a04c"/>
    <xsd:import namespace="12d86197-3cac-46aa-845b-d9c11cd465b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AutoKeyPoints" minOccurs="0"/>
                <xsd:element ref="ns2:MediaServiceKeyPoints"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7b3a6b-9284-4cdb-969c-b2bc3200a0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f4cdd8fc-e793-49d6-b3d4-e89516b186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2d86197-3cac-46aa-845b-d9c11cd465b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7771fca5-9e6f-42ff-939c-574faabdbdc8}" ma:internalName="TaxCatchAll" ma:showField="CatchAllData" ma:web="12d86197-3cac-46aa-845b-d9c11cd465b8">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1972D6-0F29-4915-9F95-62DC3ECAF5FC}">
  <ds:schemaRefs>
    <ds:schemaRef ds:uri="http://purl.org/dc/elements/1.1/"/>
    <ds:schemaRef ds:uri="http://purl.org/dc/dcmitype/"/>
    <ds:schemaRef ds:uri="http://schemas.microsoft.com/office/2006/documentManagement/types"/>
    <ds:schemaRef ds:uri="http://purl.org/dc/terms/"/>
    <ds:schemaRef ds:uri="http://schemas.microsoft.com/office/infopath/2007/PartnerControls"/>
    <ds:schemaRef ds:uri="http://schemas.microsoft.com/office/2006/metadata/properties"/>
    <ds:schemaRef ds:uri="http://www.w3.org/XML/1998/namespace"/>
    <ds:schemaRef ds:uri="http://schemas.microsoft.com/sharepoint/v3"/>
    <ds:schemaRef ds:uri="http://schemas.openxmlformats.org/package/2006/metadata/core-properties"/>
    <ds:schemaRef ds:uri="e846be06-7319-4201-b3e9-00a9fd3d4a6a"/>
    <ds:schemaRef ds:uri="e192ca85-d08e-477f-9e20-aee4aafb2f73"/>
  </ds:schemaRefs>
</ds:datastoreItem>
</file>

<file path=customXml/itemProps2.xml><?xml version="1.0" encoding="utf-8"?>
<ds:datastoreItem xmlns:ds="http://schemas.openxmlformats.org/officeDocument/2006/customXml" ds:itemID="{1F478FED-0D41-4BF4-A3D0-5E1F930D822D}">
  <ds:schemaRefs>
    <ds:schemaRef ds:uri="http://schemas.microsoft.com/sharepoint/v3/contenttype/forms"/>
  </ds:schemaRefs>
</ds:datastoreItem>
</file>

<file path=customXml/itemProps3.xml><?xml version="1.0" encoding="utf-8"?>
<ds:datastoreItem xmlns:ds="http://schemas.openxmlformats.org/officeDocument/2006/customXml" ds:itemID="{0E36E93C-6B2C-4C25-9F7C-E0ED471CD52D}"/>
</file>

<file path=docProps/app.xml><?xml version="1.0" encoding="utf-8"?>
<Properties xmlns="http://schemas.openxmlformats.org/officeDocument/2006/extended-properties" xmlns:vt="http://schemas.openxmlformats.org/officeDocument/2006/docPropsVTypes">
  <TotalTime>0</TotalTime>
  <Words>1091</Words>
  <Application>Microsoft Office PowerPoint</Application>
  <PresentationFormat>Widescreen</PresentationFormat>
  <Paragraphs>94</Paragraphs>
  <Slides>8</Slides>
  <Notes>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8</vt:i4>
      </vt:variant>
    </vt:vector>
  </HeadingPairs>
  <TitlesOfParts>
    <vt:vector size="13" baseType="lpstr">
      <vt:lpstr>Arial</vt:lpstr>
      <vt:lpstr>Calibri</vt:lpstr>
      <vt:lpstr>Calibri Light</vt:lpstr>
      <vt:lpstr>New branding theme</vt:lpstr>
      <vt:lpstr>Chart</vt:lpstr>
      <vt:lpstr>Supporting regions to increase the supply of affordable homes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regions to increase the supply of affordable homes  </dc:title>
  <dc:creator>Ellen Lincoln</dc:creator>
  <cp:lastModifiedBy>Jackie Rigby</cp:lastModifiedBy>
  <cp:revision>2</cp:revision>
  <dcterms:created xsi:type="dcterms:W3CDTF">2026-02-19T07:58:46Z</dcterms:created>
  <dcterms:modified xsi:type="dcterms:W3CDTF">2026-02-23T13:06:59Z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3eddc48-28c0-4271-9f54-3f68e158cc0d_Enabled">
    <vt:lpwstr>true</vt:lpwstr>
  </property>
  <property fmtid="{D5CDD505-2E9C-101B-9397-08002B2CF9AE}" pid="3" name="MSIP_Label_13eddc48-28c0-4271-9f54-3f68e158cc0d_SetDate">
    <vt:lpwstr>2026-02-19T10:09:42Z</vt:lpwstr>
  </property>
  <property fmtid="{D5CDD505-2E9C-101B-9397-08002B2CF9AE}" pid="4" name="MSIP_Label_13eddc48-28c0-4271-9f54-3f68e158cc0d_Method">
    <vt:lpwstr>Standard</vt:lpwstr>
  </property>
  <property fmtid="{D5CDD505-2E9C-101B-9397-08002B2CF9AE}" pid="5" name="MSIP_Label_13eddc48-28c0-4271-9f54-3f68e158cc0d_Name">
    <vt:lpwstr>Official</vt:lpwstr>
  </property>
  <property fmtid="{D5CDD505-2E9C-101B-9397-08002B2CF9AE}" pid="6" name="MSIP_Label_13eddc48-28c0-4271-9f54-3f68e158cc0d_SiteId">
    <vt:lpwstr>faa8e269-0811-4538-82e7-4d29009219bf</vt:lpwstr>
  </property>
  <property fmtid="{D5CDD505-2E9C-101B-9397-08002B2CF9AE}" pid="7" name="MSIP_Label_13eddc48-28c0-4271-9f54-3f68e158cc0d_ActionId">
    <vt:lpwstr>2d748e2e-4f8b-4aa1-b906-6687b0254816</vt:lpwstr>
  </property>
  <property fmtid="{D5CDD505-2E9C-101B-9397-08002B2CF9AE}" pid="8" name="MSIP_Label_13eddc48-28c0-4271-9f54-3f68e158cc0d_ContentBits">
    <vt:lpwstr>3</vt:lpwstr>
  </property>
  <property fmtid="{D5CDD505-2E9C-101B-9397-08002B2CF9AE}" pid="9" name="ContentTypeId">
    <vt:lpwstr>0x010100DAA4F61149394C4484A62DBDAAC1DDC5</vt:lpwstr>
  </property>
  <property fmtid="{D5CDD505-2E9C-101B-9397-08002B2CF9AE}" pid="10" name="MediaServiceImageTags">
    <vt:lpwstr/>
  </property>
</Properties>
</file>